
<file path=[Content_Types].xml><?xml version="1.0" encoding="utf-8"?>
<Types xmlns="http://schemas.openxmlformats.org/package/2006/content-types">
  <Default Extension="jpg" ContentType="image/jpeg"/>
  <Default Extension="emf" ContentType="image/x-emf"/>
  <Default Extension="jpeg" ContentType="image/jpeg"/>
  <Default Extension="xml" ContentType="application/xml"/>
  <Default Extension="bin" ContentType="application/vnd.openxmlformats-officedocument.oleObject"/>
  <Default Extension="mp4" ContentType="video/mp4"/>
  <Default Extension="vml" ContentType="application/vnd.openxmlformats-officedocument.vmlDrawing"/>
  <Default Extension="png" ContentType="image/png"/>
  <Default Extension="wmf" ContentType="image/x-wmf"/>
  <Default Extension="rels" ContentType="application/vnd.openxmlformats-package.relationships+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7"/>
  </p:notesMasterIdLst>
  <p:handoutMasterIdLst>
    <p:handoutMasterId r:id="rId68"/>
  </p:handoutMasterIdLst>
  <p:sldIdLst>
    <p:sldId id="256" r:id="rId2"/>
    <p:sldId id="568" r:id="rId3"/>
    <p:sldId id="258" r:id="rId4"/>
    <p:sldId id="340" r:id="rId5"/>
    <p:sldId id="582" r:id="rId6"/>
    <p:sldId id="627" r:id="rId7"/>
    <p:sldId id="661" r:id="rId8"/>
    <p:sldId id="662" r:id="rId9"/>
    <p:sldId id="497" r:id="rId10"/>
    <p:sldId id="593" r:id="rId11"/>
    <p:sldId id="597" r:id="rId12"/>
    <p:sldId id="594" r:id="rId13"/>
    <p:sldId id="595" r:id="rId14"/>
    <p:sldId id="596" r:id="rId15"/>
    <p:sldId id="515" r:id="rId16"/>
    <p:sldId id="663" r:id="rId17"/>
    <p:sldId id="664" r:id="rId18"/>
    <p:sldId id="600" r:id="rId19"/>
    <p:sldId id="601" r:id="rId20"/>
    <p:sldId id="605" r:id="rId21"/>
    <p:sldId id="607" r:id="rId22"/>
    <p:sldId id="461" r:id="rId23"/>
    <p:sldId id="487" r:id="rId24"/>
    <p:sldId id="569" r:id="rId25"/>
    <p:sldId id="570" r:id="rId26"/>
    <p:sldId id="610" r:id="rId27"/>
    <p:sldId id="574" r:id="rId28"/>
    <p:sldId id="575" r:id="rId29"/>
    <p:sldId id="611" r:id="rId30"/>
    <p:sldId id="576" r:id="rId31"/>
    <p:sldId id="577" r:id="rId32"/>
    <p:sldId id="613" r:id="rId33"/>
    <p:sldId id="578" r:id="rId34"/>
    <p:sldId id="579" r:id="rId35"/>
    <p:sldId id="612" r:id="rId36"/>
    <p:sldId id="581" r:id="rId37"/>
    <p:sldId id="665" r:id="rId38"/>
    <p:sldId id="580" r:id="rId39"/>
    <p:sldId id="666" r:id="rId40"/>
    <p:sldId id="628" r:id="rId41"/>
    <p:sldId id="629" r:id="rId42"/>
    <p:sldId id="630" r:id="rId43"/>
    <p:sldId id="631" r:id="rId44"/>
    <p:sldId id="632" r:id="rId45"/>
    <p:sldId id="633" r:id="rId46"/>
    <p:sldId id="637" r:id="rId47"/>
    <p:sldId id="642" r:id="rId48"/>
    <p:sldId id="644" r:id="rId49"/>
    <p:sldId id="648" r:id="rId50"/>
    <p:sldId id="649" r:id="rId51"/>
    <p:sldId id="650" r:id="rId52"/>
    <p:sldId id="651" r:id="rId53"/>
    <p:sldId id="652" r:id="rId54"/>
    <p:sldId id="667" r:id="rId55"/>
    <p:sldId id="615" r:id="rId56"/>
    <p:sldId id="653" r:id="rId57"/>
    <p:sldId id="654" r:id="rId58"/>
    <p:sldId id="655" r:id="rId59"/>
    <p:sldId id="656" r:id="rId60"/>
    <p:sldId id="657" r:id="rId61"/>
    <p:sldId id="658" r:id="rId62"/>
    <p:sldId id="659" r:id="rId63"/>
    <p:sldId id="660" r:id="rId64"/>
    <p:sldId id="639" r:id="rId65"/>
    <p:sldId id="640" r:id="rId66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FF0000"/>
    <a:srgbClr val="0000FF"/>
    <a:srgbClr val="FFFFFF"/>
    <a:srgbClr val="66FF66"/>
    <a:srgbClr val="E59F57"/>
    <a:srgbClr val="FF42F7"/>
    <a:srgbClr val="E6F9F9"/>
    <a:srgbClr val="4130A4"/>
    <a:srgbClr val="EF41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6" autoAdjust="0"/>
    <p:restoredTop sz="94751" autoAdjust="0"/>
  </p:normalViewPr>
  <p:slideViewPr>
    <p:cSldViewPr snapToObjects="1">
      <p:cViewPr varScale="1">
        <p:scale>
          <a:sx n="119" d="100"/>
          <a:sy n="119" d="100"/>
        </p:scale>
        <p:origin x="232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5792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notesMaster" Target="notesMasters/notesMaster1.xml"/><Relationship Id="rId68" Type="http://schemas.openxmlformats.org/officeDocument/2006/relationships/handoutMaster" Target="handoutMasters/handoutMaster1.xml"/><Relationship Id="rId69" Type="http://schemas.openxmlformats.org/officeDocument/2006/relationships/presProps" Target="presProp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viewProps" Target="viewProps.xml"/><Relationship Id="rId71" Type="http://schemas.openxmlformats.org/officeDocument/2006/relationships/theme" Target="theme/theme1.xml"/><Relationship Id="rId72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Relationship Id="rId2" Type="http://schemas.openxmlformats.org/officeDocument/2006/relationships/image" Target="../media/image2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281ACEE-B434-9E48-AAF8-DB61287634E0}" type="datetime1">
              <a:rPr lang="en-US"/>
              <a:pPr>
                <a:defRPr/>
              </a:pPr>
              <a:t>11/28/17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BC56E42C-FEC2-C646-807C-432E628547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98090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D19E572-6A22-FC49-A9CC-E8678561ED67}" type="datetime1">
              <a:rPr lang="en-US"/>
              <a:pPr>
                <a:defRPr/>
              </a:pPr>
              <a:t>11/28/17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9D05AA0-C0FC-7744-84CF-5AA3DD237C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863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D05AA0-C0FC-7744-84CF-5AA3DD237C82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409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D05AA0-C0FC-7744-84CF-5AA3DD237C82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8987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latin typeface="Calibri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9959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latin typeface="Calibri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07116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mtClean="0"/>
              <a:t>Transverse slice</a:t>
            </a:r>
          </a:p>
          <a:p>
            <a:pPr>
              <a:spcBef>
                <a:spcPct val="0"/>
              </a:spcBef>
            </a:pPr>
            <a:r>
              <a:rPr lang="en-US" smtClean="0"/>
              <a:t>Path of muon</a:t>
            </a:r>
          </a:p>
          <a:p>
            <a:pPr>
              <a:spcBef>
                <a:spcPct val="0"/>
              </a:spcBef>
            </a:pPr>
            <a:r>
              <a:rPr lang="en-US" smtClean="0"/>
              <a:t>---------------------------------------</a:t>
            </a:r>
          </a:p>
          <a:p>
            <a:pPr>
              <a:spcBef>
                <a:spcPct val="0"/>
              </a:spcBef>
            </a:pPr>
            <a:r>
              <a:rPr lang="en-US" smtClean="0"/>
              <a:t>Punch-through can make a high-pt muon look low</a:t>
            </a:r>
          </a:p>
          <a:p>
            <a:pPr>
              <a:spcBef>
                <a:spcPct val="0"/>
              </a:spcBef>
            </a:pPr>
            <a:r>
              <a:rPr lang="en-US" smtClean="0"/>
              <a:t>Muons are “gold-plated” since they suffer less radiative loss in the tracker, are better measured (Detector Paper, 128).</a:t>
            </a: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94268C2-9055-3A4F-92D6-F48F4484A668}" type="slidenum">
              <a:rPr lang="en-US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0259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ea typeface="ＭＳ Ｐゴシック" charset="0"/>
                <a:cs typeface="ＭＳ Ｐゴシック" charset="0"/>
              </a:rPr>
              <a:t>Add theory plot</a:t>
            </a:r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1A20583B-E7EE-2545-A48A-AC7EA960967A}" type="slidenum">
              <a:rPr lang="en-US" sz="1200"/>
              <a:pPr/>
              <a:t>54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7129366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ea typeface="ＭＳ Ｐゴシック" charset="0"/>
                <a:cs typeface="ＭＳ Ｐゴシック" charset="0"/>
              </a:rPr>
              <a:t>Add theory plot</a:t>
            </a:r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1A20583B-E7EE-2545-A48A-AC7EA960967A}" type="slidenum">
              <a:rPr lang="en-US" sz="1200"/>
              <a:pPr/>
              <a:t>55</a:t>
            </a:fld>
            <a:endParaRPr 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D05AA0-C0FC-7744-84CF-5AA3DD237C82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latin typeface="Calibri" charset="0"/>
              <a:ea typeface="MS PGothic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mtClean="0"/>
              <a:t>Transverse slice</a:t>
            </a:r>
          </a:p>
          <a:p>
            <a:pPr>
              <a:spcBef>
                <a:spcPct val="0"/>
              </a:spcBef>
            </a:pPr>
            <a:r>
              <a:rPr lang="en-US" smtClean="0"/>
              <a:t>Path of muon</a:t>
            </a:r>
          </a:p>
          <a:p>
            <a:pPr>
              <a:spcBef>
                <a:spcPct val="0"/>
              </a:spcBef>
            </a:pPr>
            <a:r>
              <a:rPr lang="en-US" smtClean="0"/>
              <a:t>---------------------------------------</a:t>
            </a:r>
          </a:p>
          <a:p>
            <a:pPr>
              <a:spcBef>
                <a:spcPct val="0"/>
              </a:spcBef>
            </a:pPr>
            <a:r>
              <a:rPr lang="en-US" smtClean="0"/>
              <a:t>Punch-through can make a high-pt muon look low</a:t>
            </a:r>
          </a:p>
          <a:p>
            <a:pPr>
              <a:spcBef>
                <a:spcPct val="0"/>
              </a:spcBef>
            </a:pPr>
            <a:r>
              <a:rPr lang="en-US" smtClean="0"/>
              <a:t>Muons are “gold-plated” since they suffer less radiative loss in the tracker, are better measured (Detector Paper, 128).</a:t>
            </a: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94268C2-9055-3A4F-92D6-F48F4484A668}" type="slidenum">
              <a:rPr lang="en-US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latin typeface="Calibri" charset="0"/>
              <a:ea typeface="MS PGothic" charset="0"/>
            </a:endParaRPr>
          </a:p>
        </p:txBody>
      </p:sp>
      <p:sp>
        <p:nvSpPr>
          <p:cNvPr id="111620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fld id="{B2BCA689-5655-A741-9996-D7B6D6991F75}" type="slidenum">
              <a:rPr lang="en-GB">
                <a:cs typeface="Arial" charset="0"/>
              </a:rPr>
              <a:pPr/>
              <a:t>13</a:t>
            </a:fld>
            <a:endParaRPr lang="en-GB">
              <a:cs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 barn</a:t>
            </a:r>
            <a:r>
              <a:rPr lang="en-US" baseline="0" dirty="0" smtClean="0"/>
              <a:t> = 10</a:t>
            </a:r>
            <a:r>
              <a:rPr lang="en-US" baseline="30000" dirty="0" smtClean="0"/>
              <a:t>-24</a:t>
            </a:r>
            <a:r>
              <a:rPr lang="en-US" baseline="0" dirty="0" smtClean="0"/>
              <a:t> cm-</a:t>
            </a:r>
            <a:r>
              <a:rPr lang="en-US" baseline="30000" dirty="0" smtClean="0"/>
              <a:t>2</a:t>
            </a:r>
          </a:p>
          <a:p>
            <a:r>
              <a:rPr lang="en-US" baseline="0" dirty="0" smtClean="0"/>
              <a:t>Proton </a:t>
            </a:r>
            <a:r>
              <a:rPr lang="en-US" baseline="0" dirty="0" err="1" smtClean="0"/>
              <a:t>c.s</a:t>
            </a:r>
            <a:r>
              <a:rPr lang="en-US" baseline="0" dirty="0" smtClean="0"/>
              <a:t> 40mb/110mb@7TeV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258935-38C1-44D9-AEFF-C859518C1505}" type="slidenum">
              <a:rPr lang="el-GR" smtClean="0"/>
              <a:pPr/>
              <a:t>18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905229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A4607A-C0B8-7946-A581-1AC5B07D2DBE}" type="slidenum">
              <a:rPr lang="en-US"/>
              <a:pPr/>
              <a:t>19</a:t>
            </a:fld>
            <a:endParaRPr lang="en-US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258935-38C1-44D9-AEFF-C859518C1505}" type="slidenum">
              <a:rPr lang="el-GR" smtClean="0"/>
              <a:pPr/>
              <a:t>22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500884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258935-38C1-44D9-AEFF-C859518C1505}" type="slidenum">
              <a:rPr lang="el-GR" smtClean="0"/>
              <a:pPr/>
              <a:t>23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082014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1D96C07-3580-E24B-A0EF-3167AD3AF4E7}" type="datetime5">
              <a:rPr lang="en-US" smtClean="0"/>
              <a:t>28-Nov-17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Sridhara Dasu (Wisconsin)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536418-46AA-9543-8507-2D10FDE6413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96A8188-732E-6744-BD56-A59BBB44893D}" type="datetime5">
              <a:rPr lang="en-US" smtClean="0"/>
              <a:t>28-Nov-17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Sridhara Dasu (Wisconsin)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C28697-3411-C84D-AEB2-CCF92ECBBCF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1BBB7C2-7EEA-9046-9FDC-C3F06CDD8980}" type="datetime5">
              <a:rPr lang="en-US" smtClean="0"/>
              <a:t>28-Nov-17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Sridhara Dasu (Wisconsin)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58D4C3-EF96-664E-8E47-04A53936BAD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5388" y="381000"/>
            <a:ext cx="67564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481263" y="6553200"/>
            <a:ext cx="4186237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Sridhara Dasu (Wisconsin)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858000" y="6553200"/>
            <a:ext cx="1905000" cy="304800"/>
          </a:xfrm>
        </p:spPr>
        <p:txBody>
          <a:bodyPr/>
          <a:lstStyle>
            <a:lvl1pPr>
              <a:defRPr smtClean="0"/>
            </a:lvl1pPr>
          </a:lstStyle>
          <a:p>
            <a:fld id="{0B47337D-BB91-8E46-816C-F4870349025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>
          <a:xfrm>
            <a:off x="381000" y="65532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fld id="{C3C8523F-6882-284C-856C-C5919A8974BC}" type="datetime5">
              <a:rPr lang="en-US" smtClean="0"/>
              <a:t>28-Nov-17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Sridhara Dasu (Wisconsin)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F9FC11F0-6B4D-644E-8124-C852C545899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AC4F6EF6-4C91-CA40-9D2C-47BB582E5819}" type="datetime5">
              <a:rPr lang="en-US" smtClean="0"/>
              <a:t>28-Nov-17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1372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Vide">
    <p:bg>
      <p:bgPr>
        <a:solidFill>
          <a:srgbClr val="33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0990343"/>
      </p:ext>
    </p:extLst>
  </p:cSld>
  <p:clrMapOvr>
    <a:masterClrMapping/>
  </p:clrMapOvr>
  <p:transition advClick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  <a:prstGeom prst="rect">
            <a:avLst/>
          </a:prstGeom>
        </p:spPr>
        <p:txBody>
          <a:bodyPr vert="horz"/>
          <a:lstStyle>
            <a:lvl1pPr algn="l">
              <a:defRPr sz="3600" b="1">
                <a:solidFill>
                  <a:srgbClr val="24428A"/>
                </a:solidFill>
                <a:latin typeface="Trebuchet MS" pitchFamily="34" charset="0"/>
                <a:cs typeface="Arial"/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52806219"/>
      </p:ext>
    </p:extLst>
  </p:cSld>
  <p:clrMapOvr>
    <a:masterClrMapping/>
  </p:clrMapOvr>
  <p:transition advClick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52400" y="1371601"/>
            <a:ext cx="88392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2BA9F46-1B45-E14A-BFE8-CDA3224ED587}" type="datetime5">
              <a:rPr lang="en-US" smtClean="0"/>
              <a:t>28-Nov-17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Sridhara Dasu (Wisconsin)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808BE85-D067-A84D-AEB2-B94237E4B3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166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BE0C3B5-8578-6F4A-905F-675A59DF3FA1}" type="datetime5">
              <a:rPr lang="en-US" smtClean="0"/>
              <a:t>28-Nov-17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Sridhara Dasu (Wisconsin)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639356-365C-4545-A286-1563346C042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EC3AEF7-33DE-C54F-AB4E-E110ED712764}" type="datetime5">
              <a:rPr lang="en-US" smtClean="0"/>
              <a:t>28-Nov-17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Sridhara Dasu (Wisconsin)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366846-63DB-F049-99DE-99260DADE79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3FD879C-3F4A-5641-AA4A-F11742634B8E}" type="datetime5">
              <a:rPr lang="en-US" smtClean="0"/>
              <a:t>28-Nov-17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Sridhara Dasu (Wisconsin)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D51BD2-58D5-7E45-9FCF-47C84745B91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79B3AA4-177E-F54A-A9BB-E66E064FEA24}" type="datetime5">
              <a:rPr lang="en-US" smtClean="0"/>
              <a:t>28-Nov-17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Sridhara Dasu (Wisconsin)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CFEB78-787E-F241-B614-6B7F13E116F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52400" y="1371601"/>
            <a:ext cx="88392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96973FD4-F568-9342-85D9-0AB60AECDD30}" type="datetime5">
              <a:rPr lang="en-US" smtClean="0"/>
              <a:t>28-Nov-17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Sridhara Dasu (Wisconsin)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623EC512-DE41-8D4F-9FC7-449F6E7E2BE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009CD74-9350-174E-AA13-5F707626A4E9}" type="datetime5">
              <a:rPr lang="en-US" smtClean="0"/>
              <a:t>28-Nov-17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Sridhara Dasu (Wisconsin)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500E5D-682D-9043-B9E9-7C255E8153B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EF090F3-139B-4149-8904-5577FBA73954}" type="datetime5">
              <a:rPr lang="en-US" smtClean="0"/>
              <a:t>28-Nov-17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Sridhara Dasu (Wisconsin)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AF89EC-AA6B-CE4E-BF8A-1EC986637FC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E4F7D85-6C83-1F42-950A-0A6F85264F53}" type="datetime5">
              <a:rPr lang="en-US" smtClean="0"/>
              <a:t>28-Nov-17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Sridhara Dasu (Wisconsin)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68F3B2-A42B-874A-B5ED-113F62862D0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8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6492875"/>
            <a:ext cx="9144000" cy="36512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9144000" cy="12096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28600" y="1371600"/>
            <a:ext cx="8686800" cy="512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492875"/>
            <a:ext cx="12509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FFF00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9F4A5317-7034-9143-9DC1-019E67C3E5D1}" type="datetime5">
              <a:rPr lang="en-US" smtClean="0"/>
              <a:t>28-Nov-17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50950" y="6492875"/>
            <a:ext cx="6826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rgbClr val="FFFF00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 smtClean="0"/>
              <a:t>Sridhara Dasu (Wisconsin)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492875"/>
            <a:ext cx="1066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00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76841388-C7E8-FC4A-B9C2-851FB28000D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 descr="UWCrest_4c.png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3" y="7178"/>
            <a:ext cx="749235" cy="118872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3" r:id="rId14"/>
    <p:sldLayoutId id="2147483664" r:id="rId15"/>
    <p:sldLayoutId id="2147483666" r:id="rId16"/>
  </p:sldLayoutIdLst>
  <p:timing>
    <p:tnLst>
      <p:par>
        <p:cTn id="1" dur="indefinite" restart="never" nodeType="tmRoot"/>
      </p:par>
    </p:tnLst>
  </p:timing>
  <p:hf hdr="0"/>
  <p:txStyles>
    <p:titleStyle>
      <a:lvl1pPr algn="ctr" defTabSz="457200" rtl="0" fontAlgn="base">
        <a:spcBef>
          <a:spcPct val="0"/>
        </a:spcBef>
        <a:spcAft>
          <a:spcPct val="0"/>
        </a:spcAft>
        <a:defRPr sz="3600" b="1" kern="1200">
          <a:solidFill>
            <a:srgbClr val="FFFF00"/>
          </a:solidFill>
          <a:latin typeface="Helvetica"/>
          <a:ea typeface="ＭＳ Ｐゴシック" charset="-128"/>
          <a:cs typeface="Helvetica"/>
        </a:defRPr>
      </a:lvl1pPr>
      <a:lvl2pPr algn="ctr" defTabSz="457200" rtl="0" fontAlgn="base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Helvetica" charset="0"/>
          <a:ea typeface="ＭＳ Ｐゴシック" charset="-128"/>
        </a:defRPr>
      </a:lvl2pPr>
      <a:lvl3pPr algn="ctr" defTabSz="457200" rtl="0" fontAlgn="base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Helvetica" charset="0"/>
          <a:ea typeface="ＭＳ Ｐゴシック" charset="-128"/>
        </a:defRPr>
      </a:lvl3pPr>
      <a:lvl4pPr algn="ctr" defTabSz="457200" rtl="0" fontAlgn="base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Helvetica" charset="0"/>
          <a:ea typeface="ＭＳ Ｐゴシック" charset="-128"/>
        </a:defRPr>
      </a:lvl4pPr>
      <a:lvl5pPr algn="ctr" defTabSz="457200" rtl="0" fontAlgn="base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Helvetica" charset="0"/>
          <a:ea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Helvetica" charset="0"/>
          <a:ea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Helvetica" charset="0"/>
          <a:ea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Helvetica" charset="0"/>
          <a:ea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Helvetica" charset="0"/>
          <a:ea typeface="ＭＳ Ｐゴシック" charset="-128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defRPr sz="2800" kern="1200">
          <a:solidFill>
            <a:schemeClr val="tx1"/>
          </a:solidFill>
          <a:latin typeface="Helvetica"/>
          <a:ea typeface="ＭＳ Ｐゴシック" charset="-128"/>
          <a:cs typeface="Helvetica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rgbClr val="FF0000"/>
          </a:solidFill>
          <a:latin typeface="Helvetica"/>
          <a:ea typeface="ＭＳ Ｐゴシック" charset="-128"/>
          <a:cs typeface="Helvetica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rgbClr val="0000FF"/>
          </a:solidFill>
          <a:latin typeface="Helvetica"/>
          <a:ea typeface="ＭＳ Ｐゴシック" charset="-128"/>
          <a:cs typeface="Helvetica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Helvetica"/>
          <a:ea typeface="ＭＳ Ｐゴシック" charset="-128"/>
          <a:cs typeface="Helvetica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800" kern="1200">
          <a:solidFill>
            <a:schemeClr val="tx1"/>
          </a:solidFill>
          <a:latin typeface="Helvetica"/>
          <a:ea typeface="ＭＳ Ｐゴシック" charset="-128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png"/><Relationship Id="rId5" Type="http://schemas.openxmlformats.org/officeDocument/2006/relationships/image" Target="../media/image16.jpeg"/><Relationship Id="rId6" Type="http://schemas.openxmlformats.org/officeDocument/2006/relationships/image" Target="../media/image17.wmf"/><Relationship Id="rId7" Type="http://schemas.openxmlformats.org/officeDocument/2006/relationships/image" Target="../media/image18.jpe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25.e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26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tif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3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4.png"/><Relationship Id="rId3" Type="http://schemas.openxmlformats.org/officeDocument/2006/relationships/image" Target="../media/image6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jpeg"/><Relationship Id="rId3" Type="http://schemas.openxmlformats.org/officeDocument/2006/relationships/hyperlink" Target="http://www.slac.stanford.edu/pubs/beamline/27/1/27-1-panofsky.pdf" TargetMode="Externa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png"/><Relationship Id="rId5" Type="http://schemas.openxmlformats.org/officeDocument/2006/relationships/image" Target="../media/image16.jpeg"/><Relationship Id="rId6" Type="http://schemas.openxmlformats.org/officeDocument/2006/relationships/image" Target="../media/image17.wmf"/><Relationship Id="rId7" Type="http://schemas.openxmlformats.org/officeDocument/2006/relationships/image" Target="../media/image18.jpe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wmf"/><Relationship Id="rId5" Type="http://schemas.openxmlformats.org/officeDocument/2006/relationships/image" Target="../media/image68.png"/><Relationship Id="rId6" Type="http://schemas.openxmlformats.org/officeDocument/2006/relationships/image" Target="../media/image69.png"/><Relationship Id="rId7" Type="http://schemas.openxmlformats.org/officeDocument/2006/relationships/image" Target="../media/image70.png"/><Relationship Id="rId8" Type="http://schemas.openxmlformats.org/officeDocument/2006/relationships/image" Target="../media/image71.jpeg"/><Relationship Id="rId9" Type="http://schemas.openxmlformats.org/officeDocument/2006/relationships/image" Target="../media/image72.jpe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4.png"/><Relationship Id="rId3" Type="http://schemas.openxmlformats.org/officeDocument/2006/relationships/image" Target="../media/image40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7.png"/><Relationship Id="rId3" Type="http://schemas.openxmlformats.org/officeDocument/2006/relationships/image" Target="../media/image78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3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9.png"/><Relationship Id="rId3" Type="http://schemas.openxmlformats.org/officeDocument/2006/relationships/image" Target="../media/image8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1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4.em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5.tif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6.emf"/><Relationship Id="rId3" Type="http://schemas.openxmlformats.org/officeDocument/2006/relationships/image" Target="../media/image87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8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4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1.tiff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4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5.emf"/><Relationship Id="rId3" Type="http://schemas.openxmlformats.org/officeDocument/2006/relationships/image" Target="../media/image96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7.png"/><Relationship Id="rId3" Type="http://schemas.openxmlformats.org/officeDocument/2006/relationships/image" Target="../media/image9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Relationship Id="rId3" Type="http://schemas.openxmlformats.org/officeDocument/2006/relationships/image" Target="../media/image1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12.png"/><Relationship Id="rId5" Type="http://schemas.openxmlformats.org/officeDocument/2006/relationships/image" Target="../media/image13.gif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2-eemm_run195099_evt137440354_ispy_3d-annotated-2.png"/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5684"/>
            <a:ext cx="9144000" cy="5334000"/>
          </a:xfrm>
          <a:prstGeom prst="rect">
            <a:avLst/>
          </a:prstGeom>
        </p:spPr>
      </p:pic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762000" y="76200"/>
            <a:ext cx="82296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>
                <a:ea typeface="+mj-ea"/>
              </a:rPr>
              <a:t>What's Next </a:t>
            </a:r>
            <a:r>
              <a:rPr lang="en-US" dirty="0" smtClean="0">
                <a:ea typeface="+mj-ea"/>
              </a:rPr>
              <a:t>in Higgs Physics</a:t>
            </a:r>
          </a:p>
        </p:txBody>
      </p:sp>
      <p:sp>
        <p:nvSpPr>
          <p:cNvPr id="17" name="Date Placeholder 16"/>
          <p:cNvSpPr>
            <a:spLocks noGrp="1"/>
          </p:cNvSpPr>
          <p:nvPr>
            <p:ph type="dt" sz="quarter" idx="14"/>
          </p:nvPr>
        </p:nvSpPr>
        <p:spPr/>
        <p:txBody>
          <a:bodyPr/>
          <a:lstStyle/>
          <a:p>
            <a:fld id="{62FCF593-AE7A-BF4A-9A55-A8114E2A1003}" type="datetime5">
              <a:rPr lang="en-US" smtClean="0"/>
              <a:t>28-Nov-17</a:t>
            </a:fld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87E27F9-5CC0-CC45-BC5B-797BA14D6A81}" type="slidenum">
              <a:rPr lang="en-US"/>
              <a:pPr/>
              <a:t>1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Sridhara Dasu (Wisconsin)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304800" y="4779681"/>
            <a:ext cx="8573610" cy="1774546"/>
            <a:chOff x="304800" y="4779681"/>
            <a:chExt cx="8573610" cy="177454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4800" y="4779681"/>
              <a:ext cx="1803400" cy="1774546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2071210" y="5220813"/>
              <a:ext cx="68072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2013 Nobel Prize for Physics, </a:t>
              </a:r>
              <a:r>
                <a:rPr lang="en-US" dirty="0" smtClean="0">
                  <a:solidFill>
                    <a:srgbClr val="FFFF00"/>
                  </a:solidFill>
                </a:rPr>
                <a:t>citing: </a:t>
              </a:r>
              <a:br>
                <a:rPr lang="en-US" dirty="0" smtClean="0">
                  <a:solidFill>
                    <a:srgbClr val="FFFF00"/>
                  </a:solidFill>
                </a:rPr>
              </a:br>
              <a:r>
                <a:rPr lang="en-US" dirty="0" smtClean="0">
                  <a:solidFill>
                    <a:srgbClr val="FFFF00"/>
                  </a:solidFill>
                </a:rPr>
                <a:t>“</a:t>
              </a:r>
              <a:r>
                <a:rPr lang="en-US" i="1" dirty="0">
                  <a:solidFill>
                    <a:srgbClr val="FFFF00"/>
                  </a:solidFill>
                </a:rPr>
                <a:t>the discovery of the predicted fundamental particle, by the ATLAS and CMS experiments at CERN's Large Hadron Collider.”</a:t>
              </a:r>
              <a:r>
                <a:rPr lang="en-US" dirty="0">
                  <a:solidFill>
                    <a:srgbClr val="FFFF00"/>
                  </a:solidFill>
                </a:rPr>
                <a:t>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8" descr="0610026_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39554" y="4065836"/>
            <a:ext cx="3341687" cy="22367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4819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488" y="2243121"/>
            <a:ext cx="2571750" cy="29940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4820" name="Picture 10" descr="DB_YB0touchdown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42493" y="908720"/>
            <a:ext cx="3241675" cy="2355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4822" name="Picture 1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69690" y="1700808"/>
            <a:ext cx="2709573" cy="18837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4823" name="Picture 18" descr="m2-SM0-mounted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07473" y="3909016"/>
            <a:ext cx="2611438" cy="1533525"/>
          </a:xfrm>
          <a:prstGeom prst="roundRect">
            <a:avLst>
              <a:gd name="adj" fmla="val 8594"/>
            </a:avLst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0" scaled="0"/>
          </a:gra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271" name="Text Box 31"/>
          <p:cNvSpPr txBox="1">
            <a:spLocks noChangeArrowheads="1"/>
          </p:cNvSpPr>
          <p:nvPr/>
        </p:nvSpPr>
        <p:spPr bwMode="auto">
          <a:xfrm>
            <a:off x="6808788" y="1063625"/>
            <a:ext cx="16557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US" sz="1600">
                <a:solidFill>
                  <a:srgbClr val="FFFFFF"/>
                </a:solidFill>
                <a:sym typeface="Symbol" charset="0"/>
              </a:rPr>
              <a:t>Electromagnetic</a:t>
            </a:r>
            <a:br>
              <a:rPr lang="en-US" sz="1600">
                <a:solidFill>
                  <a:srgbClr val="FFFFFF"/>
                </a:solidFill>
                <a:sym typeface="Symbol" charset="0"/>
              </a:rPr>
            </a:br>
            <a:r>
              <a:rPr lang="en-US" sz="1600">
                <a:solidFill>
                  <a:srgbClr val="FFFFFF"/>
                </a:solidFill>
                <a:sym typeface="Symbol" charset="0"/>
              </a:rPr>
              <a:t>Calorimeter</a:t>
            </a:r>
          </a:p>
        </p:txBody>
      </p:sp>
      <p:sp>
        <p:nvSpPr>
          <p:cNvPr id="11272" name="ZoneTexte 19"/>
          <p:cNvSpPr txBox="1">
            <a:spLocks noChangeArrowheads="1"/>
          </p:cNvSpPr>
          <p:nvPr/>
        </p:nvSpPr>
        <p:spPr bwMode="auto">
          <a:xfrm>
            <a:off x="122238" y="225425"/>
            <a:ext cx="2236787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lnSpc>
                <a:spcPct val="80000"/>
              </a:lnSpc>
              <a:buFont typeface="Symbol" charset="0"/>
              <a:buNone/>
            </a:pPr>
            <a:r>
              <a:rPr lang="fr-FR" sz="7200">
                <a:solidFill>
                  <a:schemeClr val="bg1"/>
                </a:solidFill>
                <a:latin typeface="Arial Rounded MT Bold" charset="0"/>
                <a:sym typeface="Symbol" charset="0"/>
              </a:rPr>
              <a:t>CMS</a:t>
            </a:r>
            <a:endParaRPr lang="en-US" sz="6600">
              <a:solidFill>
                <a:schemeClr val="bg1"/>
              </a:solidFill>
              <a:latin typeface="Arial Rounded MT Bold" charset="0"/>
              <a:sym typeface="Symbol" charset="0"/>
            </a:endParaRPr>
          </a:p>
        </p:txBody>
      </p:sp>
      <p:sp>
        <p:nvSpPr>
          <p:cNvPr id="11273" name="ZoneTexte 20"/>
          <p:cNvSpPr txBox="1">
            <a:spLocks noChangeArrowheads="1"/>
          </p:cNvSpPr>
          <p:nvPr/>
        </p:nvSpPr>
        <p:spPr bwMode="auto">
          <a:xfrm>
            <a:off x="3775075" y="3787775"/>
            <a:ext cx="142557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lnSpc>
                <a:spcPct val="80000"/>
              </a:lnSpc>
              <a:buFont typeface="Symbol" charset="0"/>
              <a:buNone/>
            </a:pPr>
            <a:r>
              <a:rPr lang="fr-FR" sz="1600">
                <a:solidFill>
                  <a:schemeClr val="bg1"/>
                </a:solidFill>
                <a:sym typeface="Symbol" charset="0"/>
              </a:rPr>
              <a:t>Silcon tracker</a:t>
            </a:r>
            <a:endParaRPr lang="en-US" sz="1600">
              <a:solidFill>
                <a:schemeClr val="bg1"/>
              </a:solidFill>
              <a:sym typeface="Symbol" charset="0"/>
            </a:endParaRPr>
          </a:p>
        </p:txBody>
      </p:sp>
      <p:sp>
        <p:nvSpPr>
          <p:cNvPr id="11274" name="ZoneTexte 21"/>
          <p:cNvSpPr txBox="1">
            <a:spLocks noChangeArrowheads="1"/>
          </p:cNvSpPr>
          <p:nvPr/>
        </p:nvSpPr>
        <p:spPr bwMode="auto">
          <a:xfrm>
            <a:off x="3505200" y="614363"/>
            <a:ext cx="18542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lnSpc>
                <a:spcPct val="80000"/>
              </a:lnSpc>
              <a:buFont typeface="Symbol" charset="0"/>
              <a:buNone/>
            </a:pPr>
            <a:r>
              <a:rPr lang="fr-FR" sz="1600">
                <a:solidFill>
                  <a:schemeClr val="bg1"/>
                </a:solidFill>
                <a:sym typeface="Symbol" charset="0"/>
              </a:rPr>
              <a:t>Solenoid 3,8 Tesla</a:t>
            </a:r>
            <a:endParaRPr lang="en-US" sz="1600">
              <a:solidFill>
                <a:schemeClr val="bg1"/>
              </a:solidFill>
              <a:sym typeface="Symbol" charset="0"/>
            </a:endParaRPr>
          </a:p>
        </p:txBody>
      </p:sp>
      <p:sp>
        <p:nvSpPr>
          <p:cNvPr id="11275" name="Text Box 31"/>
          <p:cNvSpPr txBox="1">
            <a:spLocks noChangeArrowheads="1"/>
          </p:cNvSpPr>
          <p:nvPr/>
        </p:nvSpPr>
        <p:spPr bwMode="auto">
          <a:xfrm>
            <a:off x="485775" y="1852613"/>
            <a:ext cx="14065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FFFFFF"/>
                </a:solidFill>
                <a:sym typeface="Symbol" charset="0"/>
              </a:rPr>
              <a:t>Muon system</a:t>
            </a:r>
          </a:p>
        </p:txBody>
      </p:sp>
    </p:spTree>
    <p:extLst>
      <p:ext uri="{BB962C8B-B14F-4D97-AF65-F5344CB8AC3E}">
        <p14:creationId xmlns:p14="http://schemas.microsoft.com/office/powerpoint/2010/main" val="31549568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Particle Detection in CMS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fld id="{E30DEDFD-C199-9546-B2BC-116A625F6C8F}" type="datetime5">
              <a:rPr lang="en-US" smtClean="0"/>
              <a:t>28-Nov-17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Sridhara Dasu (Wisconsin)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AD7A76C1-0FD3-CB41-BC97-D7D347E60F92}" type="slidenum">
              <a:rPr lang="en-US"/>
              <a:pPr/>
              <a:t>11</a:t>
            </a:fld>
            <a:endParaRPr lang="en-US"/>
          </a:p>
        </p:txBody>
      </p:sp>
      <p:pic>
        <p:nvPicPr>
          <p:cNvPr id="9" name="Content Placeholder 8" descr="Slice - White.pdf"/>
          <p:cNvPicPr>
            <a:picLocks noGrp="1" noChangeAspect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1130300"/>
            <a:ext cx="7770813" cy="5494338"/>
          </a:xfrm>
        </p:spPr>
      </p:pic>
      <p:sp>
        <p:nvSpPr>
          <p:cNvPr id="3" name="TextBox 2"/>
          <p:cNvSpPr txBox="1"/>
          <p:nvPr/>
        </p:nvSpPr>
        <p:spPr>
          <a:xfrm>
            <a:off x="5486400" y="1295400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Measure energy and momentum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735281" y="1764268"/>
            <a:ext cx="30122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Measure energy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99328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9" descr="cms-fu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6088" y="-39688"/>
            <a:ext cx="10487026" cy="701992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3771900" y="2651125"/>
            <a:ext cx="1562100" cy="1612900"/>
          </a:xfrm>
          <a:prstGeom prst="ellips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GB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1079500" y="-127000"/>
            <a:ext cx="6946900" cy="7169150"/>
          </a:xfrm>
          <a:prstGeom prst="ellips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GB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2433638" y="1270000"/>
            <a:ext cx="4238625" cy="4373563"/>
          </a:xfrm>
          <a:prstGeom prst="ellips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GB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3092450" y="1949450"/>
            <a:ext cx="2921000" cy="3014663"/>
          </a:xfrm>
          <a:prstGeom prst="ellips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GB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Oval 14"/>
          <p:cNvSpPr>
            <a:spLocks noChangeArrowheads="1"/>
          </p:cNvSpPr>
          <p:nvPr/>
        </p:nvSpPr>
        <p:spPr bwMode="auto">
          <a:xfrm>
            <a:off x="4027488" y="2914650"/>
            <a:ext cx="1050925" cy="1085850"/>
          </a:xfrm>
          <a:prstGeom prst="ellips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GB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0806078"/>
      </p:ext>
    </p:extLst>
  </p:cSld>
  <p:clrMapOvr>
    <a:masterClrMapping/>
  </p:clrMapOvr>
  <p:transition spd="slow" advClick="0">
    <p:circl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9" descr="cms-ful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52550" y="-784225"/>
            <a:ext cx="11836400" cy="89995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5670550" y="2967038"/>
            <a:ext cx="6461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fr-FR" sz="1400">
                <a:solidFill>
                  <a:srgbClr val="FF0000"/>
                </a:solidFill>
              </a:rPr>
              <a:t>m</a:t>
            </a:r>
            <a:r>
              <a:rPr lang="en-GB" sz="1400">
                <a:solidFill>
                  <a:srgbClr val="FF0000"/>
                </a:solidFill>
              </a:rPr>
              <a:t>uon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459D0-FF81-4A48-BFB7-EE27DE3FD792}" type="datetime5">
              <a:rPr lang="en-US" smtClean="0"/>
              <a:t>28-Nov-17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Sridhara Dasu (Wisconsin)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51BD2-58D5-7E45-9FCF-47C84745B91A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187305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Content Placeholder 3" descr="pf_zoo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0001"/>
            <a:ext cx="9141063" cy="6949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Content Placeholder 3" descr="pf_zoo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-47566"/>
            <a:ext cx="9140825" cy="6949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Content Placeholder 3" descr="pf_zoo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58" y="-51542"/>
            <a:ext cx="9141063" cy="6949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" name="Groupe 27"/>
          <p:cNvGrpSpPr>
            <a:grpSpLocks/>
          </p:cNvGrpSpPr>
          <p:nvPr/>
        </p:nvGrpSpPr>
        <p:grpSpPr bwMode="auto">
          <a:xfrm>
            <a:off x="5589588" y="1274763"/>
            <a:ext cx="1862137" cy="1317625"/>
            <a:chOff x="5590142" y="1275137"/>
            <a:chExt cx="1862178" cy="1317100"/>
          </a:xfrm>
        </p:grpSpPr>
        <p:sp>
          <p:nvSpPr>
            <p:cNvPr id="14364" name="TextBox 7"/>
            <p:cNvSpPr txBox="1">
              <a:spLocks noChangeArrowheads="1"/>
            </p:cNvSpPr>
            <p:nvPr/>
          </p:nvSpPr>
          <p:spPr bwMode="auto">
            <a:xfrm>
              <a:off x="6516790" y="1275137"/>
              <a:ext cx="935530" cy="523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algn="ctr" eaLnBrk="1" hangingPunct="1"/>
              <a:r>
                <a:rPr lang="en-GB" sz="1400">
                  <a:solidFill>
                    <a:srgbClr val="0000FF"/>
                  </a:solidFill>
                </a:rPr>
                <a:t>charged</a:t>
              </a:r>
              <a:br>
                <a:rPr lang="en-GB" sz="1400">
                  <a:solidFill>
                    <a:srgbClr val="0000FF"/>
                  </a:solidFill>
                </a:rPr>
              </a:br>
              <a:r>
                <a:rPr lang="en-GB" sz="1400">
                  <a:solidFill>
                    <a:srgbClr val="0000FF"/>
                  </a:solidFill>
                </a:rPr>
                <a:t>hadron</a:t>
              </a:r>
            </a:p>
          </p:txBody>
        </p:sp>
        <p:cxnSp>
          <p:nvCxnSpPr>
            <p:cNvPr id="10" name="Straight Arrow Connector 9"/>
            <p:cNvCxnSpPr>
              <a:cxnSpLocks noChangeShapeType="1"/>
            </p:cNvCxnSpPr>
            <p:nvPr/>
          </p:nvCxnSpPr>
          <p:spPr bwMode="auto">
            <a:xfrm flipH="1">
              <a:off x="5590142" y="1798803"/>
              <a:ext cx="1285903" cy="793434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9" name="Groupe 28"/>
          <p:cNvGrpSpPr>
            <a:grpSpLocks/>
          </p:cNvGrpSpPr>
          <p:nvPr/>
        </p:nvGrpSpPr>
        <p:grpSpPr bwMode="auto">
          <a:xfrm>
            <a:off x="5554663" y="4941888"/>
            <a:ext cx="1609725" cy="1171575"/>
            <a:chOff x="5554136" y="4941168"/>
            <a:chExt cx="1610152" cy="1171873"/>
          </a:xfrm>
        </p:grpSpPr>
        <p:sp>
          <p:nvSpPr>
            <p:cNvPr id="14362" name="TextBox 13"/>
            <p:cNvSpPr txBox="1">
              <a:spLocks noChangeArrowheads="1"/>
            </p:cNvSpPr>
            <p:nvPr/>
          </p:nvSpPr>
          <p:spPr bwMode="auto">
            <a:xfrm>
              <a:off x="6097488" y="5805264"/>
              <a:ext cx="106680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/>
              <a:r>
                <a:rPr lang="en-GB" sz="1400">
                  <a:solidFill>
                    <a:srgbClr val="0000FF"/>
                  </a:solidFill>
                </a:rPr>
                <a:t>photon</a:t>
              </a:r>
              <a:endParaRPr lang="en-GB">
                <a:solidFill>
                  <a:srgbClr val="0000FF"/>
                </a:solidFill>
              </a:endParaRPr>
            </a:p>
          </p:txBody>
        </p:sp>
        <p:cxnSp>
          <p:nvCxnSpPr>
            <p:cNvPr id="16" name="Straight Arrow Connector 15"/>
            <p:cNvCxnSpPr>
              <a:cxnSpLocks noChangeShapeType="1"/>
            </p:cNvCxnSpPr>
            <p:nvPr/>
          </p:nvCxnSpPr>
          <p:spPr bwMode="auto">
            <a:xfrm flipH="1" flipV="1">
              <a:off x="5554136" y="4941168"/>
              <a:ext cx="790785" cy="863820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0" name="Groupe 29"/>
          <p:cNvGrpSpPr>
            <a:grpSpLocks/>
          </p:cNvGrpSpPr>
          <p:nvPr/>
        </p:nvGrpSpPr>
        <p:grpSpPr bwMode="auto">
          <a:xfrm>
            <a:off x="4356100" y="5157788"/>
            <a:ext cx="1008063" cy="1316037"/>
            <a:chOff x="4432962" y="5157194"/>
            <a:chExt cx="938434" cy="1283308"/>
          </a:xfrm>
        </p:grpSpPr>
        <p:sp>
          <p:nvSpPr>
            <p:cNvPr id="14360" name="TextBox 12"/>
            <p:cNvSpPr txBox="1">
              <a:spLocks noChangeArrowheads="1"/>
            </p:cNvSpPr>
            <p:nvPr/>
          </p:nvSpPr>
          <p:spPr bwMode="auto">
            <a:xfrm>
              <a:off x="4432962" y="5930116"/>
              <a:ext cx="938434" cy="510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algn="ctr" eaLnBrk="1" hangingPunct="1"/>
              <a:r>
                <a:rPr lang="en-GB" sz="1400">
                  <a:solidFill>
                    <a:srgbClr val="0000FF"/>
                  </a:solidFill>
                </a:rPr>
                <a:t>neutral</a:t>
              </a:r>
              <a:br>
                <a:rPr lang="en-GB" sz="1400">
                  <a:solidFill>
                    <a:srgbClr val="0000FF"/>
                  </a:solidFill>
                </a:rPr>
              </a:br>
              <a:r>
                <a:rPr lang="en-GB" sz="1400">
                  <a:solidFill>
                    <a:srgbClr val="0000FF"/>
                  </a:solidFill>
                </a:rPr>
                <a:t>hadron</a:t>
              </a:r>
            </a:p>
          </p:txBody>
        </p:sp>
        <p:cxnSp>
          <p:nvCxnSpPr>
            <p:cNvPr id="18" name="Straight Arrow Connector 17"/>
            <p:cNvCxnSpPr>
              <a:cxnSpLocks noChangeShapeType="1"/>
              <a:stCxn id="14360" idx="0"/>
            </p:cNvCxnSpPr>
            <p:nvPr/>
          </p:nvCxnSpPr>
          <p:spPr bwMode="auto">
            <a:xfrm flipH="1" flipV="1">
              <a:off x="4787646" y="5157194"/>
              <a:ext cx="115272" cy="772461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5" name="Groupe 24"/>
          <p:cNvGrpSpPr>
            <a:grpSpLocks/>
          </p:cNvGrpSpPr>
          <p:nvPr/>
        </p:nvGrpSpPr>
        <p:grpSpPr bwMode="auto">
          <a:xfrm>
            <a:off x="179388" y="2349500"/>
            <a:ext cx="2663825" cy="1295400"/>
            <a:chOff x="179512" y="2348880"/>
            <a:chExt cx="2664295" cy="1297259"/>
          </a:xfrm>
        </p:grpSpPr>
        <p:sp>
          <p:nvSpPr>
            <p:cNvPr id="14358" name="TextBox 21"/>
            <p:cNvSpPr txBox="1">
              <a:spLocks noChangeArrowheads="1"/>
            </p:cNvSpPr>
            <p:nvPr/>
          </p:nvSpPr>
          <p:spPr bwMode="auto">
            <a:xfrm>
              <a:off x="179512" y="3122384"/>
              <a:ext cx="2160240" cy="5237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algn="r" eaLnBrk="1" hangingPunct="1"/>
              <a:r>
                <a:rPr lang="en-GB" sz="1400">
                  <a:solidFill>
                    <a:srgbClr val="0000FF"/>
                  </a:solidFill>
                </a:rPr>
                <a:t>electromagnetic</a:t>
              </a:r>
              <a:br>
                <a:rPr lang="en-GB" sz="1400">
                  <a:solidFill>
                    <a:srgbClr val="0000FF"/>
                  </a:solidFill>
                </a:rPr>
              </a:br>
              <a:r>
                <a:rPr lang="en-GB" sz="1400">
                  <a:solidFill>
                    <a:srgbClr val="0000FF"/>
                  </a:solidFill>
                </a:rPr>
                <a:t>cluster</a:t>
              </a:r>
            </a:p>
          </p:txBody>
        </p:sp>
        <p:cxnSp>
          <p:nvCxnSpPr>
            <p:cNvPr id="24" name="Straight Arrow Connector 23"/>
            <p:cNvCxnSpPr>
              <a:cxnSpLocks noChangeShapeType="1"/>
            </p:cNvCxnSpPr>
            <p:nvPr/>
          </p:nvCxnSpPr>
          <p:spPr bwMode="auto">
            <a:xfrm rot="5400000" flipH="1" flipV="1">
              <a:off x="2102618" y="2386682"/>
              <a:ext cx="778991" cy="703387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7456488" y="2232025"/>
            <a:ext cx="6477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fr-FR" sz="1400">
                <a:solidFill>
                  <a:srgbClr val="FF0000"/>
                </a:solidFill>
              </a:rPr>
              <a:t>m</a:t>
            </a:r>
            <a:r>
              <a:rPr lang="en-GB" sz="1400">
                <a:solidFill>
                  <a:srgbClr val="FF0000"/>
                </a:solidFill>
              </a:rPr>
              <a:t>uon</a:t>
            </a:r>
          </a:p>
        </p:txBody>
      </p:sp>
      <p:grpSp>
        <p:nvGrpSpPr>
          <p:cNvPr id="27" name="Groupe 26"/>
          <p:cNvGrpSpPr>
            <a:grpSpLocks/>
          </p:cNvGrpSpPr>
          <p:nvPr/>
        </p:nvGrpSpPr>
        <p:grpSpPr bwMode="auto">
          <a:xfrm>
            <a:off x="479425" y="2205038"/>
            <a:ext cx="1789113" cy="523875"/>
            <a:chOff x="478963" y="2204864"/>
            <a:chExt cx="1788781" cy="524155"/>
          </a:xfrm>
        </p:grpSpPr>
        <p:sp>
          <p:nvSpPr>
            <p:cNvPr id="14356" name="TextBox 20"/>
            <p:cNvSpPr txBox="1">
              <a:spLocks noChangeArrowheads="1"/>
            </p:cNvSpPr>
            <p:nvPr/>
          </p:nvSpPr>
          <p:spPr bwMode="auto">
            <a:xfrm>
              <a:off x="478963" y="2204864"/>
              <a:ext cx="1356733" cy="524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algn="r" eaLnBrk="1" hangingPunct="1"/>
              <a:r>
                <a:rPr lang="en-GB" sz="1400">
                  <a:solidFill>
                    <a:srgbClr val="0000FF"/>
                  </a:solidFill>
                </a:rPr>
                <a:t>hadronic</a:t>
              </a:r>
              <a:br>
                <a:rPr lang="en-GB" sz="1400">
                  <a:solidFill>
                    <a:srgbClr val="0000FF"/>
                  </a:solidFill>
                </a:rPr>
              </a:br>
              <a:r>
                <a:rPr lang="en-GB" sz="1400">
                  <a:solidFill>
                    <a:srgbClr val="0000FF"/>
                  </a:solidFill>
                </a:rPr>
                <a:t>cluster</a:t>
              </a:r>
            </a:p>
          </p:txBody>
        </p:sp>
        <p:cxnSp>
          <p:nvCxnSpPr>
            <p:cNvPr id="26" name="Straight Arrow Connector 25"/>
            <p:cNvCxnSpPr>
              <a:cxnSpLocks noChangeShapeType="1"/>
            </p:cNvCxnSpPr>
            <p:nvPr/>
          </p:nvCxnSpPr>
          <p:spPr bwMode="auto">
            <a:xfrm flipV="1">
              <a:off x="1916971" y="2204864"/>
              <a:ext cx="350773" cy="198543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33" name="TextBox 6"/>
          <p:cNvSpPr txBox="1">
            <a:spLocks noChangeArrowheads="1"/>
          </p:cNvSpPr>
          <p:nvPr/>
        </p:nvSpPr>
        <p:spPr bwMode="auto">
          <a:xfrm>
            <a:off x="7458075" y="4292600"/>
            <a:ext cx="1290638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fr-FR" sz="1400">
                <a:solidFill>
                  <a:srgbClr val="FF0000"/>
                </a:solidFill>
              </a:rPr>
              <a:t>transverse</a:t>
            </a:r>
            <a:br>
              <a:rPr lang="fr-FR" sz="1400">
                <a:solidFill>
                  <a:srgbClr val="FF0000"/>
                </a:solidFill>
              </a:rPr>
            </a:br>
            <a:r>
              <a:rPr lang="fr-FR" sz="1400">
                <a:solidFill>
                  <a:srgbClr val="FF0000"/>
                </a:solidFill>
              </a:rPr>
              <a:t>missing</a:t>
            </a:r>
            <a:br>
              <a:rPr lang="fr-FR" sz="1400">
                <a:solidFill>
                  <a:srgbClr val="FF0000"/>
                </a:solidFill>
              </a:rPr>
            </a:br>
            <a:r>
              <a:rPr lang="fr-FR" sz="1400">
                <a:solidFill>
                  <a:srgbClr val="FF0000"/>
                </a:solidFill>
              </a:rPr>
              <a:t>momentum</a:t>
            </a:r>
            <a:br>
              <a:rPr lang="fr-FR" sz="1400">
                <a:solidFill>
                  <a:srgbClr val="FF0000"/>
                </a:solidFill>
              </a:rPr>
            </a:br>
            <a:r>
              <a:rPr lang="fr-FR" sz="1400">
                <a:solidFill>
                  <a:srgbClr val="FF0000"/>
                </a:solidFill>
              </a:rPr>
              <a:t>(=neutrino)</a:t>
            </a:r>
            <a:endParaRPr lang="en-GB" sz="1400">
              <a:solidFill>
                <a:srgbClr val="FF0000"/>
              </a:solidFill>
            </a:endParaRPr>
          </a:p>
        </p:txBody>
      </p:sp>
      <p:grpSp>
        <p:nvGrpSpPr>
          <p:cNvPr id="12" name="Groupe 11"/>
          <p:cNvGrpSpPr>
            <a:grpSpLocks/>
          </p:cNvGrpSpPr>
          <p:nvPr/>
        </p:nvGrpSpPr>
        <p:grpSpPr bwMode="auto">
          <a:xfrm>
            <a:off x="611188" y="2852738"/>
            <a:ext cx="3816350" cy="1963737"/>
            <a:chOff x="611560" y="2852936"/>
            <a:chExt cx="3816424" cy="1963380"/>
          </a:xfrm>
        </p:grpSpPr>
        <p:cxnSp>
          <p:nvCxnSpPr>
            <p:cNvPr id="37" name="Straight Arrow Connector 23"/>
            <p:cNvCxnSpPr>
              <a:cxnSpLocks noChangeShapeType="1"/>
            </p:cNvCxnSpPr>
            <p:nvPr/>
          </p:nvCxnSpPr>
          <p:spPr bwMode="auto">
            <a:xfrm flipV="1">
              <a:off x="2213378" y="4076675"/>
              <a:ext cx="1927262" cy="323791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353" name="TextBox 21"/>
            <p:cNvSpPr txBox="1">
              <a:spLocks noChangeArrowheads="1"/>
            </p:cNvSpPr>
            <p:nvPr/>
          </p:nvSpPr>
          <p:spPr bwMode="auto">
            <a:xfrm>
              <a:off x="611560" y="4293096"/>
              <a:ext cx="1602393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algn="ctr" eaLnBrk="1" hangingPunct="1"/>
              <a:r>
                <a:rPr lang="en-GB" sz="1400">
                  <a:solidFill>
                    <a:srgbClr val="FF0000"/>
                  </a:solidFill>
                </a:rPr>
                <a:t>hadronic jets</a:t>
              </a:r>
              <a:br>
                <a:rPr lang="en-GB" sz="1400">
                  <a:solidFill>
                    <a:srgbClr val="FF0000"/>
                  </a:solidFill>
                </a:rPr>
              </a:br>
              <a:r>
                <a:rPr lang="en-GB" sz="1400">
                  <a:solidFill>
                    <a:srgbClr val="FF0000"/>
                  </a:solidFill>
                </a:rPr>
                <a:t>(=quark or gluon)</a:t>
              </a:r>
            </a:p>
          </p:txBody>
        </p:sp>
        <p:cxnSp>
          <p:nvCxnSpPr>
            <p:cNvPr id="39" name="Straight Arrow Connector 23"/>
            <p:cNvCxnSpPr>
              <a:cxnSpLocks noChangeShapeType="1"/>
            </p:cNvCxnSpPr>
            <p:nvPr/>
          </p:nvCxnSpPr>
          <p:spPr bwMode="auto">
            <a:xfrm flipV="1">
              <a:off x="2213378" y="2852936"/>
              <a:ext cx="1277963" cy="1547531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0" name="Straight Arrow Connector 23"/>
            <p:cNvCxnSpPr>
              <a:cxnSpLocks noChangeShapeType="1"/>
            </p:cNvCxnSpPr>
            <p:nvPr/>
          </p:nvCxnSpPr>
          <p:spPr bwMode="auto">
            <a:xfrm flipV="1">
              <a:off x="2238779" y="2852936"/>
              <a:ext cx="2189205" cy="1547531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41" name="ZoneTexte 40"/>
          <p:cNvSpPr txBox="1">
            <a:spLocks noChangeArrowheads="1"/>
          </p:cNvSpPr>
          <p:nvPr/>
        </p:nvSpPr>
        <p:spPr bwMode="auto">
          <a:xfrm>
            <a:off x="6888163" y="5445125"/>
            <a:ext cx="222091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fr-FR">
                <a:latin typeface="Trebuchet MS" charset="0"/>
              </a:rPr>
              <a:t>possible </a:t>
            </a:r>
            <a:br>
              <a:rPr lang="fr-FR">
                <a:latin typeface="Trebuchet MS" charset="0"/>
              </a:rPr>
            </a:br>
            <a:r>
              <a:rPr lang="fr-FR">
                <a:latin typeface="Trebuchet MS" charset="0"/>
              </a:rPr>
              <a:t>interpretation :</a:t>
            </a:r>
            <a:endParaRPr lang="en-US">
              <a:latin typeface="Trebuchet MS" charset="0"/>
            </a:endParaRPr>
          </a:p>
          <a:p>
            <a:pPr eaLnBrk="1" hangingPunct="1"/>
            <a:r>
              <a:rPr lang="en-US">
                <a:latin typeface="Trebuchet MS" charset="0"/>
              </a:rPr>
              <a:t>W </a:t>
            </a:r>
            <a:r>
              <a:rPr lang="en-US">
                <a:latin typeface="Trebuchet MS" charset="0"/>
                <a:cs typeface="Times New Roman" charset="0"/>
              </a:rPr>
              <a:t>→ </a:t>
            </a:r>
            <a:r>
              <a:rPr lang="el-GR">
                <a:latin typeface="Trebuchet MS" charset="0"/>
                <a:cs typeface="Times New Roman" charset="0"/>
              </a:rPr>
              <a:t>μν</a:t>
            </a:r>
            <a:r>
              <a:rPr lang="en-US">
                <a:latin typeface="Trebuchet MS" charset="0"/>
                <a:cs typeface="Times New Roman" charset="0"/>
              </a:rPr>
              <a:t>  +  3 “jets”</a:t>
            </a:r>
            <a:endParaRPr lang="fr-FR">
              <a:latin typeface="Trebuchet MS" charset="0"/>
            </a:endParaRPr>
          </a:p>
        </p:txBody>
      </p:sp>
      <p:sp>
        <p:nvSpPr>
          <p:cNvPr id="14351" name="ZoneTexte 42"/>
          <p:cNvSpPr txBox="1">
            <a:spLocks noChangeArrowheads="1"/>
          </p:cNvSpPr>
          <p:nvPr/>
        </p:nvSpPr>
        <p:spPr bwMode="auto">
          <a:xfrm rot="-5400000">
            <a:off x="-649287" y="5915025"/>
            <a:ext cx="15811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7030A0"/>
                </a:solidFill>
                <a:latin typeface="Trebuchet MS" charset="0"/>
              </a:rPr>
              <a:t>copyright: C. Bernet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6EE38-DADA-1B45-9263-6D08000EFC1F}" type="datetime5">
              <a:rPr lang="en-US" smtClean="0"/>
              <a:t>28-Nov-17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Sridhara Dasu (Wisconsin)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00E5D-682D-9043-B9E9-7C255E8153BC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243753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3" grpId="0"/>
      <p:bldP spid="4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Event of Z Boson Decay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A708A-A0F0-CF44-8E9B-ECD7DC16B1F3}" type="datetime5">
              <a:rPr lang="en-US" smtClean="0"/>
              <a:t>28-Nov-17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Sridhara Dasu (Wisconsin)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39356-365C-4545-A286-1563346C0423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8686800" cy="5121275"/>
          </a:xfrm>
        </p:spPr>
        <p:txBody>
          <a:bodyPr/>
          <a:lstStyle/>
          <a:p>
            <a:r>
              <a:rPr lang="en-US" sz="2000" dirty="0" smtClean="0"/>
              <a:t>Z interacts with electrons and positrons</a:t>
            </a:r>
          </a:p>
        </p:txBody>
      </p:sp>
      <p:pic>
        <p:nvPicPr>
          <p:cNvPr id="10" name="Picture 9" descr="electroweak_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752600"/>
            <a:ext cx="5659729" cy="4572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913874" y="1295400"/>
            <a:ext cx="310327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Event vertex (collision point) is measured using tracks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>
                <a:solidFill>
                  <a:srgbClr val="008000"/>
                </a:solidFill>
              </a:rPr>
              <a:t>Note there are several low momentum tracks (underlying event)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Electron (–) and Positron (+) </a:t>
            </a:r>
          </a:p>
          <a:p>
            <a:pPr algn="ctr"/>
            <a:r>
              <a:rPr lang="en-US" dirty="0" smtClean="0"/>
              <a:t>Momentum </a:t>
            </a:r>
            <a:r>
              <a:rPr lang="en-US" dirty="0"/>
              <a:t>(</a:t>
            </a:r>
            <a:r>
              <a:rPr lang="en-US" dirty="0" err="1"/>
              <a:t>P</a:t>
            </a:r>
            <a:r>
              <a:rPr lang="en-US" baseline="-25000" dirty="0" err="1"/>
              <a:t>x</a:t>
            </a:r>
            <a:r>
              <a:rPr lang="en-US" dirty="0"/>
              <a:t>, </a:t>
            </a:r>
            <a:r>
              <a:rPr lang="en-US" dirty="0" err="1"/>
              <a:t>P</a:t>
            </a:r>
            <a:r>
              <a:rPr lang="en-US" baseline="-25000" dirty="0" err="1"/>
              <a:t>y</a:t>
            </a:r>
            <a:r>
              <a:rPr lang="en-US" dirty="0"/>
              <a:t>, </a:t>
            </a:r>
            <a:r>
              <a:rPr lang="en-US" dirty="0" err="1"/>
              <a:t>P</a:t>
            </a:r>
            <a:r>
              <a:rPr lang="en-US" baseline="-25000" dirty="0" err="1"/>
              <a:t>z</a:t>
            </a:r>
            <a:r>
              <a:rPr lang="en-US" dirty="0"/>
              <a:t>)</a:t>
            </a:r>
          </a:p>
          <a:p>
            <a:pPr algn="ctr"/>
            <a:r>
              <a:rPr lang="en-US" dirty="0" smtClean="0"/>
              <a:t>measured in tracker</a:t>
            </a:r>
            <a:endParaRPr lang="en-US" dirty="0"/>
          </a:p>
          <a:p>
            <a:pPr algn="ctr"/>
            <a:r>
              <a:rPr lang="en-US" dirty="0" smtClean="0"/>
              <a:t>Energy </a:t>
            </a:r>
            <a:r>
              <a:rPr lang="en-US" dirty="0"/>
              <a:t>(E</a:t>
            </a:r>
            <a:r>
              <a:rPr lang="en-US" dirty="0" smtClean="0"/>
              <a:t>) measured in </a:t>
            </a:r>
            <a:br>
              <a:rPr lang="en-US" dirty="0" smtClean="0"/>
            </a:br>
            <a:r>
              <a:rPr lang="en-US" dirty="0" smtClean="0"/>
              <a:t>the calorimeter</a:t>
            </a:r>
            <a:endParaRPr lang="en-US" dirty="0"/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0024470"/>
              </p:ext>
            </p:extLst>
          </p:nvPr>
        </p:nvGraphicFramePr>
        <p:xfrm>
          <a:off x="5913438" y="5638800"/>
          <a:ext cx="29972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4" name="Equation" r:id="rId4" imgW="1498600" imgH="457200" progId="Equation.DSMT4">
                  <p:embed/>
                </p:oleObj>
              </mc:Choice>
              <mc:Fallback>
                <p:oleObj name="Equation" r:id="rId4" imgW="149860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913438" y="5638800"/>
                        <a:ext cx="2997200" cy="914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6620163"/>
              </p:ext>
            </p:extLst>
          </p:nvPr>
        </p:nvGraphicFramePr>
        <p:xfrm>
          <a:off x="4412795" y="4619625"/>
          <a:ext cx="4619625" cy="1019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5" name="Equation" r:id="rId6" imgW="2235200" imgH="495300" progId="Equation.DSMT4">
                  <p:embed/>
                </p:oleObj>
              </mc:Choice>
              <mc:Fallback>
                <p:oleObj name="Equation" r:id="rId6" imgW="2235200" imgH="4953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412795" y="4619625"/>
                        <a:ext cx="4619625" cy="1019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19709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smtClean="0"/>
              <a:t>Z Boson Invariant Mass Peak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5D6CA-776A-CA4F-8D28-8E662A843020}" type="datetime5">
              <a:rPr lang="en-US" smtClean="0"/>
              <a:t>28-Nov-17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Sridhara Dasu (Wisconsin)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39356-365C-4545-A286-1563346C0423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7" name="Picture 6" descr="ze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754868"/>
            <a:ext cx="3761563" cy="3657600"/>
          </a:xfrm>
          <a:prstGeom prst="rect">
            <a:avLst/>
          </a:prstGeom>
        </p:spPr>
      </p:pic>
      <p:pic>
        <p:nvPicPr>
          <p:cNvPr id="8" name="Picture 7" descr="zm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037" y="2746681"/>
            <a:ext cx="3761563" cy="36576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8686800" cy="5121275"/>
          </a:xfrm>
        </p:spPr>
        <p:txBody>
          <a:bodyPr/>
          <a:lstStyle/>
          <a:p>
            <a:r>
              <a:rPr lang="en-US" sz="2000" dirty="0" smtClean="0"/>
              <a:t>Particles decaying close to the interaction point</a:t>
            </a:r>
          </a:p>
          <a:p>
            <a:pPr marL="857250" lvl="1" indent="-457200">
              <a:buFont typeface="Arial"/>
              <a:buChar char="•"/>
            </a:pPr>
            <a:r>
              <a:rPr lang="en-US" sz="2000" dirty="0" smtClean="0"/>
              <a:t>Histogram of “invariant mass” of the original heavy particle shows a sharp peak at the mass of the Z (91 </a:t>
            </a:r>
            <a:r>
              <a:rPr lang="en-US" sz="2000" dirty="0" err="1" smtClean="0"/>
              <a:t>GeV</a:t>
            </a:r>
            <a:r>
              <a:rPr lang="en-US" sz="2000" dirty="0" smtClean="0"/>
              <a:t>)</a:t>
            </a:r>
          </a:p>
          <a:p>
            <a:pPr marL="857250" lvl="1" indent="-457200">
              <a:buFont typeface="Arial"/>
              <a:buChar char="•"/>
            </a:pPr>
            <a:r>
              <a:rPr lang="en-US" sz="2000" dirty="0" smtClean="0"/>
              <a:t>ATLAS &amp; CMS see </a:t>
            </a:r>
            <a:r>
              <a:rPr lang="en-US" sz="2000" dirty="0" smtClean="0"/>
              <a:t>32M </a:t>
            </a:r>
            <a:r>
              <a:rPr lang="en-US" sz="2000" dirty="0" smtClean="0"/>
              <a:t>events second – about </a:t>
            </a:r>
            <a:r>
              <a:rPr lang="en-US" sz="2000" dirty="0" smtClean="0"/>
              <a:t>15/s </a:t>
            </a:r>
            <a:r>
              <a:rPr lang="en-US" sz="2000" dirty="0" smtClean="0"/>
              <a:t>are Z events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886637" y="6183868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Mass of Electron-Positron Pair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800600" y="6180772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Mass of </a:t>
            </a:r>
            <a:r>
              <a:rPr lang="en-US" dirty="0" err="1" smtClean="0"/>
              <a:t>Muon</a:t>
            </a:r>
            <a:r>
              <a:rPr lang="en-US" baseline="30000" dirty="0" smtClean="0"/>
              <a:t>+</a:t>
            </a:r>
            <a:r>
              <a:rPr lang="en-US" dirty="0" smtClean="0"/>
              <a:t>-</a:t>
            </a:r>
            <a:r>
              <a:rPr lang="en-US" dirty="0" err="1" smtClean="0"/>
              <a:t>Muon</a:t>
            </a:r>
            <a:r>
              <a:rPr lang="en-US" baseline="30000" dirty="0" smtClean="0"/>
              <a:t>–</a:t>
            </a:r>
            <a:r>
              <a:rPr lang="en-US" dirty="0" smtClean="0"/>
              <a:t> Pair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18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3425" y="1066800"/>
            <a:ext cx="7877175" cy="569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3" name="Title 3"/>
          <p:cNvSpPr>
            <a:spLocks noGrp="1"/>
          </p:cNvSpPr>
          <p:nvPr>
            <p:ph type="title"/>
          </p:nvPr>
        </p:nvSpPr>
        <p:spPr>
          <a:xfrm>
            <a:off x="1041400" y="330200"/>
            <a:ext cx="7493000" cy="685800"/>
          </a:xfrm>
        </p:spPr>
        <p:txBody>
          <a:bodyPr/>
          <a:lstStyle/>
          <a:p>
            <a:r>
              <a:rPr lang="en-US" sz="2800" dirty="0" smtClean="0"/>
              <a:t> </a:t>
            </a:r>
            <a:r>
              <a:rPr lang="en-US" sz="2800" dirty="0" smtClean="0"/>
              <a:t>LHC Produces all Known Particles</a:t>
            </a:r>
            <a:endParaRPr lang="en-US" sz="2800" dirty="0" smtClean="0"/>
          </a:p>
        </p:txBody>
      </p:sp>
      <p:sp>
        <p:nvSpPr>
          <p:cNvPr id="56324" name="Date Placeholder 3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/>
          <a:p>
            <a:fld id="{BC8AC1F8-AB6C-5D4B-8FF6-692C82DF54F5}" type="datetime5">
              <a:rPr lang="en-US" smtClean="0"/>
              <a:t>28-Nov-17</a:t>
            </a:fld>
            <a:endParaRPr lang="en-US"/>
          </a:p>
        </p:txBody>
      </p:sp>
      <p:sp>
        <p:nvSpPr>
          <p:cNvPr id="56325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3B3D5944-6B94-AA46-9719-A574A24EAE08}" type="slidenum">
              <a:rPr lang="en-US" smtClean="0"/>
              <a:pPr/>
              <a:t>17</a:t>
            </a:fld>
            <a:endParaRPr lang="en-US" smtClean="0"/>
          </a:p>
        </p:txBody>
      </p:sp>
      <p:sp>
        <p:nvSpPr>
          <p:cNvPr id="56326" name="Footer Placeholder 5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Sridhara Dasu (Wisconsin)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50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90674" y="87164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Proton-Proton Collisions at the LHC</a:t>
            </a:r>
            <a:endParaRPr lang="el-GR" sz="3200" dirty="0"/>
          </a:p>
        </p:txBody>
      </p:sp>
      <p:pic>
        <p:nvPicPr>
          <p:cNvPr id="9" name="Picture 2" descr="ppinteraction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35224"/>
            <a:ext cx="3464596" cy="4514056"/>
          </a:xfrm>
          <a:prstGeom prst="rect">
            <a:avLst/>
          </a:prstGeom>
        </p:spPr>
      </p:pic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2843808" y="4653136"/>
            <a:ext cx="4724400" cy="1447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249986835"/>
              </p:ext>
            </p:extLst>
          </p:nvPr>
        </p:nvGraphicFramePr>
        <p:xfrm>
          <a:off x="3416788" y="1271984"/>
          <a:ext cx="5739703" cy="3266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15410"/>
                <a:gridCol w="1504893"/>
                <a:gridCol w="1371600"/>
                <a:gridCol w="1447800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l-GR" sz="1600" dirty="0">
                        <a:latin typeface="Trebuchet MS" pitchFamily="34" charset="0"/>
                      </a:endParaRPr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rebuchet MS" pitchFamily="34" charset="0"/>
                        </a:rPr>
                        <a:t>2015-16</a:t>
                      </a:r>
                      <a:endParaRPr lang="el-GR" sz="1600" dirty="0">
                        <a:latin typeface="Trebuchet MS" pitchFamily="34" charset="0"/>
                      </a:endParaRPr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rebuchet MS" pitchFamily="34" charset="0"/>
                        </a:rPr>
                        <a:t>2012</a:t>
                      </a:r>
                      <a:endParaRPr lang="el-GR" sz="1600" dirty="0">
                        <a:latin typeface="Trebuchet MS" pitchFamily="34" charset="0"/>
                      </a:endParaRPr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rebuchet MS" pitchFamily="34" charset="0"/>
                        </a:rPr>
                        <a:t>2011</a:t>
                      </a:r>
                      <a:endParaRPr lang="el-GR" sz="1600" dirty="0">
                        <a:latin typeface="Trebuchet MS" pitchFamily="34" charset="0"/>
                      </a:endParaRPr>
                    </a:p>
                  </a:txBody>
                  <a:tcPr>
                    <a:solidFill>
                      <a:srgbClr val="0000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latin typeface="Trebuchet MS" pitchFamily="34" charset="0"/>
                        </a:rPr>
                        <a:t>Beam energy</a:t>
                      </a:r>
                      <a:endParaRPr lang="el-GR" sz="1600" b="1" dirty="0">
                        <a:latin typeface="Trebuchet MS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rebuchet MS" pitchFamily="34" charset="0"/>
                        </a:rPr>
                        <a:t>6.5 </a:t>
                      </a:r>
                      <a:r>
                        <a:rPr lang="en-US" sz="1600" dirty="0" err="1" smtClean="0">
                          <a:latin typeface="Trebuchet MS" pitchFamily="34" charset="0"/>
                        </a:rPr>
                        <a:t>TeV</a:t>
                      </a:r>
                      <a:endParaRPr lang="el-GR" sz="1600" dirty="0">
                        <a:latin typeface="Trebuchet MS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Trebuchet MS" pitchFamily="34" charset="0"/>
                        </a:rPr>
                        <a:t>4.0 </a:t>
                      </a:r>
                      <a:r>
                        <a:rPr lang="en-US" sz="1600" dirty="0" err="1" smtClean="0">
                          <a:latin typeface="Trebuchet MS" pitchFamily="34" charset="0"/>
                        </a:rPr>
                        <a:t>TeV</a:t>
                      </a:r>
                      <a:endParaRPr lang="el-GR" sz="1600" dirty="0" smtClean="0">
                        <a:latin typeface="Trebuchet MS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Trebuchet MS" pitchFamily="34" charset="0"/>
                        </a:rPr>
                        <a:t>3.5 </a:t>
                      </a:r>
                      <a:r>
                        <a:rPr lang="en-US" sz="1600" dirty="0" err="1" smtClean="0">
                          <a:latin typeface="Trebuchet MS" pitchFamily="34" charset="0"/>
                        </a:rPr>
                        <a:t>TeV</a:t>
                      </a:r>
                      <a:endParaRPr lang="el-GR" sz="1600" dirty="0" smtClean="0">
                        <a:latin typeface="Trebuchet MS" pitchFamily="34" charset="0"/>
                      </a:endParaRPr>
                    </a:p>
                  </a:txBody>
                  <a:tcPr anchor="ctr"/>
                </a:tc>
              </a:tr>
              <a:tr h="41819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u="none" baseline="0" dirty="0" smtClean="0">
                          <a:latin typeface="Trebuchet MS" pitchFamily="34" charset="0"/>
                        </a:rPr>
                        <a:t>Bunches/</a:t>
                      </a:r>
                      <a:br>
                        <a:rPr lang="en-US" sz="1600" b="1" u="none" baseline="0" dirty="0" smtClean="0">
                          <a:latin typeface="Trebuchet MS" pitchFamily="34" charset="0"/>
                        </a:rPr>
                      </a:br>
                      <a:r>
                        <a:rPr lang="en-US" sz="1600" b="1" baseline="0" dirty="0" smtClean="0">
                          <a:latin typeface="Trebuchet MS" pitchFamily="34" charset="0"/>
                        </a:rPr>
                        <a:t>beam</a:t>
                      </a:r>
                      <a:endParaRPr lang="el-GR" sz="1600" b="1" dirty="0" smtClean="0">
                        <a:latin typeface="Trebuchet MS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rebuchet MS" pitchFamily="34" charset="0"/>
                        </a:rPr>
                        <a:t>2556</a:t>
                      </a:r>
                      <a:endParaRPr lang="el-GR" sz="1600" dirty="0">
                        <a:latin typeface="Trebuchet MS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rebuchet MS" pitchFamily="34" charset="0"/>
                        </a:rPr>
                        <a:t>1380</a:t>
                      </a:r>
                      <a:endParaRPr lang="el-GR" sz="1600" dirty="0">
                        <a:latin typeface="Trebuchet MS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rebuchet MS" pitchFamily="34" charset="0"/>
                        </a:rPr>
                        <a:t>1380</a:t>
                      </a:r>
                      <a:endParaRPr lang="el-GR" sz="1600" dirty="0">
                        <a:latin typeface="Trebuchet MS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b="1" u="none" dirty="0" smtClean="0">
                          <a:latin typeface="Trebuchet MS" pitchFamily="34" charset="0"/>
                        </a:rPr>
                        <a:t>Protons/</a:t>
                      </a:r>
                      <a:br>
                        <a:rPr lang="en-US" sz="1600" b="1" u="none" dirty="0" smtClean="0">
                          <a:latin typeface="Trebuchet MS" pitchFamily="34" charset="0"/>
                        </a:rPr>
                      </a:br>
                      <a:r>
                        <a:rPr lang="en-US" sz="1600" b="1" dirty="0" smtClean="0">
                          <a:latin typeface="Trebuchet MS" pitchFamily="34" charset="0"/>
                        </a:rPr>
                        <a:t>bunch</a:t>
                      </a:r>
                      <a:endParaRPr lang="el-GR" sz="1600" b="1" dirty="0">
                        <a:latin typeface="Trebuchet MS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rebuchet MS" pitchFamily="34" charset="0"/>
                        </a:rPr>
                        <a:t>2.5x10</a:t>
                      </a:r>
                      <a:r>
                        <a:rPr lang="en-US" sz="1600" baseline="30000" dirty="0" smtClean="0">
                          <a:latin typeface="Trebuchet MS" pitchFamily="34" charset="0"/>
                        </a:rPr>
                        <a:t>11</a:t>
                      </a:r>
                      <a:endParaRPr lang="el-GR" sz="1600" baseline="30000" dirty="0">
                        <a:latin typeface="Trebuchet MS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Trebuchet MS" pitchFamily="34" charset="0"/>
                        </a:rPr>
                        <a:t>2.2x10</a:t>
                      </a:r>
                      <a:r>
                        <a:rPr lang="en-US" sz="1600" baseline="30000" dirty="0" smtClean="0">
                          <a:latin typeface="Trebuchet MS" pitchFamily="34" charset="0"/>
                        </a:rPr>
                        <a:t>11</a:t>
                      </a:r>
                      <a:endParaRPr lang="el-GR" sz="1600" baseline="0" dirty="0" smtClean="0">
                        <a:latin typeface="Trebuchet MS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Trebuchet MS" pitchFamily="34" charset="0"/>
                        </a:rPr>
                        <a:t>1.5x10</a:t>
                      </a:r>
                      <a:r>
                        <a:rPr lang="en-US" sz="1600" baseline="30000" dirty="0" smtClean="0">
                          <a:latin typeface="Trebuchet MS" pitchFamily="34" charset="0"/>
                        </a:rPr>
                        <a:t>11</a:t>
                      </a:r>
                      <a:endParaRPr lang="el-GR" sz="1600" baseline="0" dirty="0" smtClean="0">
                        <a:latin typeface="Trebuchet MS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latin typeface="Trebuchet MS" pitchFamily="34" charset="0"/>
                        </a:rPr>
                        <a:t>N Collisions Created</a:t>
                      </a:r>
                      <a:endParaRPr lang="el-GR" sz="1600" b="1" dirty="0">
                        <a:latin typeface="Trebuchet MS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Trebuchet MS" pitchFamily="34" charset="0"/>
                        </a:rPr>
                        <a:t>~10</a:t>
                      </a:r>
                      <a:r>
                        <a:rPr lang="en-US" sz="1600" baseline="30000" dirty="0" smtClean="0">
                          <a:latin typeface="Trebuchet MS" pitchFamily="34" charset="0"/>
                        </a:rPr>
                        <a:t>15</a:t>
                      </a:r>
                      <a:endParaRPr lang="el-GR" sz="1600" baseline="0" dirty="0">
                        <a:latin typeface="Trebuchet MS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latin typeface="Trebuchet MS" pitchFamily="34" charset="0"/>
                        </a:rPr>
                        <a:t>3.5 x 10</a:t>
                      </a:r>
                      <a:r>
                        <a:rPr lang="en-US" sz="1600" baseline="30000" dirty="0" smtClean="0">
                          <a:latin typeface="Trebuchet MS" pitchFamily="34" charset="0"/>
                        </a:rPr>
                        <a:t>14</a:t>
                      </a:r>
                      <a:endParaRPr lang="el-GR" sz="1600" baseline="30000" dirty="0" smtClean="0">
                        <a:latin typeface="Trebuchet MS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latin typeface="Trebuchet MS" pitchFamily="34" charset="0"/>
                        </a:rPr>
                        <a:t>2.5 x 10</a:t>
                      </a:r>
                      <a:r>
                        <a:rPr lang="en-US" sz="1600" baseline="30000" dirty="0" smtClean="0">
                          <a:latin typeface="Trebuchet MS" pitchFamily="34" charset="0"/>
                        </a:rPr>
                        <a:t>14</a:t>
                      </a:r>
                      <a:endParaRPr lang="el-GR" sz="1600" baseline="30000" dirty="0" smtClean="0">
                        <a:latin typeface="Trebuchet MS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b="1" baseline="0" dirty="0" smtClean="0">
                          <a:latin typeface="Trebuchet MS" pitchFamily="34" charset="0"/>
                        </a:rPr>
                        <a:t>N Higgs Events</a:t>
                      </a:r>
                      <a:endParaRPr lang="el-GR" sz="1600" b="1" dirty="0">
                        <a:latin typeface="Trebuchet MS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Trebuchet MS" pitchFamily="34" charset="0"/>
                        </a:rPr>
                        <a:t>Few thousand</a:t>
                      </a:r>
                      <a:endParaRPr lang="el-GR" sz="1600" baseline="0" dirty="0">
                        <a:latin typeface="Trebuchet MS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latin typeface="Trebuchet MS" pitchFamily="34" charset="0"/>
                        </a:rPr>
                        <a:t>Few hundred</a:t>
                      </a:r>
                      <a:endParaRPr lang="el-GR" sz="1600" baseline="0" dirty="0" smtClean="0">
                        <a:latin typeface="Trebuchet MS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latin typeface="Trebuchet MS" pitchFamily="34" charset="0"/>
                        </a:rPr>
                        <a:t>Few hundred</a:t>
                      </a:r>
                      <a:endParaRPr lang="el-GR" sz="1600" baseline="0" dirty="0" smtClean="0">
                        <a:latin typeface="Trebuchet MS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94850-74D9-E14A-8EF8-02928B32C9AA}" type="datetime5">
              <a:rPr lang="en-US" smtClean="0"/>
              <a:t>28-Nov-17</a:t>
            </a:fld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51BD2-58D5-7E45-9FCF-47C84745B91A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Sridhara Dasu (Wisconsin)</a:t>
            </a:r>
            <a:endParaRPr lang="en-US" dirty="0"/>
          </a:p>
        </p:txBody>
      </p:sp>
      <p:pic>
        <p:nvPicPr>
          <p:cNvPr id="4" name="Picture 3" descr="haystack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219" y="4713883"/>
            <a:ext cx="2729450" cy="18288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748429" y="4876800"/>
            <a:ext cx="231937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omic Sans MS"/>
                <a:cs typeface="Comic Sans MS"/>
              </a:rPr>
              <a:t>Fetch me my needle buried in those </a:t>
            </a:r>
            <a:br>
              <a:rPr lang="en-US" dirty="0" smtClean="0">
                <a:latin typeface="Comic Sans MS"/>
                <a:cs typeface="Comic Sans MS"/>
              </a:rPr>
            </a:br>
            <a:r>
              <a:rPr lang="en-US" dirty="0" smtClean="0">
                <a:latin typeface="Comic Sans MS"/>
                <a:cs typeface="Comic Sans MS"/>
              </a:rPr>
              <a:t>hay stacks – </a:t>
            </a:r>
            <a:endParaRPr lang="en-US" dirty="0">
              <a:latin typeface="Comic Sans MS"/>
              <a:cs typeface="Comic Sans MS"/>
            </a:endParaRPr>
          </a:p>
          <a:p>
            <a:pPr algn="ctr"/>
            <a:r>
              <a:rPr lang="en-US" dirty="0" smtClean="0">
                <a:latin typeface="Comic Sans MS"/>
                <a:cs typeface="Comic Sans MS"/>
              </a:rPr>
              <a:t>And,</a:t>
            </a:r>
            <a:r>
              <a:rPr lang="en-US" dirty="0">
                <a:latin typeface="Comic Sans MS"/>
                <a:cs typeface="Comic Sans MS"/>
              </a:rPr>
              <a:t> d</a:t>
            </a:r>
            <a:r>
              <a:rPr lang="en-US" dirty="0" smtClean="0">
                <a:latin typeface="Comic Sans MS"/>
                <a:cs typeface="Comic Sans MS"/>
              </a:rPr>
              <a:t>o it </a:t>
            </a:r>
            <a:br>
              <a:rPr lang="en-US" dirty="0" smtClean="0">
                <a:latin typeface="Comic Sans MS"/>
                <a:cs typeface="Comic Sans MS"/>
              </a:rPr>
            </a:br>
            <a:r>
              <a:rPr lang="en-US" dirty="0" smtClean="0">
                <a:latin typeface="Comic Sans MS"/>
                <a:cs typeface="Comic Sans MS"/>
              </a:rPr>
              <a:t>As Soon As Possible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9834" y="6044458"/>
            <a:ext cx="3702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1 event in 10 000 000 000 000 !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399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Processing LHC Data</a:t>
            </a:r>
          </a:p>
        </p:txBody>
      </p:sp>
      <p:pic>
        <p:nvPicPr>
          <p:cNvPr id="25603" name="Picture 1027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19200" y="1071565"/>
            <a:ext cx="6781800" cy="545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230439" y="1447800"/>
            <a:ext cx="750761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latin typeface="Helvetica"/>
                <a:cs typeface="Helvetica"/>
              </a:rPr>
              <a:t>QCD</a:t>
            </a:r>
            <a:endParaRPr lang="en-US" sz="1800" b="1" dirty="0">
              <a:latin typeface="Helvetica"/>
              <a:cs typeface="Helvetica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AD78EAC-468C-DA46-BA9B-B3D462A6C577}" type="datetime5">
              <a:rPr lang="en-US" smtClean="0"/>
              <a:t>28-Nov-17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Sridhara Dasu (Wisconsin)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FC11F0-6B4D-644E-8124-C852C545899F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06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 Took The Global Village </a:t>
            </a:r>
            <a:br>
              <a:rPr lang="en-US" dirty="0" smtClean="0"/>
            </a:br>
            <a:r>
              <a:rPr lang="en-US" dirty="0" smtClean="0"/>
              <a:t>&amp; 50 years, after theoretical work!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60DCE-A96E-B641-893F-C62FF1252B88}" type="datetime5">
              <a:rPr lang="en-US" smtClean="0"/>
              <a:t>28-Nov-17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Sridhara Dasu (Wisconsin)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00E5D-682D-9043-B9E9-7C255E8153BC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6" name="Picture 5" descr="cmsSummerPart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322" y="1371600"/>
            <a:ext cx="6860678" cy="45719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607689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</a:rPr>
              <a:t>~</a:t>
            </a:r>
            <a:r>
              <a:rPr lang="en-US" sz="2000" dirty="0" smtClean="0">
                <a:solidFill>
                  <a:srgbClr val="000000"/>
                </a:solidFill>
              </a:rPr>
              <a:t>20% of </a:t>
            </a:r>
            <a:r>
              <a:rPr lang="en-US" sz="2000" dirty="0" smtClean="0">
                <a:solidFill>
                  <a:srgbClr val="000000"/>
                </a:solidFill>
              </a:rPr>
              <a:t>CMS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smtClean="0">
                <a:solidFill>
                  <a:srgbClr val="000000"/>
                </a:solidFill>
              </a:rPr>
              <a:t>Shown. CMS is ~10% of HEP community.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832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extBox 109"/>
          <p:cNvSpPr txBox="1"/>
          <p:nvPr/>
        </p:nvSpPr>
        <p:spPr>
          <a:xfrm>
            <a:off x="24190" y="2211588"/>
            <a:ext cx="1548190" cy="1477328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Raw Data Acquisition and Prompt Processing at Tier-0</a:t>
            </a:r>
            <a:endParaRPr lang="en-US" sz="1800" dirty="0"/>
          </a:p>
        </p:txBody>
      </p:sp>
      <p:graphicFrame>
        <p:nvGraphicFramePr>
          <p:cNvPr id="107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0562502"/>
              </p:ext>
            </p:extLst>
          </p:nvPr>
        </p:nvGraphicFramePr>
        <p:xfrm>
          <a:off x="6624146" y="1307470"/>
          <a:ext cx="2403122" cy="2229446"/>
        </p:xfrm>
        <a:graphic>
          <a:graphicData uri="http://schemas.openxmlformats.org/drawingml/2006/table">
            <a:tbl>
              <a:tblPr/>
              <a:tblGrid>
                <a:gridCol w="866047"/>
                <a:gridCol w="773844"/>
                <a:gridCol w="763231"/>
              </a:tblGrid>
              <a:tr h="54962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800000"/>
                        </a:buClr>
                        <a:buSzPct val="171000"/>
                        <a:buFont typeface="Lucida Grande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 Neue" charset="0"/>
                          <a:ea typeface="ヒラギノ角ゴ ProN W3" charset="0"/>
                          <a:cs typeface="Helvetica Neue" charset="0"/>
                          <a:sym typeface="Helvetica Neue" charset="0"/>
                        </a:rPr>
                        <a:t>Tier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Helvetica Neue" charset="0"/>
                        <a:ea typeface="ヒラギノ角ゴ ProN W3" charset="0"/>
                        <a:cs typeface="Helvetica Neue" charset="0"/>
                        <a:sym typeface="Helvetica Neue" charset="0"/>
                      </a:endParaRPr>
                    </a:p>
                  </a:txBody>
                  <a:tcPr marL="25400" marR="25400" marT="25400" marB="25400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E88B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800000"/>
                        </a:buClr>
                        <a:buSzPct val="171000"/>
                        <a:buFont typeface="Lucida Grande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 Neue" charset="0"/>
                          <a:ea typeface="ヒラギノ角ゴ ProN W3" charset="0"/>
                          <a:cs typeface="Helvetica Neue" charset="0"/>
                          <a:sym typeface="Helvetica Neue" charset="0"/>
                        </a:rPr>
                        <a:t>US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Helvetica Neue" charset="0"/>
                        <a:ea typeface="ヒラギノ角ゴ ProN W3" charset="0"/>
                        <a:cs typeface="Helvetica Neue" charset="0"/>
                        <a:sym typeface="Helvetica Neue" charset="0"/>
                      </a:endParaRPr>
                    </a:p>
                  </a:txBody>
                  <a:tcPr marL="25400" marR="25400" marT="25400" marB="25400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E88B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800000"/>
                        </a:buClr>
                        <a:buSzPct val="171000"/>
                        <a:buFont typeface="Lucida Grande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 Neue" charset="0"/>
                          <a:ea typeface="ヒラギノ角ゴ ProN W3" charset="0"/>
                          <a:cs typeface="Helvetica Neue" charset="0"/>
                          <a:sym typeface="Helvetica Neue" charset="0"/>
                        </a:rPr>
                        <a:t>Total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Helvetica Neue" charset="0"/>
                        <a:ea typeface="ヒラギノ角ゴ ProN W3" charset="0"/>
                        <a:cs typeface="Helvetica Neue" charset="0"/>
                        <a:sym typeface="Helvetica Neue" charset="0"/>
                      </a:endParaRPr>
                    </a:p>
                  </a:txBody>
                  <a:tcPr marL="25400" marR="25400" marT="25400" marB="25400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E88B1"/>
                    </a:solidFill>
                  </a:tcPr>
                </a:tc>
              </a:tr>
              <a:tr h="56509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800000"/>
                        </a:buClr>
                        <a:buSzPct val="171000"/>
                        <a:buFont typeface="Lucida Grande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 Neue" charset="0"/>
                          <a:ea typeface="ヒラギノ角ゴ ProN W3" charset="0"/>
                          <a:cs typeface="Helvetica Neue" charset="0"/>
                          <a:sym typeface="Helvetica Neue" charset="0"/>
                        </a:rPr>
                        <a:t>T1</a:t>
                      </a:r>
                    </a:p>
                  </a:txBody>
                  <a:tcPr marL="25400" marR="25400" marT="25400" marB="25400" anchor="ctr" horzOverflow="overflow">
                    <a:lnL cap="flat"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E88B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800000"/>
                        </a:buClr>
                        <a:buSzPct val="171000"/>
                        <a:buFont typeface="Lucida Grande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94D7E"/>
                          </a:solidFill>
                          <a:effectLst/>
                          <a:latin typeface="Helvetica Neue" charset="0"/>
                          <a:ea typeface="ヒラギノ角ゴ ProN W3" charset="0"/>
                          <a:cs typeface="Helvetica Neue" charset="0"/>
                          <a:sym typeface="Helvetica Neue" charset="0"/>
                        </a:rPr>
                        <a:t>1</a:t>
                      </a: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D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800000"/>
                        </a:buClr>
                        <a:buSzPct val="171000"/>
                        <a:buFont typeface="Lucida Grande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94D7E"/>
                          </a:solidFill>
                          <a:effectLst/>
                          <a:latin typeface="Helvetica Neue" charset="0"/>
                          <a:ea typeface="ヒラギノ角ゴ ProN W3" charset="0"/>
                          <a:cs typeface="Helvetica Neue" charset="0"/>
                          <a:sym typeface="Helvetica Neue" charset="0"/>
                        </a:rPr>
                        <a:t>7</a:t>
                      </a: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DE3"/>
                    </a:solidFill>
                  </a:tcPr>
                </a:tc>
              </a:tr>
              <a:tr h="56509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800000"/>
                        </a:buClr>
                        <a:buSzPct val="171000"/>
                        <a:buFont typeface="Lucida Grande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 Neue" charset="0"/>
                          <a:ea typeface="ヒラギノ角ゴ ProN W3" charset="0"/>
                          <a:cs typeface="Helvetica Neue" charset="0"/>
                          <a:sym typeface="Helvetica Neue" charset="0"/>
                        </a:rPr>
                        <a:t>T2</a:t>
                      </a:r>
                    </a:p>
                  </a:txBody>
                  <a:tcPr marL="25400" marR="25400" marT="25400" marB="25400" anchor="ctr" horzOverflow="overflow">
                    <a:lnL cap="flat"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E88B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800000"/>
                        </a:buClr>
                        <a:buSzPct val="171000"/>
                        <a:buFont typeface="Lucida Grande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94D7E"/>
                          </a:solidFill>
                          <a:effectLst/>
                          <a:latin typeface="Helvetica Neue" charset="0"/>
                          <a:ea typeface="ヒラギノ角ゴ ProN W3" charset="0"/>
                          <a:cs typeface="Helvetica Neue" charset="0"/>
                          <a:sym typeface="Helvetica Neue" charset="0"/>
                        </a:rPr>
                        <a:t>7</a:t>
                      </a: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D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800000"/>
                        </a:buClr>
                        <a:buSzPct val="171000"/>
                        <a:buFont typeface="Lucida Grande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94D7E"/>
                          </a:solidFill>
                          <a:effectLst/>
                          <a:latin typeface="Helvetica Neue" charset="0"/>
                          <a:ea typeface="ヒラギノ角ゴ ProN W3" charset="0"/>
                          <a:cs typeface="Helvetica Neue" charset="0"/>
                          <a:sym typeface="Helvetica Neue" charset="0"/>
                        </a:rPr>
                        <a:t>52</a:t>
                      </a: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DE3"/>
                    </a:solidFill>
                  </a:tcPr>
                </a:tc>
              </a:tr>
              <a:tr h="54962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800000"/>
                        </a:buClr>
                        <a:buSzPct val="171000"/>
                        <a:buFont typeface="Lucida Grande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 Neue" charset="0"/>
                          <a:ea typeface="ヒラギノ角ゴ ProN W3" charset="0"/>
                          <a:cs typeface="Helvetica Neue" charset="0"/>
                          <a:sym typeface="Helvetica Neue" charset="0"/>
                        </a:rPr>
                        <a:t>T3</a:t>
                      </a:r>
                    </a:p>
                  </a:txBody>
                  <a:tcPr marL="25400" marR="25400" marT="25400" marB="25400" anchor="ctr" horzOverflow="overflow">
                    <a:lnL cap="flat"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E88B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800000"/>
                        </a:buClr>
                        <a:buSzPct val="171000"/>
                        <a:buFont typeface="Lucida Grande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94D7E"/>
                          </a:solidFill>
                          <a:effectLst/>
                          <a:latin typeface="Helvetica Neue" charset="0"/>
                          <a:ea typeface="ヒラギノ角ゴ ProN W3" charset="0"/>
                          <a:cs typeface="Helvetica Neue" charset="0"/>
                          <a:sym typeface="Helvetica Neue" charset="0"/>
                        </a:rPr>
                        <a:t>30</a:t>
                      </a: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D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800000"/>
                        </a:buClr>
                        <a:buSzPct val="171000"/>
                        <a:buFont typeface="Lucida Grande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94D7E"/>
                          </a:solidFill>
                          <a:effectLst/>
                          <a:latin typeface="Helvetica Neue" charset="0"/>
                          <a:ea typeface="ヒラギノ角ゴ ProN W3" charset="0"/>
                          <a:cs typeface="Helvetica Neue" charset="0"/>
                          <a:sym typeface="Helvetica Neue" charset="0"/>
                        </a:rPr>
                        <a:t>63</a:t>
                      </a: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DE3"/>
                    </a:solidFill>
                  </a:tcPr>
                </a:tc>
              </a:tr>
            </a:tbl>
          </a:graphicData>
        </a:graphic>
      </p:graphicFrame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World-wide LHC Computing Grid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Sridhara Dasu (Wisconsin)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A0D2357-35A4-0743-8EA3-8746AB500D28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F9A29AF6-06CA-2548-BB76-496AB79F209C}" type="datetime5">
              <a:rPr lang="en-US" smtClean="0"/>
              <a:t>28-Nov-17</a:t>
            </a:fld>
            <a:endParaRPr lang="en-US"/>
          </a:p>
        </p:txBody>
      </p:sp>
      <p:pic>
        <p:nvPicPr>
          <p:cNvPr id="8" name="Picture 7" descr="CMSTiers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61" y="1398813"/>
            <a:ext cx="6744362" cy="5029200"/>
          </a:xfrm>
          <a:prstGeom prst="rect">
            <a:avLst/>
          </a:prstGeom>
        </p:spPr>
      </p:pic>
      <p:sp>
        <p:nvSpPr>
          <p:cNvPr id="108" name="TextBox 107"/>
          <p:cNvSpPr txBox="1"/>
          <p:nvPr/>
        </p:nvSpPr>
        <p:spPr>
          <a:xfrm>
            <a:off x="7114490" y="4413616"/>
            <a:ext cx="1876919" cy="1200329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Analysis takes places primarily at Tier-2 and Tier-3</a:t>
            </a:r>
            <a:endParaRPr lang="en-US" dirty="0"/>
          </a:p>
        </p:txBody>
      </p:sp>
      <p:sp>
        <p:nvSpPr>
          <p:cNvPr id="109" name="TextBox 108"/>
          <p:cNvSpPr txBox="1"/>
          <p:nvPr/>
        </p:nvSpPr>
        <p:spPr>
          <a:xfrm>
            <a:off x="838200" y="6207854"/>
            <a:ext cx="2741990" cy="646331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Reconstruction takes place primarily at Tier-1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45288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Virtual Organizations for Physics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Sridhara Dasu (Wisconsin)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FC11F0-6B4D-644E-8124-C852C545899F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26170CD3-8D71-E74A-A6EB-BC0914A6AB7A}" type="datetime5">
              <a:rPr lang="en-US" smtClean="0"/>
              <a:t>28-Nov-17</a:t>
            </a:fld>
            <a:endParaRPr lang="en-US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13" y="1219200"/>
            <a:ext cx="7875587" cy="53546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2008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Periodic Table of </a:t>
            </a:r>
            <a:br>
              <a:rPr lang="en-US" dirty="0" smtClean="0"/>
            </a:br>
            <a:r>
              <a:rPr lang="en-US" dirty="0" smtClean="0"/>
              <a:t>Relativistic Quantum World</a:t>
            </a:r>
            <a:endParaRPr lang="el-GR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175319" y="1371600"/>
            <a:ext cx="4446279" cy="5184576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1800" dirty="0" smtClean="0"/>
              <a:t>Elementary (point-size) </a:t>
            </a:r>
            <a:r>
              <a:rPr lang="en-US" sz="1800" dirty="0"/>
              <a:t>P</a:t>
            </a:r>
            <a:r>
              <a:rPr lang="en-US" sz="1800" dirty="0" smtClean="0"/>
              <a:t>articles &amp; Fields:</a:t>
            </a:r>
          </a:p>
          <a:p>
            <a:pPr lvl="1">
              <a:lnSpc>
                <a:spcPct val="90000"/>
              </a:lnSpc>
            </a:pPr>
            <a:r>
              <a:rPr lang="en-US" sz="1800" dirty="0" smtClean="0"/>
              <a:t>Matter constituents</a:t>
            </a:r>
          </a:p>
          <a:p>
            <a:pPr lvl="2">
              <a:lnSpc>
                <a:spcPct val="90000"/>
              </a:lnSpc>
            </a:pPr>
            <a:r>
              <a:rPr lang="en-US" sz="1800" dirty="0" smtClean="0"/>
              <a:t>Quarks</a:t>
            </a:r>
            <a:endParaRPr lang="en-US" sz="1800" dirty="0"/>
          </a:p>
          <a:p>
            <a:pPr lvl="3">
              <a:lnSpc>
                <a:spcPct val="90000"/>
              </a:lnSpc>
            </a:pPr>
            <a:r>
              <a:rPr lang="en-US" dirty="0"/>
              <a:t>up, down, charm, strange, top, bottom</a:t>
            </a:r>
          </a:p>
          <a:p>
            <a:pPr lvl="2">
              <a:lnSpc>
                <a:spcPct val="90000"/>
              </a:lnSpc>
            </a:pPr>
            <a:r>
              <a:rPr lang="en-US" sz="1800" dirty="0" smtClean="0"/>
              <a:t>Leptons</a:t>
            </a:r>
            <a:endParaRPr lang="en-US" sz="1800" dirty="0"/>
          </a:p>
          <a:p>
            <a:pPr lvl="3">
              <a:lnSpc>
                <a:spcPct val="90000"/>
              </a:lnSpc>
            </a:pPr>
            <a:r>
              <a:rPr lang="en-US" dirty="0"/>
              <a:t>Electron, </a:t>
            </a:r>
            <a:r>
              <a:rPr lang="en-US" dirty="0" err="1"/>
              <a:t>muon</a:t>
            </a:r>
            <a:r>
              <a:rPr lang="en-US" dirty="0"/>
              <a:t>, tau, corresponding neutrinos</a:t>
            </a:r>
            <a:endParaRPr lang="en-US" dirty="0" smtClean="0"/>
          </a:p>
          <a:p>
            <a:pPr lvl="1">
              <a:lnSpc>
                <a:spcPct val="90000"/>
              </a:lnSpc>
            </a:pPr>
            <a:r>
              <a:rPr lang="en-US" sz="1800" dirty="0" smtClean="0"/>
              <a:t>Force carriers</a:t>
            </a:r>
          </a:p>
          <a:p>
            <a:pPr lvl="2">
              <a:lnSpc>
                <a:spcPct val="90000"/>
              </a:lnSpc>
            </a:pPr>
            <a:r>
              <a:rPr lang="en-US" sz="1800" dirty="0" smtClean="0"/>
              <a:t>Electromagnetism: Photon</a:t>
            </a:r>
            <a:endParaRPr lang="en-US" sz="1800" dirty="0"/>
          </a:p>
          <a:p>
            <a:pPr lvl="2">
              <a:lnSpc>
                <a:spcPct val="90000"/>
              </a:lnSpc>
            </a:pPr>
            <a:r>
              <a:rPr lang="en-US" sz="1800" dirty="0" smtClean="0"/>
              <a:t>Weak interactions: W</a:t>
            </a:r>
            <a:r>
              <a:rPr lang="en-US" sz="1800" baseline="30000" dirty="0" smtClean="0"/>
              <a:t>±</a:t>
            </a:r>
            <a:r>
              <a:rPr lang="en-US" sz="1800" dirty="0" smtClean="0"/>
              <a:t>/Z</a:t>
            </a:r>
            <a:endParaRPr lang="en-US" sz="1800" dirty="0"/>
          </a:p>
          <a:p>
            <a:pPr lvl="2">
              <a:lnSpc>
                <a:spcPct val="90000"/>
              </a:lnSpc>
            </a:pPr>
            <a:r>
              <a:rPr lang="en-US" sz="1800" dirty="0" smtClean="0"/>
              <a:t>Strong interactions: Gluons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H</a:t>
            </a:r>
            <a:r>
              <a:rPr lang="en-US" sz="1800" dirty="0" smtClean="0"/>
              <a:t>iggs field – grand idea!</a:t>
            </a:r>
          </a:p>
          <a:p>
            <a:pPr lvl="2">
              <a:lnSpc>
                <a:spcPct val="90000"/>
              </a:lnSpc>
            </a:pPr>
            <a:r>
              <a:rPr lang="en-US" sz="1800" dirty="0" smtClean="0"/>
              <a:t>Omnipresent </a:t>
            </a:r>
            <a:r>
              <a:rPr lang="en-US" sz="1800" dirty="0" smtClean="0">
                <a:sym typeface="Wingdings"/>
              </a:rPr>
              <a:t> non-zero field strength everywhere!!</a:t>
            </a:r>
            <a:endParaRPr lang="en-US" sz="1800" dirty="0" smtClean="0"/>
          </a:p>
          <a:p>
            <a:pPr lvl="2">
              <a:lnSpc>
                <a:spcPct val="90000"/>
              </a:lnSpc>
            </a:pPr>
            <a:r>
              <a:rPr lang="en-US" sz="1800" dirty="0" smtClean="0"/>
              <a:t>Explains how elementary particles become massive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CD2B8-DA4F-2241-BF7B-674E45B59195}" type="datetime5">
              <a:rPr lang="en-US" smtClean="0"/>
              <a:t>28-Nov-17</a:t>
            </a:fld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C170-6814-4D44-A59E-D8E1EEE58C5A}" type="slidenum">
              <a:rPr lang="el-GR" smtClean="0"/>
              <a:pPr/>
              <a:t>22</a:t>
            </a:fld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Sridhara Dasu (Wisconsin)</a:t>
            </a:r>
            <a:endParaRPr lang="el-GR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00808"/>
            <a:ext cx="4343400" cy="387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28" name="Group 27"/>
          <p:cNvGrpSpPr/>
          <p:nvPr/>
        </p:nvGrpSpPr>
        <p:grpSpPr>
          <a:xfrm>
            <a:off x="4469614" y="2136001"/>
            <a:ext cx="4622800" cy="3911600"/>
            <a:chOff x="4469614" y="2136001"/>
            <a:chExt cx="4622800" cy="3911600"/>
          </a:xfrm>
        </p:grpSpPr>
        <p:sp>
          <p:nvSpPr>
            <p:cNvPr id="13" name="TextBox 12"/>
            <p:cNvSpPr txBox="1"/>
            <p:nvPr/>
          </p:nvSpPr>
          <p:spPr>
            <a:xfrm>
              <a:off x="6400800" y="4419600"/>
              <a:ext cx="76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~10</a:t>
              </a:r>
              <a:r>
                <a:rPr lang="en-US" baseline="30000" dirty="0" smtClean="0">
                  <a:solidFill>
                    <a:srgbClr val="FFFF00"/>
                  </a:solidFill>
                </a:rPr>
                <a:t>–5</a:t>
              </a:r>
              <a:endParaRPr lang="en-US" baseline="30000" dirty="0">
                <a:solidFill>
                  <a:srgbClr val="FFFF0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 rot="16200000">
              <a:off x="4539566" y="3968234"/>
              <a:ext cx="5333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0.5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334000" y="3593068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106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337693" y="3962400"/>
              <a:ext cx="7479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1776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410200" y="3220130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100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414869" y="2850798"/>
              <a:ext cx="8241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4500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400800" y="2297668"/>
              <a:ext cx="9765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170000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521200" y="2538968"/>
              <a:ext cx="4712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~5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384800" y="2136001"/>
              <a:ext cx="609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FFFF00"/>
                  </a:solidFill>
                </a:rPr>
                <a:t>1300</a:t>
              </a:r>
              <a:endParaRPr lang="en-US" sz="1200" dirty="0">
                <a:solidFill>
                  <a:srgbClr val="FFFF00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175500" y="3986768"/>
              <a:ext cx="8241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80000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 rot="16200000">
              <a:off x="7188032" y="2564200"/>
              <a:ext cx="8241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91000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444131" y="3135868"/>
              <a:ext cx="4712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0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444131" y="3581400"/>
              <a:ext cx="4712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0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469614" y="5678269"/>
              <a:ext cx="4622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Wildly varying masses for matter </a:t>
              </a:r>
              <a:r>
                <a:rPr lang="en-US" dirty="0" smtClean="0"/>
                <a:t>particles</a:t>
              </a:r>
              <a:endParaRPr lang="en-US" dirty="0" smtClean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895369" y="5105400"/>
              <a:ext cx="8241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MeV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400800" y="3669268"/>
              <a:ext cx="10261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FFFF00"/>
                  </a:solidFill>
                </a:rPr>
                <a:t>125000</a:t>
              </a:r>
              <a:endParaRPr lang="en-US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9247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81000" y="1270000"/>
            <a:ext cx="8458200" cy="1320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381000" y="4444999"/>
            <a:ext cx="8458200" cy="20478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81000" y="2590800"/>
            <a:ext cx="8458200" cy="1854200"/>
          </a:xfrm>
          <a:prstGeom prst="rect">
            <a:avLst/>
          </a:prstGeom>
          <a:solidFill>
            <a:srgbClr val="E6F9F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8229600" cy="1143000"/>
          </a:xfrm>
        </p:spPr>
        <p:txBody>
          <a:bodyPr/>
          <a:lstStyle/>
          <a:p>
            <a:r>
              <a:rPr lang="en-US" dirty="0" smtClean="0"/>
              <a:t>Completion of The Standard Model?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A51FE-C742-334D-AE81-6D010D7FA1F5}" type="datetime5">
              <a:rPr lang="en-US" smtClean="0"/>
              <a:t>28-Nov-17</a:t>
            </a:fld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C170-6814-4D44-A59E-D8E1EEE58C5A}" type="slidenum">
              <a:rPr lang="el-GR" smtClean="0"/>
              <a:pPr/>
              <a:t>23</a:t>
            </a:fld>
            <a:endParaRPr lang="el-GR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Sridhara Dasu (Wisconsin)</a:t>
            </a:r>
            <a:endParaRPr lang="el-GR" dirty="0"/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71600" y="1320800"/>
            <a:ext cx="6400800" cy="45829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 rot="5400000" flipH="1" flipV="1">
            <a:off x="-109835" y="3081635"/>
            <a:ext cx="1905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I</a:t>
            </a:r>
            <a:r>
              <a:rPr lang="en-US" dirty="0" smtClean="0">
                <a:solidFill>
                  <a:srgbClr val="0000FF"/>
                </a:solidFill>
              </a:rPr>
              <a:t>nteractions by exchange of vector bosons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04800" y="6096000"/>
            <a:ext cx="868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The Standard Model is built on the edifice of the </a:t>
            </a:r>
            <a:r>
              <a:rPr lang="en-US" smtClean="0"/>
              <a:t>Higgs Mechanism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 rot="5400000" flipH="1" flipV="1">
            <a:off x="156865" y="1417936"/>
            <a:ext cx="1422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Matter Particles (fermions)</a:t>
            </a:r>
          </a:p>
        </p:txBody>
      </p:sp>
    </p:spTree>
    <p:extLst>
      <p:ext uri="{BB962C8B-B14F-4D97-AF65-F5344CB8AC3E}">
        <p14:creationId xmlns:p14="http://schemas.microsoft.com/office/powerpoint/2010/main" val="1104160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2-eemm_run195099_evt137440354_ispy_3d-annotated-2.png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5684"/>
            <a:ext cx="9144000" cy="5334000"/>
          </a:xfrm>
          <a:prstGeom prst="rect">
            <a:avLst/>
          </a:prstGeom>
        </p:spPr>
      </p:pic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ea typeface="+mj-ea"/>
              </a:rPr>
              <a:t>One of the Higgs Boson Candidates</a:t>
            </a:r>
            <a:br>
              <a:rPr lang="en-US" dirty="0" smtClean="0">
                <a:ea typeface="+mj-ea"/>
              </a:rPr>
            </a:br>
            <a:r>
              <a:rPr lang="en-US" dirty="0" smtClean="0">
                <a:ea typeface="+mj-ea"/>
              </a:rPr>
              <a:t>H </a:t>
            </a:r>
            <a:r>
              <a:rPr lang="en-US" dirty="0" smtClean="0">
                <a:ea typeface="+mj-ea"/>
                <a:sym typeface="Wingdings"/>
              </a:rPr>
              <a:t> Z Z  </a:t>
            </a:r>
            <a:r>
              <a:rPr lang="en-US" dirty="0" err="1" smtClean="0">
                <a:ea typeface="+mj-ea"/>
                <a:sym typeface="Wingdings"/>
              </a:rPr>
              <a:t>e</a:t>
            </a:r>
            <a:r>
              <a:rPr lang="en-US" baseline="30000" dirty="0" err="1" smtClean="0">
                <a:ea typeface="+mj-ea"/>
                <a:sym typeface="Wingdings"/>
              </a:rPr>
              <a:t>+</a:t>
            </a:r>
            <a:r>
              <a:rPr lang="en-US" dirty="0" err="1" smtClean="0">
                <a:ea typeface="+mj-ea"/>
                <a:sym typeface="Wingdings"/>
              </a:rPr>
              <a:t>e</a:t>
            </a:r>
            <a:r>
              <a:rPr lang="en-US" baseline="30000" dirty="0" smtClean="0">
                <a:ea typeface="+mj-ea"/>
                <a:sym typeface="Wingdings"/>
              </a:rPr>
              <a:t>–</a:t>
            </a:r>
            <a:r>
              <a:rPr lang="en-US" dirty="0" smtClean="0">
                <a:ea typeface="+mj-ea"/>
                <a:sym typeface="Wingdings"/>
              </a:rPr>
              <a:t> </a:t>
            </a:r>
            <a:r>
              <a:rPr lang="en-US" dirty="0" err="1" smtClean="0">
                <a:latin typeface="Symbol" charset="2"/>
                <a:ea typeface="+mj-ea"/>
                <a:cs typeface="Symbol" charset="2"/>
                <a:sym typeface="Wingdings"/>
              </a:rPr>
              <a:t>m</a:t>
            </a:r>
            <a:r>
              <a:rPr lang="en-US" baseline="30000" dirty="0" err="1" smtClean="0">
                <a:ea typeface="+mj-ea"/>
                <a:sym typeface="Wingdings"/>
              </a:rPr>
              <a:t>+</a:t>
            </a:r>
            <a:r>
              <a:rPr lang="en-US" dirty="0" err="1">
                <a:latin typeface="Symbol" charset="2"/>
                <a:cs typeface="Symbol" charset="2"/>
                <a:sym typeface="Wingdings"/>
              </a:rPr>
              <a:t>m</a:t>
            </a:r>
            <a:r>
              <a:rPr lang="en-US" baseline="30000" dirty="0" smtClean="0">
                <a:ea typeface="+mj-ea"/>
                <a:sym typeface="Wingdings"/>
              </a:rPr>
              <a:t>–</a:t>
            </a:r>
            <a:endParaRPr lang="en-US" baseline="30000" dirty="0" smtClean="0">
              <a:ea typeface="+mj-ea"/>
            </a:endParaRPr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26398-1A89-EE40-873E-0A803C2A650C}" type="datetime5">
              <a:rPr lang="en-US" smtClean="0"/>
              <a:t>28-Nov-17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Sridhara Dasu (Wisconsin)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E27F9-5CC0-CC45-BC5B-797BA14D6A81}" type="slidenum">
              <a:rPr lang="en-US"/>
              <a:pPr/>
              <a:t>24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352800" y="1992868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66FF66"/>
                </a:solidFill>
              </a:rPr>
              <a:t>Electron</a:t>
            </a:r>
            <a:endParaRPr lang="en-US" b="1" dirty="0">
              <a:solidFill>
                <a:srgbClr val="66FF66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96000" y="4126468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66FF66"/>
                </a:solidFill>
              </a:rPr>
              <a:t>Positron</a:t>
            </a:r>
            <a:endParaRPr lang="en-US" b="1" dirty="0">
              <a:solidFill>
                <a:srgbClr val="66FF66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77000" y="5334000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Penetrating </a:t>
            </a:r>
            <a:r>
              <a:rPr lang="en-US" b="1" dirty="0" err="1" smtClean="0">
                <a:solidFill>
                  <a:srgbClr val="FFFF00"/>
                </a:solidFill>
              </a:rPr>
              <a:t>Muon</a:t>
            </a:r>
            <a:r>
              <a:rPr lang="en-US" b="1" dirty="0" smtClean="0">
                <a:solidFill>
                  <a:srgbClr val="FFFF00"/>
                </a:solidFill>
              </a:rPr>
              <a:t> #1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39000" y="1339997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FFFF00"/>
                </a:solidFill>
              </a:rPr>
              <a:t>Muon</a:t>
            </a:r>
            <a:r>
              <a:rPr lang="en-US" b="1" dirty="0" smtClean="0">
                <a:solidFill>
                  <a:srgbClr val="FFFF00"/>
                </a:solidFill>
              </a:rPr>
              <a:t> #2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628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Decays to ZZ to 4-light leptons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5DC9E57-AE64-8247-873F-BFCA65B13C35}" type="datetime5">
              <a:rPr lang="en-US" smtClean="0"/>
              <a:t>28-Nov-17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Sridhara Dasu (Wisconsin)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C639356-365C-4545-A286-1563346C0423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758" y="5029200"/>
            <a:ext cx="1905442" cy="1402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1" name="Group 10"/>
          <p:cNvGrpSpPr/>
          <p:nvPr/>
        </p:nvGrpSpPr>
        <p:grpSpPr>
          <a:xfrm>
            <a:off x="-82771" y="3991570"/>
            <a:ext cx="2667442" cy="923330"/>
            <a:chOff x="228600" y="4486870"/>
            <a:chExt cx="2667442" cy="923330"/>
          </a:xfrm>
        </p:grpSpPr>
        <p:cxnSp>
          <p:nvCxnSpPr>
            <p:cNvPr id="12" name="Straight Arrow Connector 11"/>
            <p:cNvCxnSpPr/>
            <p:nvPr/>
          </p:nvCxnSpPr>
          <p:spPr>
            <a:xfrm>
              <a:off x="1981200" y="5105400"/>
              <a:ext cx="914842" cy="0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228600" y="4486870"/>
              <a:ext cx="21336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0000FF"/>
                  </a:solidFill>
                </a:rPr>
                <a:t>Clearly observe production of Z decay to 4 leptons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276600" y="1447800"/>
            <a:ext cx="5961726" cy="2758068"/>
            <a:chOff x="2971800" y="3248593"/>
            <a:chExt cx="6159500" cy="2758068"/>
          </a:xfrm>
        </p:grpSpPr>
        <p:cxnSp>
          <p:nvCxnSpPr>
            <p:cNvPr id="16" name="Straight Arrow Connector 15"/>
            <p:cNvCxnSpPr/>
            <p:nvPr/>
          </p:nvCxnSpPr>
          <p:spPr>
            <a:xfrm flipH="1">
              <a:off x="2971800" y="4229964"/>
              <a:ext cx="3973292" cy="1776697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6845300" y="3248593"/>
              <a:ext cx="2286000" cy="17543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</a:rPr>
                <a:t>C</a:t>
              </a:r>
              <a:r>
                <a:rPr lang="en-US" dirty="0" smtClean="0">
                  <a:solidFill>
                    <a:srgbClr val="FF0000"/>
                  </a:solidFill>
                </a:rPr>
                <a:t>luster of events rising above the background consistent at</a:t>
              </a:r>
              <a:br>
                <a:rPr lang="en-US" dirty="0" smtClean="0">
                  <a:solidFill>
                    <a:srgbClr val="FF0000"/>
                  </a:solidFill>
                </a:rPr>
              </a:br>
              <a:r>
                <a:rPr lang="en-US" dirty="0" smtClean="0">
                  <a:solidFill>
                    <a:srgbClr val="FF0000"/>
                  </a:solidFill>
                </a:rPr>
                <a:t>&gt;4-sigma level with   </a:t>
              </a:r>
              <a:br>
                <a:rPr lang="en-US" dirty="0" smtClean="0">
                  <a:solidFill>
                    <a:srgbClr val="FF0000"/>
                  </a:solidFill>
                </a:rPr>
              </a:br>
              <a:r>
                <a:rPr lang="en-US" dirty="0" smtClean="0">
                  <a:solidFill>
                    <a:srgbClr val="FF0000"/>
                  </a:solidFill>
                </a:rPr>
                <a:t>SM Higgs signal</a:t>
              </a:r>
            </a:p>
          </p:txBody>
        </p:sp>
      </p:grpSp>
      <p:sp>
        <p:nvSpPr>
          <p:cNvPr id="20" name="TextBox 7"/>
          <p:cNvSpPr txBox="1">
            <a:spLocks noChangeArrowheads="1"/>
          </p:cNvSpPr>
          <p:nvPr/>
        </p:nvSpPr>
        <p:spPr bwMode="auto">
          <a:xfrm>
            <a:off x="5526121" y="990600"/>
            <a:ext cx="2316163" cy="369887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1800" dirty="0" smtClean="0"/>
              <a:t>CMS HIG-13-002</a:t>
            </a:r>
            <a:endParaRPr lang="en-US" sz="1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58125" y="1463675"/>
            <a:ext cx="6227869" cy="5029200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4472060" y="4205868"/>
            <a:ext cx="4367140" cy="923330"/>
            <a:chOff x="4472060" y="4205868"/>
            <a:chExt cx="4367140" cy="923330"/>
          </a:xfrm>
        </p:grpSpPr>
        <p:sp>
          <p:nvSpPr>
            <p:cNvPr id="23" name="TextBox 22"/>
            <p:cNvSpPr txBox="1"/>
            <p:nvPr/>
          </p:nvSpPr>
          <p:spPr>
            <a:xfrm>
              <a:off x="7315200" y="4205868"/>
              <a:ext cx="15240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ZZ production for M</a:t>
              </a:r>
              <a:r>
                <a:rPr lang="en-US" baseline="-25000" dirty="0" smtClean="0"/>
                <a:t>4l</a:t>
              </a:r>
              <a:r>
                <a:rPr lang="en-US" dirty="0" smtClean="0"/>
                <a:t> &gt; 2M</a:t>
              </a:r>
              <a:r>
                <a:rPr lang="en-US" baseline="-25000" dirty="0" smtClean="0"/>
                <a:t>Z</a:t>
              </a:r>
              <a:endParaRPr lang="en-US" baseline="-25000" dirty="0"/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 flipH="1">
              <a:off x="4472060" y="4495800"/>
              <a:ext cx="2995540" cy="4191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/>
          <p:nvPr/>
        </p:nvSpPr>
        <p:spPr>
          <a:xfrm rot="16200000">
            <a:off x="1645166" y="5263634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M</a:t>
            </a:r>
            <a:r>
              <a:rPr lang="en-US" baseline="-25000" dirty="0" smtClean="0">
                <a:solidFill>
                  <a:srgbClr val="0000FF"/>
                </a:solidFill>
              </a:rPr>
              <a:t>Z</a:t>
            </a:r>
            <a:r>
              <a:rPr lang="en-US" dirty="0" smtClean="0">
                <a:solidFill>
                  <a:srgbClr val="0000FF"/>
                </a:solidFill>
              </a:rPr>
              <a:t> = 91 </a:t>
            </a:r>
            <a:r>
              <a:rPr lang="en-US" dirty="0" err="1" smtClean="0">
                <a:solidFill>
                  <a:srgbClr val="0000FF"/>
                </a:solidFill>
              </a:rPr>
              <a:t>GeV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 rot="16200000">
            <a:off x="1627420" y="3823487"/>
            <a:ext cx="2753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125.8 ± 0.5 ± 0.2 </a:t>
            </a:r>
            <a:r>
              <a:rPr lang="en-US" dirty="0" err="1" smtClean="0">
                <a:solidFill>
                  <a:srgbClr val="0000FF"/>
                </a:solidFill>
              </a:rPr>
              <a:t>GeV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424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Run-2 : H </a:t>
            </a:r>
            <a:r>
              <a:rPr lang="en-US" dirty="0"/>
              <a:t>to 4-light leptons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88FB28C-A6BC-A04F-8F07-7C8183BD094E}" type="datetime5">
              <a:rPr lang="en-US" smtClean="0"/>
              <a:t>28-Nov-17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Sridhara Dasu (Wisconsin)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23EC512-DE41-8D4F-9FC7-449F6E7E2BE8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7" name="Picture 6" descr="Figure_003-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57399" y="468085"/>
            <a:ext cx="50074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503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Candidate 2-Photon Event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A114E-6AA3-7E4D-A512-8B5A366FB471}" type="datetime5">
              <a:rPr lang="en-US" smtClean="0"/>
              <a:t>28-Nov-17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Sridhara Dasu (Wisconsin)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EC512-DE41-8D4F-9FC7-449F6E7E2BE8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4437"/>
            <a:ext cx="9144000" cy="587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425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MS PGothic" charset="0"/>
                <a:cs typeface="Arial" charset="0"/>
              </a:rPr>
              <a:t> </a:t>
            </a:r>
            <a:r>
              <a:rPr lang="en-US" dirty="0" smtClean="0">
                <a:latin typeface="Arial" charset="0"/>
                <a:ea typeface="MS PGothic" charset="0"/>
                <a:cs typeface="Arial" charset="0"/>
              </a:rPr>
              <a:t>Two</a:t>
            </a:r>
            <a:r>
              <a:rPr lang="en-US" dirty="0">
                <a:latin typeface="Arial" charset="0"/>
                <a:ea typeface="MS PGothic" charset="0"/>
                <a:cs typeface="Arial" charset="0"/>
              </a:rPr>
              <a:t> </a:t>
            </a:r>
            <a:r>
              <a:rPr lang="en-US" dirty="0" smtClean="0">
                <a:latin typeface="Arial" charset="0"/>
                <a:ea typeface="MS PGothic" charset="0"/>
                <a:cs typeface="Arial" charset="0"/>
              </a:rPr>
              <a:t>Photon Final </a:t>
            </a:r>
            <a:r>
              <a:rPr lang="en-US" dirty="0">
                <a:latin typeface="Arial" charset="0"/>
                <a:ea typeface="MS PGothic" charset="0"/>
                <a:cs typeface="Arial" charset="0"/>
              </a:rPr>
              <a:t>State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738C7-8787-3C46-8BF3-E77CA778A0EC}" type="datetime5">
              <a:rPr lang="en-US" smtClean="0"/>
              <a:t>28-Nov-17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Sridhara Dasu (Wisconsin)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EC512-DE41-8D4F-9FC7-449F6E7E2BE8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48131" name="Picture 2" descr="https://atlas.web.cern.ch/Atlas/GROUPS/PHYSICS/PAPERS/HIGG-2013-02/fig_0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220788"/>
            <a:ext cx="5514975" cy="396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6372225" y="5626100"/>
            <a:ext cx="2586038" cy="738188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400">
                <a:latin typeface="Trebuchet MS" charset="0"/>
              </a:rPr>
              <a:t>Significance (m</a:t>
            </a:r>
            <a:r>
              <a:rPr lang="en-US" sz="1400" baseline="-25000">
                <a:latin typeface="Trebuchet MS" charset="0"/>
              </a:rPr>
              <a:t>H</a:t>
            </a:r>
            <a:r>
              <a:rPr lang="en-US" sz="1400">
                <a:latin typeface="Trebuchet MS" charset="0"/>
              </a:rPr>
              <a:t> = 125.7 GeV)</a:t>
            </a:r>
          </a:p>
          <a:p>
            <a:pPr eaLnBrk="1" hangingPunct="1">
              <a:buFont typeface="Arial" charset="0"/>
              <a:buChar char="•"/>
            </a:pPr>
            <a:r>
              <a:rPr lang="en-US" sz="1400">
                <a:latin typeface="Trebuchet MS" charset="0"/>
              </a:rPr>
              <a:t>observed : </a:t>
            </a:r>
            <a:r>
              <a:rPr lang="en-US" sz="1400" b="1">
                <a:latin typeface="Trebuchet MS" charset="0"/>
              </a:rPr>
              <a:t>3.9σ</a:t>
            </a:r>
            <a:r>
              <a:rPr lang="en-US" sz="1400">
                <a:latin typeface="Trebuchet MS" charset="0"/>
              </a:rPr>
              <a:t> </a:t>
            </a:r>
          </a:p>
          <a:p>
            <a:pPr eaLnBrk="1" hangingPunct="1">
              <a:buFont typeface="Arial" charset="0"/>
              <a:buChar char="•"/>
            </a:pPr>
            <a:r>
              <a:rPr lang="en-US" sz="1400">
                <a:latin typeface="Trebuchet MS" charset="0"/>
              </a:rPr>
              <a:t>expected:  </a:t>
            </a:r>
            <a:r>
              <a:rPr lang="en-US" sz="1400">
                <a:solidFill>
                  <a:srgbClr val="FF0000"/>
                </a:solidFill>
                <a:latin typeface="Trebuchet MS" charset="0"/>
              </a:rPr>
              <a:t>4.2σ </a:t>
            </a:r>
            <a:endParaRPr lang="fr-FR" sz="1400">
              <a:solidFill>
                <a:srgbClr val="FF0000"/>
              </a:solidFill>
              <a:latin typeface="Trebuchet MS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692275" y="5614988"/>
            <a:ext cx="2624138" cy="738187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400">
                <a:latin typeface="Trebuchet MS" charset="0"/>
              </a:rPr>
              <a:t>Significance (m</a:t>
            </a:r>
            <a:r>
              <a:rPr lang="en-US" sz="1400" baseline="-25000">
                <a:latin typeface="Trebuchet MS" charset="0"/>
              </a:rPr>
              <a:t>H</a:t>
            </a:r>
            <a:r>
              <a:rPr lang="en-US" sz="1400">
                <a:latin typeface="Trebuchet MS" charset="0"/>
              </a:rPr>
              <a:t> = 126.5 GeV)</a:t>
            </a:r>
          </a:p>
          <a:p>
            <a:pPr eaLnBrk="1" hangingPunct="1">
              <a:buFont typeface="Arial" charset="0"/>
              <a:buChar char="•"/>
            </a:pPr>
            <a:r>
              <a:rPr lang="en-US" sz="1400">
                <a:latin typeface="Trebuchet MS" charset="0"/>
              </a:rPr>
              <a:t>observed : </a:t>
            </a:r>
            <a:r>
              <a:rPr lang="da-DK" sz="1400" b="1">
                <a:latin typeface="Trebuchet MS" charset="0"/>
              </a:rPr>
              <a:t>7.4 σ</a:t>
            </a:r>
          </a:p>
          <a:p>
            <a:pPr eaLnBrk="1" hangingPunct="1">
              <a:buFont typeface="Arial" charset="0"/>
              <a:buChar char="•"/>
            </a:pPr>
            <a:r>
              <a:rPr lang="en-US" sz="1400">
                <a:latin typeface="Trebuchet MS" charset="0"/>
              </a:rPr>
              <a:t>expected:  </a:t>
            </a:r>
            <a:r>
              <a:rPr lang="en-US" sz="1400">
                <a:solidFill>
                  <a:srgbClr val="FF0000"/>
                </a:solidFill>
                <a:latin typeface="Trebuchet MS" charset="0"/>
              </a:rPr>
              <a:t>4.1σ</a:t>
            </a:r>
            <a:r>
              <a:rPr lang="en-US" sz="1400">
                <a:latin typeface="Trebuchet MS" charset="0"/>
              </a:rPr>
              <a:t> </a:t>
            </a:r>
            <a:endParaRPr lang="fr-FR" sz="1400">
              <a:latin typeface="Trebuchet MS" charset="0"/>
            </a:endParaRPr>
          </a:p>
        </p:txBody>
      </p:sp>
      <p:sp>
        <p:nvSpPr>
          <p:cNvPr id="48137" name="ZoneTexte 12"/>
          <p:cNvSpPr txBox="1">
            <a:spLocks noChangeArrowheads="1"/>
          </p:cNvSpPr>
          <p:nvPr/>
        </p:nvSpPr>
        <p:spPr bwMode="auto">
          <a:xfrm>
            <a:off x="3352800" y="1368425"/>
            <a:ext cx="17065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fr-FR" sz="1200" dirty="0">
                <a:solidFill>
                  <a:srgbClr val="7030A0"/>
                </a:solidFill>
                <a:latin typeface="Trebuchet MS" charset="0"/>
              </a:rPr>
              <a:t>PLB 726 (2013) 88-119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7200" y="1244600"/>
            <a:ext cx="3449638" cy="2743200"/>
          </a:xfrm>
          <a:prstGeom prst="rect">
            <a:avLst/>
          </a:prstGeom>
        </p:spPr>
      </p:pic>
      <p:pic>
        <p:nvPicPr>
          <p:cNvPr id="48132" name="Picture 7" descr="https://twiki.cern.ch/twiki/pub/CMSPublic/Hig13001TWiki/ciccicsbweightedmassres1_5GeV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0" y="3775076"/>
            <a:ext cx="3440112" cy="1266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3" name="ZoneTexte 8"/>
          <p:cNvSpPr txBox="1">
            <a:spLocks noChangeArrowheads="1"/>
          </p:cNvSpPr>
          <p:nvPr/>
        </p:nvSpPr>
        <p:spPr bwMode="auto">
          <a:xfrm>
            <a:off x="7069137" y="2286000"/>
            <a:ext cx="15668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7030A0"/>
                </a:solidFill>
                <a:latin typeface="Trebuchet MS" charset="0"/>
              </a:rPr>
              <a:t>CMS-PAS-HIG-13-001</a:t>
            </a:r>
          </a:p>
        </p:txBody>
      </p:sp>
    </p:spTree>
    <p:extLst>
      <p:ext uri="{BB962C8B-B14F-4D97-AF65-F5344CB8AC3E}">
        <p14:creationId xmlns:p14="http://schemas.microsoft.com/office/powerpoint/2010/main" val="1157245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MS PGothic" charset="0"/>
                <a:cs typeface="Arial" charset="0"/>
              </a:rPr>
              <a:t> </a:t>
            </a:r>
            <a:r>
              <a:rPr lang="en-US" dirty="0" smtClean="0">
                <a:latin typeface="Arial" charset="0"/>
                <a:ea typeface="MS PGothic" charset="0"/>
                <a:cs typeface="Arial" charset="0"/>
              </a:rPr>
              <a:t>Run-2 : Two Photon Final </a:t>
            </a:r>
            <a:r>
              <a:rPr lang="en-US" dirty="0">
                <a:latin typeface="Arial" charset="0"/>
                <a:ea typeface="MS PGothic" charset="0"/>
                <a:cs typeface="Arial" charset="0"/>
              </a:rPr>
              <a:t>State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F0E3D-059C-E640-86C3-5EF7BD1570DE}" type="datetime5">
              <a:rPr lang="en-US" smtClean="0"/>
              <a:t>28-Nov-17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Sridhara Dasu (Wisconsin)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EC512-DE41-8D4F-9FC7-449F6E7E2BE8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2" name="Picture 1" descr="CMS-PAS-HIG-16-040_Figure_01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524000"/>
            <a:ext cx="9144000" cy="4436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099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 descr="0609031-A4-at-144-dpi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066800"/>
            <a:ext cx="9144000" cy="572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Helvetica" charset="0"/>
              </a:rPr>
              <a:t>Large </a:t>
            </a:r>
            <a:r>
              <a:rPr lang="en-US" dirty="0" err="1" smtClean="0">
                <a:latin typeface="Helvetica" charset="0"/>
              </a:rPr>
              <a:t>Hadron</a:t>
            </a:r>
            <a:r>
              <a:rPr lang="en-US" dirty="0" smtClean="0">
                <a:latin typeface="Helvetica" charset="0"/>
              </a:rPr>
              <a:t> Collider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fld id="{44F9A072-6AC9-0941-B3FE-8FC3A359CA94}" type="datetime5">
              <a:rPr lang="en-US" smtClean="0"/>
              <a:t>28-Nov-17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276-08C0-1B4B-A2B5-F2F11B4A2087}" type="slidenum">
              <a:rPr lang="en-US"/>
              <a:pPr/>
              <a:t>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Sridhara Dasu (Wisconsin)</a:t>
            </a:r>
            <a:endParaRPr lang="en-US"/>
          </a:p>
        </p:txBody>
      </p:sp>
    </p:spTree>
  </p:cSld>
  <p:clrMapOvr>
    <a:masterClrMapping/>
  </p:clrMapOvr>
  <p:transition advTm="8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WW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smtClean="0">
                <a:latin typeface="Mistral"/>
                <a:cs typeface="Mistral"/>
                <a:sym typeface="Wingdings"/>
              </a:rPr>
              <a:t>l</a:t>
            </a:r>
            <a:r>
              <a:rPr lang="en-US" baseline="30000" dirty="0" smtClean="0">
                <a:latin typeface="Mistral"/>
                <a:cs typeface="Mistral"/>
                <a:sym typeface="Wingdings"/>
              </a:rPr>
              <a:t>+</a:t>
            </a:r>
            <a:r>
              <a:rPr lang="en-US" dirty="0" smtClean="0">
                <a:latin typeface="Mistral"/>
                <a:cs typeface="Mistral"/>
                <a:sym typeface="Wingdings"/>
              </a:rPr>
              <a:t> l</a:t>
            </a:r>
            <a:r>
              <a:rPr lang="en-US" baseline="30000" dirty="0" smtClean="0">
                <a:latin typeface="Mistral"/>
                <a:cs typeface="Mistral"/>
                <a:sym typeface="Wingdings"/>
              </a:rPr>
              <a:t>–</a:t>
            </a:r>
            <a:r>
              <a:rPr lang="en-US" dirty="0" smtClean="0">
                <a:sym typeface="Wingdings"/>
              </a:rPr>
              <a:t> MET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E6C3B48-5B83-ED42-90A0-88E2FC3284CD}" type="datetime5">
              <a:rPr lang="en-US" smtClean="0"/>
              <a:t>28-Nov-17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Sridhara Dasu (Wisconsin)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23EC512-DE41-8D4F-9FC7-449F6E7E2BE8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442" y="1219199"/>
            <a:ext cx="8789458" cy="527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127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WW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smtClean="0">
                <a:latin typeface="Mistral"/>
                <a:cs typeface="Mistral"/>
                <a:sym typeface="Wingdings"/>
              </a:rPr>
              <a:t>l</a:t>
            </a:r>
            <a:r>
              <a:rPr lang="en-US" baseline="30000" dirty="0" smtClean="0">
                <a:latin typeface="Mistral"/>
                <a:cs typeface="Mistral"/>
                <a:sym typeface="Wingdings"/>
              </a:rPr>
              <a:t>+</a:t>
            </a:r>
            <a:r>
              <a:rPr lang="en-US" dirty="0" smtClean="0">
                <a:latin typeface="Mistral"/>
                <a:cs typeface="Mistral"/>
                <a:sym typeface="Wingdings"/>
              </a:rPr>
              <a:t> l</a:t>
            </a:r>
            <a:r>
              <a:rPr lang="en-US" baseline="30000" dirty="0" smtClean="0">
                <a:latin typeface="Mistral"/>
                <a:cs typeface="Mistral"/>
                <a:sym typeface="Wingdings"/>
              </a:rPr>
              <a:t>–</a:t>
            </a:r>
            <a:r>
              <a:rPr lang="en-US" dirty="0" smtClean="0">
                <a:sym typeface="Wingdings"/>
              </a:rPr>
              <a:t> MET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2FD6B-9810-894F-9BAC-9E1B7DD246B9}" type="datetime5">
              <a:rPr lang="en-US" smtClean="0"/>
              <a:t>28-Nov-17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Sridhara Dasu (Wisconsin)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EC512-DE41-8D4F-9FC7-449F6E7E2BE8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8" name="ZoneTexte 3"/>
          <p:cNvSpPr txBox="1"/>
          <p:nvPr/>
        </p:nvSpPr>
        <p:spPr>
          <a:xfrm>
            <a:off x="1187450" y="5232400"/>
            <a:ext cx="2586038" cy="738188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400" dirty="0">
                <a:latin typeface="Trebuchet MS" charset="0"/>
              </a:rPr>
              <a:t>Significance (</a:t>
            </a:r>
            <a:r>
              <a:rPr lang="en-US" sz="1400" dirty="0" err="1">
                <a:latin typeface="Trebuchet MS" charset="0"/>
              </a:rPr>
              <a:t>m</a:t>
            </a:r>
            <a:r>
              <a:rPr lang="en-US" sz="1400" baseline="-25000" dirty="0" err="1">
                <a:latin typeface="Trebuchet MS" charset="0"/>
              </a:rPr>
              <a:t>H</a:t>
            </a:r>
            <a:r>
              <a:rPr lang="en-US" sz="1400" dirty="0">
                <a:latin typeface="Trebuchet MS" charset="0"/>
              </a:rPr>
              <a:t> = 125.5 </a:t>
            </a:r>
            <a:r>
              <a:rPr lang="en-US" sz="1400" dirty="0" err="1">
                <a:latin typeface="Trebuchet MS" charset="0"/>
              </a:rPr>
              <a:t>GeV</a:t>
            </a:r>
            <a:r>
              <a:rPr lang="en-US" sz="1400" dirty="0">
                <a:latin typeface="Trebuchet MS" charset="0"/>
              </a:rPr>
              <a:t>)</a:t>
            </a:r>
          </a:p>
          <a:p>
            <a:pPr eaLnBrk="1" hangingPunct="1">
              <a:buFont typeface="Arial" charset="0"/>
              <a:buChar char="•"/>
            </a:pPr>
            <a:r>
              <a:rPr lang="en-US" sz="1400" dirty="0">
                <a:latin typeface="Trebuchet MS" charset="0"/>
              </a:rPr>
              <a:t>observed : </a:t>
            </a:r>
            <a:r>
              <a:rPr lang="en-US" sz="1400" b="1" dirty="0">
                <a:latin typeface="Trebuchet MS" charset="0"/>
              </a:rPr>
              <a:t>3.8σ</a:t>
            </a:r>
            <a:r>
              <a:rPr lang="en-US" sz="1400" dirty="0">
                <a:latin typeface="Trebuchet MS" charset="0"/>
              </a:rPr>
              <a:t> </a:t>
            </a:r>
          </a:p>
          <a:p>
            <a:pPr eaLnBrk="1" hangingPunct="1">
              <a:buFont typeface="Arial" charset="0"/>
              <a:buChar char="•"/>
            </a:pPr>
            <a:r>
              <a:rPr lang="en-US" sz="1400" dirty="0">
                <a:latin typeface="Trebuchet MS" charset="0"/>
              </a:rPr>
              <a:t>expected:  </a:t>
            </a:r>
            <a:r>
              <a:rPr lang="en-US" sz="1400" dirty="0">
                <a:solidFill>
                  <a:srgbClr val="FF0000"/>
                </a:solidFill>
                <a:latin typeface="Trebuchet MS" charset="0"/>
              </a:rPr>
              <a:t>3.8σ </a:t>
            </a:r>
            <a:endParaRPr lang="fr-FR" sz="1400" dirty="0">
              <a:solidFill>
                <a:srgbClr val="FF0000"/>
              </a:solidFill>
              <a:latin typeface="Trebuchet MS" charset="0"/>
            </a:endParaRPr>
          </a:p>
        </p:txBody>
      </p:sp>
      <p:sp>
        <p:nvSpPr>
          <p:cNvPr id="9" name="ZoneTexte 5"/>
          <p:cNvSpPr txBox="1"/>
          <p:nvPr/>
        </p:nvSpPr>
        <p:spPr>
          <a:xfrm>
            <a:off x="5651500" y="5229225"/>
            <a:ext cx="2586038" cy="738188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400">
                <a:latin typeface="Trebuchet MS" charset="0"/>
              </a:rPr>
              <a:t>Significance (m</a:t>
            </a:r>
            <a:r>
              <a:rPr lang="en-US" sz="1400" baseline="-25000">
                <a:latin typeface="Trebuchet MS" charset="0"/>
              </a:rPr>
              <a:t>H</a:t>
            </a:r>
            <a:r>
              <a:rPr lang="en-US" sz="1400">
                <a:latin typeface="Trebuchet MS" charset="0"/>
              </a:rPr>
              <a:t> = 125.7 GeV)</a:t>
            </a:r>
          </a:p>
          <a:p>
            <a:pPr eaLnBrk="1" hangingPunct="1">
              <a:buFont typeface="Arial" charset="0"/>
              <a:buChar char="•"/>
            </a:pPr>
            <a:r>
              <a:rPr lang="en-US" sz="1400">
                <a:latin typeface="Trebuchet MS" charset="0"/>
              </a:rPr>
              <a:t>observed : </a:t>
            </a:r>
            <a:r>
              <a:rPr lang="en-US" sz="1400" b="1">
                <a:latin typeface="Trebuchet MS" charset="0"/>
              </a:rPr>
              <a:t>3.9σ</a:t>
            </a:r>
            <a:r>
              <a:rPr lang="en-US" sz="1400">
                <a:latin typeface="Trebuchet MS" charset="0"/>
              </a:rPr>
              <a:t> </a:t>
            </a:r>
          </a:p>
          <a:p>
            <a:pPr eaLnBrk="1" hangingPunct="1">
              <a:buFont typeface="Arial" charset="0"/>
              <a:buChar char="•"/>
            </a:pPr>
            <a:r>
              <a:rPr lang="en-US" sz="1400">
                <a:latin typeface="Trebuchet MS" charset="0"/>
              </a:rPr>
              <a:t>expected:  </a:t>
            </a:r>
            <a:r>
              <a:rPr lang="en-US" sz="1400">
                <a:solidFill>
                  <a:srgbClr val="FF0000"/>
                </a:solidFill>
                <a:latin typeface="Trebuchet MS" charset="0"/>
              </a:rPr>
              <a:t>5.6σ </a:t>
            </a:r>
            <a:endParaRPr lang="fr-FR" sz="1400">
              <a:solidFill>
                <a:srgbClr val="FF0000"/>
              </a:solidFill>
              <a:latin typeface="Trebuchet MS" charset="0"/>
            </a:endParaRPr>
          </a:p>
        </p:txBody>
      </p:sp>
      <p:pic>
        <p:nvPicPr>
          <p:cNvPr id="10" name="Picture 6" descr="https://atlas.web.cern.ch/Atlas/GROUPS/PHYSICS/PAPERS/HIGG-2013-02/fig_05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25" y="1295400"/>
            <a:ext cx="3460750" cy="332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7100" y="1339850"/>
            <a:ext cx="3962400" cy="23939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3276600"/>
            <a:ext cx="400050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761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Run-2: WW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smtClean="0">
                <a:latin typeface="Mistral"/>
                <a:cs typeface="Mistral"/>
                <a:sym typeface="Wingdings"/>
              </a:rPr>
              <a:t>l</a:t>
            </a:r>
            <a:r>
              <a:rPr lang="en-US" baseline="30000" dirty="0" smtClean="0">
                <a:latin typeface="Mistral"/>
                <a:cs typeface="Mistral"/>
                <a:sym typeface="Wingdings"/>
              </a:rPr>
              <a:t>+</a:t>
            </a:r>
            <a:r>
              <a:rPr lang="en-US" dirty="0" smtClean="0">
                <a:latin typeface="Mistral"/>
                <a:cs typeface="Mistral"/>
                <a:sym typeface="Wingdings"/>
              </a:rPr>
              <a:t> l</a:t>
            </a:r>
            <a:r>
              <a:rPr lang="en-US" baseline="30000" dirty="0" smtClean="0">
                <a:latin typeface="Mistral"/>
                <a:cs typeface="Mistral"/>
                <a:sym typeface="Wingdings"/>
              </a:rPr>
              <a:t>–</a:t>
            </a:r>
            <a:r>
              <a:rPr lang="en-US" dirty="0" smtClean="0">
                <a:sym typeface="Wingdings"/>
              </a:rPr>
              <a:t> MET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D8939-ED23-4046-BEED-D5B0380CDDE7}" type="datetime5">
              <a:rPr lang="en-US" smtClean="0"/>
              <a:t>28-Nov-17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Sridhara Dasu (Wisconsin)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EC512-DE41-8D4F-9FC7-449F6E7E2BE8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8" name="ZoneTexte 3"/>
          <p:cNvSpPr txBox="1"/>
          <p:nvPr/>
        </p:nvSpPr>
        <p:spPr>
          <a:xfrm>
            <a:off x="1187450" y="5232400"/>
            <a:ext cx="2586038" cy="738188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400" dirty="0">
                <a:latin typeface="Trebuchet MS" charset="0"/>
              </a:rPr>
              <a:t>Significance (</a:t>
            </a:r>
            <a:r>
              <a:rPr lang="en-US" sz="1400" dirty="0" err="1">
                <a:latin typeface="Trebuchet MS" charset="0"/>
              </a:rPr>
              <a:t>m</a:t>
            </a:r>
            <a:r>
              <a:rPr lang="en-US" sz="1400" baseline="-25000" dirty="0" err="1">
                <a:latin typeface="Trebuchet MS" charset="0"/>
              </a:rPr>
              <a:t>H</a:t>
            </a:r>
            <a:r>
              <a:rPr lang="en-US" sz="1400" dirty="0">
                <a:latin typeface="Trebuchet MS" charset="0"/>
              </a:rPr>
              <a:t> = 125.5 </a:t>
            </a:r>
            <a:r>
              <a:rPr lang="en-US" sz="1400" dirty="0" err="1">
                <a:latin typeface="Trebuchet MS" charset="0"/>
              </a:rPr>
              <a:t>GeV</a:t>
            </a:r>
            <a:r>
              <a:rPr lang="en-US" sz="1400" dirty="0">
                <a:latin typeface="Trebuchet MS" charset="0"/>
              </a:rPr>
              <a:t>)</a:t>
            </a:r>
          </a:p>
          <a:p>
            <a:pPr eaLnBrk="1" hangingPunct="1">
              <a:buFont typeface="Arial" charset="0"/>
              <a:buChar char="•"/>
            </a:pPr>
            <a:r>
              <a:rPr lang="en-US" sz="1400" dirty="0">
                <a:latin typeface="Trebuchet MS" charset="0"/>
              </a:rPr>
              <a:t>observed : </a:t>
            </a:r>
            <a:r>
              <a:rPr lang="en-US" sz="1400" b="1" dirty="0">
                <a:latin typeface="Trebuchet MS" charset="0"/>
              </a:rPr>
              <a:t>3.8σ</a:t>
            </a:r>
            <a:r>
              <a:rPr lang="en-US" sz="1400" dirty="0">
                <a:latin typeface="Trebuchet MS" charset="0"/>
              </a:rPr>
              <a:t> </a:t>
            </a:r>
          </a:p>
          <a:p>
            <a:pPr eaLnBrk="1" hangingPunct="1">
              <a:buFont typeface="Arial" charset="0"/>
              <a:buChar char="•"/>
            </a:pPr>
            <a:r>
              <a:rPr lang="en-US" sz="1400" dirty="0">
                <a:latin typeface="Trebuchet MS" charset="0"/>
              </a:rPr>
              <a:t>expected:  </a:t>
            </a:r>
            <a:r>
              <a:rPr lang="en-US" sz="1400" dirty="0">
                <a:solidFill>
                  <a:srgbClr val="FF0000"/>
                </a:solidFill>
                <a:latin typeface="Trebuchet MS" charset="0"/>
              </a:rPr>
              <a:t>3.8σ </a:t>
            </a:r>
            <a:endParaRPr lang="fr-FR" sz="1400" dirty="0">
              <a:solidFill>
                <a:srgbClr val="FF0000"/>
              </a:solidFill>
              <a:latin typeface="Trebuchet MS" charset="0"/>
            </a:endParaRPr>
          </a:p>
        </p:txBody>
      </p:sp>
      <p:sp>
        <p:nvSpPr>
          <p:cNvPr id="9" name="ZoneTexte 5"/>
          <p:cNvSpPr txBox="1"/>
          <p:nvPr/>
        </p:nvSpPr>
        <p:spPr>
          <a:xfrm>
            <a:off x="5651500" y="5229225"/>
            <a:ext cx="2586038" cy="738188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400">
                <a:latin typeface="Trebuchet MS" charset="0"/>
              </a:rPr>
              <a:t>Significance (m</a:t>
            </a:r>
            <a:r>
              <a:rPr lang="en-US" sz="1400" baseline="-25000">
                <a:latin typeface="Trebuchet MS" charset="0"/>
              </a:rPr>
              <a:t>H</a:t>
            </a:r>
            <a:r>
              <a:rPr lang="en-US" sz="1400">
                <a:latin typeface="Trebuchet MS" charset="0"/>
              </a:rPr>
              <a:t> = 125.7 GeV)</a:t>
            </a:r>
          </a:p>
          <a:p>
            <a:pPr eaLnBrk="1" hangingPunct="1">
              <a:buFont typeface="Arial" charset="0"/>
              <a:buChar char="•"/>
            </a:pPr>
            <a:r>
              <a:rPr lang="en-US" sz="1400">
                <a:latin typeface="Trebuchet MS" charset="0"/>
              </a:rPr>
              <a:t>observed : </a:t>
            </a:r>
            <a:r>
              <a:rPr lang="en-US" sz="1400" b="1">
                <a:latin typeface="Trebuchet MS" charset="0"/>
              </a:rPr>
              <a:t>3.9σ</a:t>
            </a:r>
            <a:r>
              <a:rPr lang="en-US" sz="1400">
                <a:latin typeface="Trebuchet MS" charset="0"/>
              </a:rPr>
              <a:t> </a:t>
            </a:r>
          </a:p>
          <a:p>
            <a:pPr eaLnBrk="1" hangingPunct="1">
              <a:buFont typeface="Arial" charset="0"/>
              <a:buChar char="•"/>
            </a:pPr>
            <a:r>
              <a:rPr lang="en-US" sz="1400">
                <a:latin typeface="Trebuchet MS" charset="0"/>
              </a:rPr>
              <a:t>expected:  </a:t>
            </a:r>
            <a:r>
              <a:rPr lang="en-US" sz="1400">
                <a:solidFill>
                  <a:srgbClr val="FF0000"/>
                </a:solidFill>
                <a:latin typeface="Trebuchet MS" charset="0"/>
              </a:rPr>
              <a:t>5.6σ </a:t>
            </a:r>
            <a:endParaRPr lang="fr-FR" sz="1400">
              <a:solidFill>
                <a:srgbClr val="FF0000"/>
              </a:solidFill>
              <a:latin typeface="Trebuchet MS" charset="0"/>
            </a:endParaRPr>
          </a:p>
        </p:txBody>
      </p:sp>
      <p:pic>
        <p:nvPicPr>
          <p:cNvPr id="3" name="Picture 2" descr="CMS-PAS-HIG-16-021_Figure_0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94728"/>
            <a:ext cx="9144000" cy="4405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524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762000" y="76200"/>
            <a:ext cx="82296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ea typeface="+mj-ea"/>
              </a:rPr>
              <a:t>Higgs Decay </a:t>
            </a:r>
            <a:r>
              <a:rPr lang="en-US" dirty="0">
                <a:ea typeface="+mj-ea"/>
              </a:rPr>
              <a:t>to </a:t>
            </a:r>
            <a:r>
              <a:rPr lang="en-US" dirty="0" smtClean="0">
                <a:ea typeface="+mj-ea"/>
              </a:rPr>
              <a:t>Tau </a:t>
            </a:r>
            <a:r>
              <a:rPr lang="en-US" dirty="0">
                <a:ea typeface="+mj-ea"/>
              </a:rPr>
              <a:t>Pairs</a:t>
            </a:r>
            <a:endParaRPr lang="en-US" dirty="0" smtClean="0">
              <a:ea typeface="+mj-ea"/>
            </a:endParaRPr>
          </a:p>
        </p:txBody>
      </p:sp>
      <p:sp>
        <p:nvSpPr>
          <p:cNvPr id="17" name="Date Placeholder 16"/>
          <p:cNvSpPr>
            <a:spLocks noGrp="1"/>
          </p:cNvSpPr>
          <p:nvPr>
            <p:ph type="dt" sz="quarter" idx="14"/>
          </p:nvPr>
        </p:nvSpPr>
        <p:spPr/>
        <p:txBody>
          <a:bodyPr/>
          <a:lstStyle/>
          <a:p>
            <a:fld id="{81CF46F5-6349-C442-976A-D132A335FE72}" type="datetime5">
              <a:rPr lang="en-US" smtClean="0"/>
              <a:t>28-Nov-17</a:t>
            </a:fld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87E27F9-5CC0-CC45-BC5B-797BA14D6A81}" type="slidenum">
              <a:rPr lang="en-US"/>
              <a:pPr/>
              <a:t>33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Sridhara Dasu (Wisconsin)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800" y="2146300"/>
            <a:ext cx="2800122" cy="18161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7624" y="1143000"/>
            <a:ext cx="88939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Taus</a:t>
            </a:r>
            <a:r>
              <a:rPr lang="en-US" sz="2400" dirty="0"/>
              <a:t> </a:t>
            </a:r>
            <a:r>
              <a:rPr lang="en-US" dirty="0" smtClean="0"/>
              <a:t>with high branching fraction can probe in all production modes: </a:t>
            </a:r>
          </a:p>
          <a:p>
            <a:r>
              <a:rPr lang="en-US" dirty="0" smtClean="0"/>
              <a:t>        W and Z boson fusion; </a:t>
            </a:r>
            <a:r>
              <a:rPr lang="en-US" dirty="0"/>
              <a:t>Gluon </a:t>
            </a:r>
            <a:r>
              <a:rPr lang="en-US" dirty="0" smtClean="0"/>
              <a:t>fusion and W, Z, top associated production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2400" y="1828800"/>
            <a:ext cx="5734373" cy="4572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007100" y="4343400"/>
            <a:ext cx="29845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Final states VBF + GF:</a:t>
            </a:r>
          </a:p>
          <a:p>
            <a:r>
              <a:rPr lang="en-US" dirty="0"/>
              <a:t>	</a:t>
            </a:r>
            <a:r>
              <a:rPr lang="en-US" dirty="0" err="1" smtClean="0"/>
              <a:t>e</a:t>
            </a:r>
            <a:r>
              <a:rPr lang="en-US" dirty="0" err="1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, </a:t>
            </a:r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dirty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, e</a:t>
            </a:r>
            <a:r>
              <a:rPr lang="en-US" dirty="0">
                <a:latin typeface="Symbol" charset="2"/>
                <a:cs typeface="Symbol" charset="2"/>
              </a:rPr>
              <a:t>t</a:t>
            </a:r>
            <a:r>
              <a:rPr lang="en-US" baseline="-25000" dirty="0">
                <a:latin typeface="Arial"/>
                <a:cs typeface="Arial"/>
              </a:rPr>
              <a:t>h</a:t>
            </a:r>
            <a:r>
              <a:rPr lang="en-US" dirty="0" smtClean="0"/>
              <a:t>, </a:t>
            </a:r>
            <a:r>
              <a:rPr lang="en-US" dirty="0" err="1" smtClean="0">
                <a:latin typeface="Symbol" charset="2"/>
                <a:cs typeface="Symbol" charset="2"/>
              </a:rPr>
              <a:t>mt</a:t>
            </a:r>
            <a:r>
              <a:rPr lang="en-US" baseline="-25000" dirty="0" err="1">
                <a:latin typeface="Arial"/>
                <a:cs typeface="Arial"/>
              </a:rPr>
              <a:t>h</a:t>
            </a:r>
            <a:r>
              <a:rPr lang="en-US" dirty="0" smtClean="0"/>
              <a:t>, </a:t>
            </a:r>
            <a:r>
              <a:rPr lang="en-US" dirty="0" err="1" smtClean="0">
                <a:latin typeface="Symbol" charset="2"/>
                <a:cs typeface="Symbol" charset="2"/>
              </a:rPr>
              <a:t>t</a:t>
            </a:r>
            <a:r>
              <a:rPr lang="en-US" baseline="-25000" dirty="0" err="1" smtClean="0">
                <a:latin typeface="Arial"/>
                <a:cs typeface="Arial"/>
              </a:rPr>
              <a:t>h</a:t>
            </a:r>
            <a:r>
              <a:rPr lang="en-US" dirty="0" err="1" smtClean="0">
                <a:latin typeface="Symbol" charset="2"/>
                <a:cs typeface="Symbol" charset="2"/>
              </a:rPr>
              <a:t>t</a:t>
            </a:r>
            <a:r>
              <a:rPr lang="en-US" baseline="-25000" dirty="0" err="1" smtClean="0">
                <a:latin typeface="Arial"/>
                <a:cs typeface="Arial"/>
              </a:rPr>
              <a:t>h</a:t>
            </a:r>
            <a:endParaRPr lang="en-US" baseline="-25000" dirty="0" smtClean="0">
              <a:latin typeface="Arial"/>
              <a:cs typeface="Arial"/>
            </a:endParaRPr>
          </a:p>
          <a:p>
            <a:endParaRPr lang="en-US" dirty="0" smtClean="0"/>
          </a:p>
          <a:p>
            <a:r>
              <a:rPr lang="en-US" dirty="0" smtClean="0"/>
              <a:t>Also, VH (WH &amp; ZH)</a:t>
            </a:r>
          </a:p>
          <a:p>
            <a:r>
              <a:rPr lang="en-US" dirty="0"/>
              <a:t>	</a:t>
            </a:r>
            <a:r>
              <a:rPr lang="en-US" dirty="0" err="1" smtClean="0">
                <a:latin typeface="Mistral"/>
                <a:cs typeface="Mistral"/>
              </a:rPr>
              <a:t>ll</a:t>
            </a:r>
            <a:r>
              <a:rPr lang="en-US" dirty="0" err="1" smtClean="0">
                <a:latin typeface="Symbol" charset="2"/>
                <a:cs typeface="Symbol" charset="2"/>
              </a:rPr>
              <a:t>t</a:t>
            </a:r>
            <a:r>
              <a:rPr lang="en-US" baseline="-25000" dirty="0" err="1" smtClean="0">
                <a:latin typeface="Arial"/>
                <a:cs typeface="Arial"/>
              </a:rPr>
              <a:t>h</a:t>
            </a:r>
            <a:r>
              <a:rPr lang="en-US" dirty="0" smtClean="0">
                <a:latin typeface="Arial"/>
                <a:cs typeface="Arial"/>
              </a:rPr>
              <a:t>, </a:t>
            </a:r>
            <a:r>
              <a:rPr lang="en-US" dirty="0" err="1" smtClean="0">
                <a:latin typeface="Mistral"/>
                <a:cs typeface="Mistral"/>
              </a:rPr>
              <a:t>l</a:t>
            </a:r>
            <a:r>
              <a:rPr lang="en-US" dirty="0" err="1" smtClean="0">
                <a:latin typeface="Symbol" charset="2"/>
                <a:cs typeface="Symbol" charset="2"/>
              </a:rPr>
              <a:t>t</a:t>
            </a:r>
            <a:r>
              <a:rPr lang="en-US" baseline="-25000" dirty="0" err="1" smtClean="0">
                <a:latin typeface="Arial"/>
                <a:cs typeface="Arial"/>
              </a:rPr>
              <a:t>h</a:t>
            </a:r>
            <a:r>
              <a:rPr lang="en-US" dirty="0" err="1" smtClean="0">
                <a:latin typeface="Symbol" charset="2"/>
                <a:cs typeface="Symbol" charset="2"/>
              </a:rPr>
              <a:t>t</a:t>
            </a:r>
            <a:r>
              <a:rPr lang="en-US" baseline="-25000" dirty="0" err="1" smtClean="0">
                <a:latin typeface="Arial"/>
                <a:cs typeface="Arial"/>
              </a:rPr>
              <a:t>h</a:t>
            </a:r>
            <a:r>
              <a:rPr lang="en-US" dirty="0">
                <a:latin typeface="Arial"/>
                <a:cs typeface="Arial"/>
              </a:rPr>
              <a:t>, </a:t>
            </a:r>
            <a:r>
              <a:rPr lang="en-US" dirty="0" err="1" smtClean="0">
                <a:latin typeface="Mistral"/>
                <a:cs typeface="Mistral"/>
              </a:rPr>
              <a:t>ll</a:t>
            </a:r>
            <a:r>
              <a:rPr lang="en-US" dirty="0" err="1" smtClean="0">
                <a:latin typeface="Symbol" charset="2"/>
                <a:cs typeface="Symbol" charset="2"/>
              </a:rPr>
              <a:t>t</a:t>
            </a:r>
            <a:r>
              <a:rPr lang="en-US" baseline="-25000" dirty="0" err="1" smtClean="0">
                <a:latin typeface="Arial"/>
                <a:cs typeface="Arial"/>
              </a:rPr>
              <a:t>h</a:t>
            </a:r>
            <a:r>
              <a:rPr lang="en-US" dirty="0" err="1" smtClean="0">
                <a:latin typeface="Symbol" charset="2"/>
                <a:cs typeface="Symbol" charset="2"/>
              </a:rPr>
              <a:t>t</a:t>
            </a:r>
            <a:r>
              <a:rPr lang="en-US" baseline="-25000" dirty="0" err="1" smtClean="0">
                <a:latin typeface="Arial"/>
                <a:cs typeface="Arial"/>
              </a:rPr>
              <a:t>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8921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762000" y="76200"/>
            <a:ext cx="82296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ea typeface="+mj-ea"/>
              </a:rPr>
              <a:t>Higgs Decay </a:t>
            </a:r>
            <a:r>
              <a:rPr lang="en-US" dirty="0">
                <a:ea typeface="+mj-ea"/>
              </a:rPr>
              <a:t>to </a:t>
            </a:r>
            <a:r>
              <a:rPr lang="en-US" dirty="0" smtClean="0">
                <a:ea typeface="+mj-ea"/>
              </a:rPr>
              <a:t>Tau </a:t>
            </a:r>
            <a:r>
              <a:rPr lang="en-US" dirty="0">
                <a:ea typeface="+mj-ea"/>
              </a:rPr>
              <a:t>Pairs</a:t>
            </a:r>
            <a:endParaRPr lang="en-US" dirty="0" smtClean="0">
              <a:ea typeface="+mj-ea"/>
            </a:endParaRPr>
          </a:p>
        </p:txBody>
      </p:sp>
      <p:sp>
        <p:nvSpPr>
          <p:cNvPr id="17" name="Date Placeholder 16"/>
          <p:cNvSpPr>
            <a:spLocks noGrp="1"/>
          </p:cNvSpPr>
          <p:nvPr>
            <p:ph type="dt" sz="quarter" idx="14"/>
          </p:nvPr>
        </p:nvSpPr>
        <p:spPr/>
        <p:txBody>
          <a:bodyPr/>
          <a:lstStyle/>
          <a:p>
            <a:fld id="{43B3C84E-0DCA-F64C-9592-A7CC32EA39AC}" type="datetime5">
              <a:rPr lang="en-US" smtClean="0"/>
              <a:t>28-Nov-17</a:t>
            </a:fld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87E27F9-5CC0-CC45-BC5B-797BA14D6A81}" type="slidenum">
              <a:rPr lang="en-US"/>
              <a:pPr/>
              <a:t>34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Sridhara Dasu (Wisconsin)</a:t>
            </a:r>
            <a:endParaRPr lang="en-US" dirty="0"/>
          </a:p>
        </p:txBody>
      </p:sp>
      <p:pic>
        <p:nvPicPr>
          <p:cNvPr id="12" name="Picture 4" descr="https://atlas.web.cern.ch/Atlas/GROUPS/PHYSICS/CONFNOTES/ATLAS-CONF-2013-108/fig_12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484313"/>
            <a:ext cx="3762375" cy="360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ZoneTexte 3"/>
          <p:cNvSpPr txBox="1">
            <a:spLocks noChangeArrowheads="1"/>
          </p:cNvSpPr>
          <p:nvPr/>
        </p:nvSpPr>
        <p:spPr bwMode="auto">
          <a:xfrm>
            <a:off x="2541588" y="1343025"/>
            <a:ext cx="16970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7030A0"/>
                </a:solidFill>
                <a:latin typeface="Trebuchet MS" charset="0"/>
              </a:rPr>
              <a:t>ATLAS-CONF-2013-108</a:t>
            </a:r>
          </a:p>
        </p:txBody>
      </p:sp>
      <p:sp>
        <p:nvSpPr>
          <p:cNvPr id="20" name="ZoneTexte 6"/>
          <p:cNvSpPr txBox="1"/>
          <p:nvPr/>
        </p:nvSpPr>
        <p:spPr>
          <a:xfrm>
            <a:off x="1187450" y="5629275"/>
            <a:ext cx="2425700" cy="738188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400" dirty="0">
                <a:latin typeface="Trebuchet MS" charset="0"/>
              </a:rPr>
              <a:t>Significance (</a:t>
            </a:r>
            <a:r>
              <a:rPr lang="en-US" sz="1400" dirty="0" err="1">
                <a:latin typeface="Trebuchet MS" charset="0"/>
              </a:rPr>
              <a:t>m</a:t>
            </a:r>
            <a:r>
              <a:rPr lang="en-US" sz="1400" baseline="-25000" dirty="0" err="1">
                <a:latin typeface="Trebuchet MS" charset="0"/>
              </a:rPr>
              <a:t>H</a:t>
            </a:r>
            <a:r>
              <a:rPr lang="en-US" sz="1400" dirty="0">
                <a:latin typeface="Trebuchet MS" charset="0"/>
              </a:rPr>
              <a:t> = 125 </a:t>
            </a:r>
            <a:r>
              <a:rPr lang="en-US" sz="1400" dirty="0" err="1">
                <a:latin typeface="Trebuchet MS" charset="0"/>
              </a:rPr>
              <a:t>GeV</a:t>
            </a:r>
            <a:r>
              <a:rPr lang="en-US" sz="1400" dirty="0">
                <a:latin typeface="Trebuchet MS" charset="0"/>
              </a:rPr>
              <a:t>)</a:t>
            </a:r>
          </a:p>
          <a:p>
            <a:pPr eaLnBrk="1" hangingPunct="1">
              <a:buFont typeface="Arial" charset="0"/>
              <a:buChar char="•"/>
            </a:pPr>
            <a:r>
              <a:rPr lang="en-US" sz="1400" dirty="0">
                <a:latin typeface="Trebuchet MS" charset="0"/>
              </a:rPr>
              <a:t>observed : </a:t>
            </a:r>
            <a:r>
              <a:rPr lang="en-US" sz="1400" b="1" dirty="0">
                <a:latin typeface="Trebuchet MS" charset="0"/>
              </a:rPr>
              <a:t>4.1σ</a:t>
            </a:r>
            <a:r>
              <a:rPr lang="en-US" sz="1400" dirty="0">
                <a:latin typeface="Trebuchet MS" charset="0"/>
              </a:rPr>
              <a:t> </a:t>
            </a:r>
          </a:p>
          <a:p>
            <a:pPr eaLnBrk="1" hangingPunct="1">
              <a:buFont typeface="Arial" charset="0"/>
              <a:buChar char="•"/>
            </a:pPr>
            <a:r>
              <a:rPr lang="en-US" sz="1400" dirty="0">
                <a:latin typeface="Trebuchet MS" charset="0"/>
              </a:rPr>
              <a:t>expected:  </a:t>
            </a:r>
            <a:r>
              <a:rPr lang="en-US" sz="1400" dirty="0">
                <a:solidFill>
                  <a:srgbClr val="FF0000"/>
                </a:solidFill>
                <a:latin typeface="Trebuchet MS" charset="0"/>
              </a:rPr>
              <a:t>3.2σ </a:t>
            </a:r>
            <a:endParaRPr lang="fr-FR" sz="1400" dirty="0">
              <a:solidFill>
                <a:srgbClr val="FF0000"/>
              </a:solidFill>
              <a:latin typeface="Trebuchet MS" charset="0"/>
            </a:endParaRPr>
          </a:p>
        </p:txBody>
      </p:sp>
      <p:sp>
        <p:nvSpPr>
          <p:cNvPr id="21" name="ZoneTexte 7"/>
          <p:cNvSpPr txBox="1"/>
          <p:nvPr/>
        </p:nvSpPr>
        <p:spPr>
          <a:xfrm>
            <a:off x="5651500" y="5626100"/>
            <a:ext cx="2492375" cy="738188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400">
                <a:latin typeface="Trebuchet MS" charset="0"/>
              </a:rPr>
              <a:t>Significance (m</a:t>
            </a:r>
            <a:r>
              <a:rPr lang="en-US" sz="1400" baseline="-25000">
                <a:latin typeface="Trebuchet MS" charset="0"/>
              </a:rPr>
              <a:t>H</a:t>
            </a:r>
            <a:r>
              <a:rPr lang="en-US" sz="1400">
                <a:latin typeface="Trebuchet MS" charset="0"/>
              </a:rPr>
              <a:t> = 125 GeV)</a:t>
            </a:r>
          </a:p>
          <a:p>
            <a:pPr eaLnBrk="1" hangingPunct="1">
              <a:buFont typeface="Arial" charset="0"/>
              <a:buChar char="•"/>
            </a:pPr>
            <a:r>
              <a:rPr lang="en-US" sz="1400">
                <a:latin typeface="Trebuchet MS" charset="0"/>
              </a:rPr>
              <a:t>observed : </a:t>
            </a:r>
            <a:r>
              <a:rPr lang="en-US" sz="1400" b="1">
                <a:latin typeface="Trebuchet MS" charset="0"/>
              </a:rPr>
              <a:t>3.4σ</a:t>
            </a:r>
            <a:r>
              <a:rPr lang="en-US" sz="1400">
                <a:latin typeface="Trebuchet MS" charset="0"/>
              </a:rPr>
              <a:t> </a:t>
            </a:r>
          </a:p>
          <a:p>
            <a:pPr eaLnBrk="1" hangingPunct="1">
              <a:buFont typeface="Arial" charset="0"/>
              <a:buChar char="•"/>
            </a:pPr>
            <a:r>
              <a:rPr lang="en-US" sz="1400">
                <a:latin typeface="Trebuchet MS" charset="0"/>
              </a:rPr>
              <a:t>expected:  </a:t>
            </a:r>
            <a:r>
              <a:rPr lang="en-US" sz="1400">
                <a:solidFill>
                  <a:srgbClr val="FF0000"/>
                </a:solidFill>
                <a:latin typeface="Trebuchet MS" charset="0"/>
              </a:rPr>
              <a:t>3.6σ </a:t>
            </a:r>
            <a:endParaRPr lang="fr-FR" sz="1400">
              <a:solidFill>
                <a:srgbClr val="FF0000"/>
              </a:solidFill>
              <a:latin typeface="Trebuchet MS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219200"/>
            <a:ext cx="2859314" cy="2743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4686" y="2895600"/>
            <a:ext cx="2859314" cy="2743200"/>
          </a:xfrm>
          <a:prstGeom prst="rect">
            <a:avLst/>
          </a:prstGeom>
        </p:spPr>
      </p:pic>
      <p:sp>
        <p:nvSpPr>
          <p:cNvPr id="15" name="ZoneTexte 2"/>
          <p:cNvSpPr txBox="1">
            <a:spLocks noChangeArrowheads="1"/>
          </p:cNvSpPr>
          <p:nvPr/>
        </p:nvSpPr>
        <p:spPr bwMode="auto">
          <a:xfrm>
            <a:off x="6865938" y="1212850"/>
            <a:ext cx="15668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200" dirty="0">
                <a:solidFill>
                  <a:srgbClr val="7030A0"/>
                </a:solidFill>
                <a:latin typeface="Trebuchet MS" charset="0"/>
              </a:rPr>
              <a:t>CMS-PAS-HIG-13-004</a:t>
            </a:r>
            <a:endParaRPr lang="fr-FR" sz="1200" dirty="0">
              <a:solidFill>
                <a:srgbClr val="7030A0"/>
              </a:solidFill>
              <a:latin typeface="Trebuchet MS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0600" y="1447800"/>
            <a:ext cx="4288971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312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762000" y="76200"/>
            <a:ext cx="82296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ea typeface="+mj-ea"/>
              </a:rPr>
              <a:t>Run-2: Higgs Decay </a:t>
            </a:r>
            <a:r>
              <a:rPr lang="en-US" dirty="0">
                <a:ea typeface="+mj-ea"/>
              </a:rPr>
              <a:t>to </a:t>
            </a:r>
            <a:r>
              <a:rPr lang="en-US" dirty="0" smtClean="0">
                <a:ea typeface="+mj-ea"/>
              </a:rPr>
              <a:t>Tau </a:t>
            </a:r>
            <a:r>
              <a:rPr lang="en-US" dirty="0">
                <a:ea typeface="+mj-ea"/>
              </a:rPr>
              <a:t>Pairs</a:t>
            </a:r>
            <a:endParaRPr lang="en-US" dirty="0" smtClean="0">
              <a:ea typeface="+mj-ea"/>
            </a:endParaRPr>
          </a:p>
        </p:txBody>
      </p:sp>
      <p:sp>
        <p:nvSpPr>
          <p:cNvPr id="17" name="Date Placeholder 16"/>
          <p:cNvSpPr>
            <a:spLocks noGrp="1"/>
          </p:cNvSpPr>
          <p:nvPr>
            <p:ph type="dt" sz="quarter" idx="14"/>
          </p:nvPr>
        </p:nvSpPr>
        <p:spPr/>
        <p:txBody>
          <a:bodyPr/>
          <a:lstStyle/>
          <a:p>
            <a:fld id="{05B72635-0C0D-3647-B9D2-CC1D8B8F94A0}" type="datetime5">
              <a:rPr lang="en-US" smtClean="0"/>
              <a:t>28-Nov-17</a:t>
            </a:fld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87E27F9-5CC0-CC45-BC5B-797BA14D6A81}" type="slidenum">
              <a:rPr lang="en-US"/>
              <a:pPr/>
              <a:t>35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Sridhara Dasu (Wisconsin)</a:t>
            </a:r>
            <a:endParaRPr lang="en-US" dirty="0"/>
          </a:p>
        </p:txBody>
      </p:sp>
      <p:pic>
        <p:nvPicPr>
          <p:cNvPr id="2" name="Picture 1" descr="CMS-HIG-16-043_Figure_01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00"/>
            <a:ext cx="4765588" cy="4572000"/>
          </a:xfrm>
          <a:prstGeom prst="rect">
            <a:avLst/>
          </a:prstGeom>
        </p:spPr>
      </p:pic>
      <p:pic>
        <p:nvPicPr>
          <p:cNvPr id="7" name="Picture 6" descr="CMS-HIG-16-043_Figure_019-b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3810000"/>
            <a:ext cx="2834970" cy="2743200"/>
          </a:xfrm>
          <a:prstGeom prst="rect">
            <a:avLst/>
          </a:prstGeom>
        </p:spPr>
      </p:pic>
      <p:pic>
        <p:nvPicPr>
          <p:cNvPr id="6" name="Picture 5" descr="CMS-HIG-16-043_Figure_019-a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1143000"/>
            <a:ext cx="2834970" cy="2743200"/>
          </a:xfrm>
          <a:prstGeom prst="rect">
            <a:avLst/>
          </a:prstGeom>
        </p:spPr>
      </p:pic>
      <p:sp>
        <p:nvSpPr>
          <p:cNvPr id="22" name="ZoneTexte 6"/>
          <p:cNvSpPr txBox="1"/>
          <p:nvPr/>
        </p:nvSpPr>
        <p:spPr>
          <a:xfrm>
            <a:off x="609600" y="5486400"/>
            <a:ext cx="2948281" cy="954107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400" dirty="0">
                <a:latin typeface="Trebuchet MS" charset="0"/>
              </a:rPr>
              <a:t>Significance (</a:t>
            </a:r>
            <a:r>
              <a:rPr lang="en-US" sz="1400" dirty="0" err="1">
                <a:latin typeface="Trebuchet MS" charset="0"/>
              </a:rPr>
              <a:t>m</a:t>
            </a:r>
            <a:r>
              <a:rPr lang="en-US" sz="1400" baseline="-25000" dirty="0" err="1">
                <a:latin typeface="Trebuchet MS" charset="0"/>
              </a:rPr>
              <a:t>H</a:t>
            </a:r>
            <a:r>
              <a:rPr lang="en-US" sz="1400" dirty="0">
                <a:latin typeface="Trebuchet MS" charset="0"/>
              </a:rPr>
              <a:t> = 125 </a:t>
            </a:r>
            <a:r>
              <a:rPr lang="en-US" sz="1400" dirty="0" err="1">
                <a:latin typeface="Trebuchet MS" charset="0"/>
              </a:rPr>
              <a:t>GeV</a:t>
            </a:r>
            <a:r>
              <a:rPr lang="en-US" sz="1400" dirty="0">
                <a:latin typeface="Trebuchet MS" charset="0"/>
              </a:rPr>
              <a:t>)</a:t>
            </a:r>
          </a:p>
          <a:p>
            <a:pPr eaLnBrk="1" hangingPunct="1">
              <a:buFont typeface="Arial" charset="0"/>
              <a:buChar char="•"/>
            </a:pPr>
            <a:r>
              <a:rPr lang="en-US" sz="1400" dirty="0">
                <a:latin typeface="Trebuchet MS" charset="0"/>
              </a:rPr>
              <a:t>observed : </a:t>
            </a:r>
            <a:r>
              <a:rPr lang="en-US" sz="1400" b="1" dirty="0" smtClean="0">
                <a:latin typeface="Trebuchet MS" charset="0"/>
              </a:rPr>
              <a:t>5.2σ</a:t>
            </a:r>
            <a:r>
              <a:rPr lang="en-US" sz="1400" dirty="0" smtClean="0">
                <a:latin typeface="Trebuchet MS" charset="0"/>
              </a:rPr>
              <a:t> </a:t>
            </a:r>
            <a:endParaRPr lang="en-US" sz="1400" dirty="0">
              <a:latin typeface="Trebuchet MS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en-US" sz="1400" dirty="0">
                <a:latin typeface="Trebuchet MS" charset="0"/>
              </a:rPr>
              <a:t>expected:  </a:t>
            </a:r>
            <a:r>
              <a:rPr lang="en-US" sz="1400" dirty="0">
                <a:solidFill>
                  <a:srgbClr val="FF0000"/>
                </a:solidFill>
                <a:latin typeface="Trebuchet MS" charset="0"/>
              </a:rPr>
              <a:t>5</a:t>
            </a:r>
            <a:r>
              <a:rPr lang="en-US" sz="1400" dirty="0" smtClean="0">
                <a:solidFill>
                  <a:srgbClr val="FF0000"/>
                </a:solidFill>
                <a:latin typeface="Trebuchet MS" charset="0"/>
              </a:rPr>
              <a:t>.2σ</a:t>
            </a:r>
            <a:r>
              <a:rPr lang="en-US" sz="1400" dirty="0">
                <a:solidFill>
                  <a:srgbClr val="FF0000"/>
                </a:solidFill>
                <a:latin typeface="Trebuchet MS" charset="0"/>
              </a:rPr>
              <a:t> </a:t>
            </a:r>
            <a:endParaRPr lang="en-US" sz="1400" dirty="0" smtClean="0">
              <a:solidFill>
                <a:srgbClr val="FF0000"/>
              </a:solidFill>
              <a:latin typeface="Trebuchet MS" charset="0"/>
            </a:endParaRPr>
          </a:p>
          <a:p>
            <a:pPr eaLnBrk="1" hangingPunct="1"/>
            <a:r>
              <a:rPr lang="en-US" sz="1400" dirty="0" smtClean="0">
                <a:solidFill>
                  <a:srgbClr val="FF0000"/>
                </a:solidFill>
                <a:latin typeface="Trebuchet MS" charset="0"/>
              </a:rPr>
              <a:t>On simple combination with Run-1</a:t>
            </a:r>
            <a:endParaRPr lang="fr-FR" sz="1400" dirty="0">
              <a:solidFill>
                <a:srgbClr val="FF0000"/>
              </a:solidFill>
              <a:latin typeface="Trebuchet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0521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686800" cy="1143000"/>
          </a:xfrm>
        </p:spPr>
        <p:txBody>
          <a:bodyPr/>
          <a:lstStyle/>
          <a:p>
            <a:r>
              <a:rPr lang="en-US" dirty="0" smtClean="0"/>
              <a:t>Higgs </a:t>
            </a:r>
            <a:r>
              <a:rPr lang="en-US" dirty="0"/>
              <a:t>D</a:t>
            </a:r>
            <a:r>
              <a:rPr lang="en-US" dirty="0" smtClean="0"/>
              <a:t>ecay to Bottom Quarks (VH)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52400" y="1219200"/>
            <a:ext cx="8839200" cy="4953000"/>
          </a:xfrm>
        </p:spPr>
        <p:txBody>
          <a:bodyPr/>
          <a:lstStyle/>
          <a:p>
            <a:r>
              <a:rPr lang="en-US" sz="2000" dirty="0" smtClean="0"/>
              <a:t>Gluon fusion signal is overwhelmed by QCD</a:t>
            </a:r>
          </a:p>
          <a:p>
            <a:r>
              <a:rPr lang="en-US" sz="2000" dirty="0" smtClean="0"/>
              <a:t>Associated production with W (</a:t>
            </a:r>
            <a:r>
              <a:rPr lang="en-US" sz="2000" dirty="0" err="1" smtClean="0"/>
              <a:t>l</a:t>
            </a:r>
            <a:r>
              <a:rPr lang="en-US" sz="2000" dirty="0" err="1" smtClean="0">
                <a:latin typeface="Symbol" charset="2"/>
                <a:cs typeface="Symbol" charset="2"/>
              </a:rPr>
              <a:t>n</a:t>
            </a:r>
            <a:r>
              <a:rPr lang="en-US" sz="2000" dirty="0" smtClean="0"/>
              <a:t>), Z(</a:t>
            </a:r>
            <a:r>
              <a:rPr lang="en-US" sz="2000" dirty="0" err="1" smtClean="0"/>
              <a:t>ll</a:t>
            </a:r>
            <a:r>
              <a:rPr lang="en-US" sz="2000" dirty="0" smtClean="0"/>
              <a:t>, </a:t>
            </a:r>
            <a:r>
              <a:rPr lang="en-US" sz="2000" dirty="0" err="1" smtClean="0">
                <a:latin typeface="Symbol" charset="2"/>
                <a:cs typeface="Symbol" charset="2"/>
              </a:rPr>
              <a:t>nn</a:t>
            </a:r>
            <a:r>
              <a:rPr lang="en-US" sz="2000" dirty="0" smtClean="0"/>
              <a:t>) probed</a:t>
            </a: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07A6C52-DAFF-0244-BB70-F47A6F36972B}" type="datetime5">
              <a:rPr lang="en-US" smtClean="0"/>
              <a:t>28-Nov-17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Sridhara Dasu (Wisconsin)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23EC512-DE41-8D4F-9FC7-449F6E7E2BE8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2362200"/>
            <a:ext cx="4114800" cy="4114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2700" y="3721100"/>
            <a:ext cx="2743200" cy="2743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5900" y="1981200"/>
            <a:ext cx="2743200" cy="2743200"/>
          </a:xfrm>
          <a:prstGeom prst="rect">
            <a:avLst/>
          </a:prstGeom>
        </p:spPr>
      </p:pic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6599237" y="1066800"/>
            <a:ext cx="2316163" cy="369887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1800" dirty="0" smtClean="0"/>
              <a:t>CMS HIG-13-012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301910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686800" cy="1143000"/>
          </a:xfrm>
        </p:spPr>
        <p:txBody>
          <a:bodyPr/>
          <a:lstStyle/>
          <a:p>
            <a:r>
              <a:rPr lang="en-US" dirty="0" smtClean="0"/>
              <a:t>Current Evidence for</a:t>
            </a:r>
            <a:br>
              <a:rPr lang="en-US" dirty="0" smtClean="0"/>
            </a:br>
            <a:r>
              <a:rPr lang="en-US" dirty="0" smtClean="0"/>
              <a:t>Higgs </a:t>
            </a:r>
            <a:r>
              <a:rPr lang="en-US" dirty="0"/>
              <a:t>D</a:t>
            </a:r>
            <a:r>
              <a:rPr lang="en-US" dirty="0" smtClean="0"/>
              <a:t>ecay to Bottom Quarks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52400" y="1219200"/>
            <a:ext cx="8839200" cy="4953000"/>
          </a:xfrm>
        </p:spPr>
        <p:txBody>
          <a:bodyPr/>
          <a:lstStyle/>
          <a:p>
            <a:r>
              <a:rPr lang="en-US" sz="2000" dirty="0" smtClean="0"/>
              <a:t>Gluon fusion signal is overwhelmed by QCD</a:t>
            </a:r>
          </a:p>
          <a:p>
            <a:r>
              <a:rPr lang="en-US" sz="2000" dirty="0" smtClean="0"/>
              <a:t>Associated production with W (</a:t>
            </a:r>
            <a:r>
              <a:rPr lang="en-US" sz="2000" dirty="0" err="1" smtClean="0"/>
              <a:t>l</a:t>
            </a:r>
            <a:r>
              <a:rPr lang="en-US" sz="2000" dirty="0" err="1" smtClean="0">
                <a:latin typeface="Symbol" charset="2"/>
                <a:cs typeface="Symbol" charset="2"/>
              </a:rPr>
              <a:t>n</a:t>
            </a:r>
            <a:r>
              <a:rPr lang="en-US" sz="2000" dirty="0" smtClean="0"/>
              <a:t>), Z(</a:t>
            </a:r>
            <a:r>
              <a:rPr lang="en-US" sz="2000" dirty="0" err="1" smtClean="0"/>
              <a:t>ll</a:t>
            </a:r>
            <a:r>
              <a:rPr lang="en-US" sz="2000" dirty="0" smtClean="0"/>
              <a:t>, </a:t>
            </a:r>
            <a:r>
              <a:rPr lang="en-US" sz="2000" dirty="0" err="1" smtClean="0">
                <a:latin typeface="Symbol" charset="2"/>
                <a:cs typeface="Symbol" charset="2"/>
              </a:rPr>
              <a:t>nn</a:t>
            </a:r>
            <a:r>
              <a:rPr lang="en-US" sz="2000" dirty="0" smtClean="0"/>
              <a:t>) probed</a:t>
            </a: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8E850BE-7719-294F-AC70-89C20B9BB479}" type="datetime5">
              <a:rPr lang="en-US" smtClean="0"/>
              <a:t>28-Nov-17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Sridhara Dasu (Wisconsin)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23EC512-DE41-8D4F-9FC7-449F6E7E2BE8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6096000" y="1182469"/>
            <a:ext cx="2971800" cy="646331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1800" dirty="0" smtClean="0"/>
              <a:t>ATLAS </a:t>
            </a:r>
            <a:r>
              <a:rPr lang="en-US" sz="1800" dirty="0" err="1" smtClean="0"/>
              <a:t>arXiv</a:t>
            </a:r>
            <a:r>
              <a:rPr lang="en-US" sz="1800" dirty="0" smtClean="0"/>
              <a:t>: 1708.03299</a:t>
            </a:r>
          </a:p>
          <a:p>
            <a:pPr algn="ctr"/>
            <a:r>
              <a:rPr lang="en-US" sz="1800" dirty="0" smtClean="0"/>
              <a:t>CMS HIG-16-044</a:t>
            </a:r>
            <a:endParaRPr lang="en-US" sz="1800" dirty="0"/>
          </a:p>
        </p:txBody>
      </p:sp>
      <p:sp>
        <p:nvSpPr>
          <p:cNvPr id="7" name="TextBox 6"/>
          <p:cNvSpPr txBox="1"/>
          <p:nvPr/>
        </p:nvSpPr>
        <p:spPr>
          <a:xfrm>
            <a:off x="190500" y="5754469"/>
            <a:ext cx="8724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ATLAS sees 3.6 </a:t>
            </a:r>
            <a:r>
              <a:rPr lang="en-US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s</a:t>
            </a:r>
            <a:r>
              <a:rPr lang="en-US" dirty="0" smtClean="0">
                <a:solidFill>
                  <a:srgbClr val="FF0000"/>
                </a:solidFill>
              </a:rPr>
              <a:t> excess (exp. 4.0 </a:t>
            </a:r>
            <a:r>
              <a:rPr lang="en-US" dirty="0">
                <a:solidFill>
                  <a:srgbClr val="FF0000"/>
                </a:solidFill>
                <a:latin typeface="Symbol" charset="2"/>
                <a:cs typeface="Symbol" charset="2"/>
              </a:rPr>
              <a:t>s</a:t>
            </a:r>
            <a:r>
              <a:rPr lang="en-US" dirty="0" smtClean="0">
                <a:solidFill>
                  <a:srgbClr val="FF0000"/>
                </a:solidFill>
              </a:rPr>
              <a:t>) </a:t>
            </a:r>
            <a:r>
              <a:rPr lang="mr-IN" dirty="0" smtClean="0">
                <a:solidFill>
                  <a:srgbClr val="FF0000"/>
                </a:solidFill>
              </a:rPr>
              <a:t>–</a:t>
            </a:r>
            <a:r>
              <a:rPr lang="en-US" dirty="0" smtClean="0">
                <a:solidFill>
                  <a:srgbClr val="FF0000"/>
                </a:solidFill>
              </a:rPr>
              <a:t> combined with Run-1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CMS sees 3.8 </a:t>
            </a:r>
            <a:r>
              <a:rPr lang="en-US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s</a:t>
            </a:r>
            <a:r>
              <a:rPr lang="en-US" dirty="0" smtClean="0">
                <a:solidFill>
                  <a:srgbClr val="FF0000"/>
                </a:solidFill>
              </a:rPr>
              <a:t> excess (as expected) </a:t>
            </a:r>
            <a:r>
              <a:rPr lang="mr-IN" dirty="0" smtClean="0">
                <a:solidFill>
                  <a:srgbClr val="FF0000"/>
                </a:solidFill>
              </a:rPr>
              <a:t>–</a:t>
            </a:r>
            <a:r>
              <a:rPr lang="en-US" dirty="0" smtClean="0">
                <a:solidFill>
                  <a:srgbClr val="FF0000"/>
                </a:solidFill>
              </a:rPr>
              <a:t> combined with Run-1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" r="1"/>
          <a:stretch/>
        </p:blipFill>
        <p:spPr>
          <a:xfrm>
            <a:off x="642551" y="1981200"/>
            <a:ext cx="7206049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690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Spin &amp; Couplings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6DCA0EA-5E3D-F544-809E-D308CB7CE416}" type="datetime5">
              <a:rPr lang="en-US" smtClean="0"/>
              <a:t>28-Nov-17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Sridhara Dasu (Wisconsin)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23EC512-DE41-8D4F-9FC7-449F6E7E2BE8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26299" y="1600200"/>
            <a:ext cx="4765301" cy="4572000"/>
          </a:xfrm>
          <a:prstGeom prst="rect">
            <a:avLst/>
          </a:prstGeom>
        </p:spPr>
      </p:pic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6675437" y="914400"/>
            <a:ext cx="2316163" cy="369887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1800" dirty="0" smtClean="0"/>
              <a:t>CMS HIG-13-005</a:t>
            </a:r>
            <a:endParaRPr lang="en-US" sz="18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200" y="1600200"/>
            <a:ext cx="4324027" cy="4114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" y="5562600"/>
            <a:ext cx="40954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Its spin is like that of SM Higgs (0</a:t>
            </a:r>
            <a:r>
              <a:rPr lang="en-US" baseline="30000" dirty="0" smtClean="0"/>
              <a:t>+</a:t>
            </a:r>
            <a:r>
              <a:rPr lang="en-US" dirty="0" smtClean="0"/>
              <a:t>)</a:t>
            </a:r>
          </a:p>
          <a:p>
            <a:r>
              <a:rPr lang="en-US" dirty="0" smtClean="0"/>
              <a:t>It couples like Higgs</a:t>
            </a:r>
          </a:p>
          <a:p>
            <a:r>
              <a:rPr lang="en-US" dirty="0" smtClean="0"/>
              <a:t>So, is it the SM Higgs?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038600" y="5846544"/>
            <a:ext cx="3523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8-16% measurement of signal strength in </a:t>
            </a:r>
            <a:r>
              <a:rPr lang="en-US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t</a:t>
            </a:r>
            <a:r>
              <a:rPr lang="en-US" dirty="0" err="1" smtClean="0">
                <a:solidFill>
                  <a:srgbClr val="FF0000"/>
                </a:solidFill>
              </a:rPr>
              <a:t>,W,Z</a:t>
            </a:r>
            <a:r>
              <a:rPr lang="en-US" dirty="0" smtClean="0">
                <a:solidFill>
                  <a:srgbClr val="FF0000"/>
                </a:solidFill>
              </a:rPr>
              <a:t> with x10 data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184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1250950" cy="365125"/>
          </a:xfrm>
        </p:spPr>
        <p:txBody>
          <a:bodyPr/>
          <a:lstStyle/>
          <a:p>
            <a:fld id="{8C9BDDF0-0F6B-E049-A249-413BBA9087E8}" type="datetime5">
              <a:rPr lang="en-US" smtClean="0"/>
              <a:t>28-Nov-17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317750" y="6492875"/>
            <a:ext cx="6826250" cy="365125"/>
          </a:xfrm>
        </p:spPr>
        <p:txBody>
          <a:bodyPr/>
          <a:lstStyle/>
          <a:p>
            <a:pPr>
              <a:defRPr/>
            </a:pPr>
            <a:r>
              <a:rPr lang="en-US" smtClean="0"/>
              <a:t>Sridhara Dasu (Wisconsin)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077200" y="6492875"/>
            <a:ext cx="1066800" cy="365125"/>
          </a:xfrm>
        </p:spPr>
        <p:txBody>
          <a:bodyPr/>
          <a:lstStyle/>
          <a:p>
            <a:fld id="{623EC512-DE41-8D4F-9FC7-449F6E7E2BE8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7" name="Title 13"/>
          <p:cNvSpPr txBox="1">
            <a:spLocks/>
          </p:cNvSpPr>
          <p:nvPr/>
        </p:nvSpPr>
        <p:spPr>
          <a:xfrm>
            <a:off x="654162" y="2971800"/>
            <a:ext cx="4038600" cy="1143000"/>
          </a:xfrm>
          <a:prstGeom prst="rect">
            <a:avLst/>
          </a:prstGeom>
        </p:spPr>
        <p:txBody>
          <a:bodyPr rtlCol="0">
            <a:normAutofit/>
          </a:bodyPr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rgbClr val="FFFF00"/>
                </a:solidFill>
                <a:latin typeface="Helvetica"/>
                <a:ea typeface="ＭＳ Ｐゴシック" charset="-128"/>
                <a:cs typeface="Helvetica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Helvetica" charset="0"/>
                <a:ea typeface="ＭＳ Ｐゴシック" charset="-128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Helvetica" charset="0"/>
                <a:ea typeface="ＭＳ Ｐゴシック" charset="-128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Helvetica" charset="0"/>
                <a:ea typeface="ＭＳ Ｐゴシック" charset="-128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Helvetica" charset="0"/>
                <a:ea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Helvetica" charset="0"/>
                <a:ea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Helvetica" charset="0"/>
                <a:ea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Helvetica" charset="0"/>
                <a:ea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Helvetica" charset="0"/>
                <a:ea typeface="ＭＳ Ｐゴシック" charset="-128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latin typeface="Comic Sans MS" charset="0"/>
                <a:ea typeface="Comic Sans MS" charset="0"/>
                <a:cs typeface="Comic Sans MS" charset="0"/>
              </a:rPr>
              <a:t>What's Next ?</a:t>
            </a:r>
            <a:endParaRPr lang="en-US" dirty="0" smtClean="0"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6671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CMS : A Giga-Pixel Camera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B0EC0-1934-2B48-894D-C48507F99EEF}" type="datetime5">
              <a:rPr lang="en-US" smtClean="0"/>
              <a:t>28-Nov-17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Sridhara Dasu (Wisconsin)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00E5D-682D-9043-B9E9-7C255E8153BC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6" name="Picture 5" descr="CMSnc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863600"/>
            <a:ext cx="9159700" cy="6096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8600" y="5124272"/>
            <a:ext cx="3429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Snaps </a:t>
            </a:r>
            <a:r>
              <a:rPr lang="en-US" sz="2400" dirty="0" smtClean="0"/>
              <a:t>~</a:t>
            </a:r>
            <a:r>
              <a:rPr lang="en-US" sz="2400" smtClean="0"/>
              <a:t>40 million pictures </a:t>
            </a:r>
            <a:r>
              <a:rPr lang="en-US" sz="2400" smtClean="0"/>
              <a:t>of </a:t>
            </a:r>
            <a:r>
              <a:rPr lang="en-US" sz="2400" smtClean="0"/>
              <a:t>quantum </a:t>
            </a:r>
            <a:r>
              <a:rPr lang="en-US" sz="2400" dirty="0" smtClean="0"/>
              <a:t>interactions a second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Colliders @ the Energy Frontier!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0A356-F4DC-9746-BDD7-DF0B8C1DF5D9}" type="datetime5">
              <a:rPr lang="en-US" smtClean="0"/>
              <a:t>28-Nov-17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Sridhara Dasu (Wisconsin)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EC512-DE41-8D4F-9FC7-449F6E7E2BE8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006475"/>
            <a:ext cx="5486400" cy="54864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658971" y="1352774"/>
            <a:ext cx="839993" cy="465357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>
            <a:spLocks noChangeAspect="1"/>
          </p:cNvSpPr>
          <p:nvPr/>
        </p:nvSpPr>
        <p:spPr>
          <a:xfrm>
            <a:off x="5562600" y="2122441"/>
            <a:ext cx="137160" cy="1371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498964" y="1352773"/>
            <a:ext cx="839993" cy="465357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5715000" y="6211669"/>
            <a:ext cx="3200400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mtClean="0"/>
              <a:t>We obviously need to invest more in machine R&amp;D</a:t>
            </a:r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 rot="16200000">
            <a:off x="-2164103" y="3611176"/>
            <a:ext cx="48600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hlinkClick r:id="rId3"/>
              </a:rPr>
              <a:t>http://</a:t>
            </a:r>
            <a:r>
              <a:rPr lang="en-US" sz="1200" dirty="0" smtClean="0">
                <a:hlinkClick r:id="rId3"/>
              </a:rPr>
              <a:t>www.slac.stanford.edu/pubs/beamline/27/1/27-1-panofsky.pdf</a:t>
            </a:r>
            <a:r>
              <a:rPr lang="en-US" sz="1200" dirty="0" smtClean="0"/>
              <a:t> </a:t>
            </a:r>
            <a:endParaRPr lang="en-US" sz="1200" dirty="0"/>
          </a:p>
        </p:txBody>
      </p:sp>
      <p:sp>
        <p:nvSpPr>
          <p:cNvPr id="20" name="Rectangle 19"/>
          <p:cNvSpPr/>
          <p:nvPr/>
        </p:nvSpPr>
        <p:spPr>
          <a:xfrm>
            <a:off x="7342360" y="1354302"/>
            <a:ext cx="839993" cy="465357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>
            <a:spLocks noChangeAspect="1"/>
          </p:cNvSpPr>
          <p:nvPr/>
        </p:nvSpPr>
        <p:spPr>
          <a:xfrm>
            <a:off x="7299960" y="2514600"/>
            <a:ext cx="91440" cy="9144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7162800" y="2578379"/>
            <a:ext cx="91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Times" charset="0"/>
                <a:ea typeface="Times" charset="0"/>
                <a:cs typeface="Times" charset="0"/>
              </a:rPr>
              <a:t>ILC</a:t>
            </a:r>
            <a:endParaRPr lang="en-US" sz="1200" dirty="0">
              <a:latin typeface="Times" charset="0"/>
              <a:ea typeface="Times" charset="0"/>
              <a:cs typeface="Times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080813" y="1867166"/>
            <a:ext cx="91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Times" charset="0"/>
                <a:ea typeface="Times" charset="0"/>
                <a:cs typeface="Times" charset="0"/>
              </a:rPr>
              <a:t>HL-LHC</a:t>
            </a:r>
            <a:endParaRPr lang="en-US" sz="1200" dirty="0">
              <a:latin typeface="Times" charset="0"/>
              <a:ea typeface="Times" charset="0"/>
              <a:cs typeface="Times" charset="0"/>
            </a:endParaRPr>
          </a:p>
        </p:txBody>
      </p:sp>
      <p:sp>
        <p:nvSpPr>
          <p:cNvPr id="15" name="Rectangle 14"/>
          <p:cNvSpPr/>
          <p:nvPr/>
        </p:nvSpPr>
        <p:spPr>
          <a:xfrm rot="20798234">
            <a:off x="5678157" y="1870659"/>
            <a:ext cx="2103120" cy="137160"/>
          </a:xfrm>
          <a:prstGeom prst="rect">
            <a:avLst/>
          </a:prstGeom>
          <a:gradFill flip="none" rotWithShape="1">
            <a:gsLst>
              <a:gs pos="20000">
                <a:schemeClr val="tx1"/>
              </a:gs>
              <a:gs pos="72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7772061" y="1297361"/>
            <a:ext cx="914400" cy="346408"/>
            <a:chOff x="7848600" y="2347953"/>
            <a:chExt cx="914400" cy="346408"/>
          </a:xfrm>
        </p:grpSpPr>
        <p:sp>
          <p:nvSpPr>
            <p:cNvPr id="22" name="TextBox 21"/>
            <p:cNvSpPr txBox="1"/>
            <p:nvPr/>
          </p:nvSpPr>
          <p:spPr>
            <a:xfrm>
              <a:off x="7848600" y="2417362"/>
              <a:ext cx="9144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Times" charset="0"/>
                  <a:ea typeface="Times" charset="0"/>
                  <a:cs typeface="Times" charset="0"/>
                </a:rPr>
                <a:t>HE-LHC</a:t>
              </a:r>
              <a:endParaRPr lang="en-US" sz="1200" dirty="0">
                <a:latin typeface="Times" charset="0"/>
                <a:ea typeface="Times" charset="0"/>
                <a:cs typeface="Times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8214360" y="2347953"/>
              <a:ext cx="91440" cy="1048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2" name="Straight Arrow Connector 11"/>
          <p:cNvCxnSpPr/>
          <p:nvPr/>
        </p:nvCxnSpPr>
        <p:spPr>
          <a:xfrm flipH="1">
            <a:off x="7345680" y="1371600"/>
            <a:ext cx="883581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8198708" y="0"/>
            <a:ext cx="1219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FCC-</a:t>
            </a:r>
            <a:r>
              <a:rPr lang="en-US" b="1" dirty="0" err="1" smtClean="0"/>
              <a:t>hh</a:t>
            </a:r>
            <a:endParaRPr lang="en-US" b="1" dirty="0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6172200" y="304801"/>
            <a:ext cx="2895600" cy="181764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1627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8" grpId="0" animBg="1"/>
      <p:bldP spid="20" grpId="0" animBg="1"/>
      <p:bldP spid="10" grpId="0" animBg="1"/>
      <p:bldP spid="16" grpId="0"/>
      <p:bldP spid="17" grpId="0"/>
      <p:bldP spid="15" grpId="0" animBg="1"/>
      <p:bldP spid="1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Next </a:t>
            </a:r>
            <a:br>
              <a:rPr lang="en-US" dirty="0" smtClean="0"/>
            </a:br>
            <a:r>
              <a:rPr lang="en-US" dirty="0" smtClean="0"/>
              <a:t>@ The Energy Frontier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52400" y="1295400"/>
            <a:ext cx="8839200" cy="5105400"/>
          </a:xfrm>
        </p:spPr>
        <p:txBody>
          <a:bodyPr/>
          <a:lstStyle/>
          <a:p>
            <a:r>
              <a:rPr lang="en-US" sz="2000" dirty="0" smtClean="0"/>
              <a:t>Exploring the Higgs sector (LHC and ILC)</a:t>
            </a:r>
          </a:p>
          <a:p>
            <a:pPr marL="857250" lvl="1" indent="-457200">
              <a:buFont typeface="Arial" charset="0"/>
              <a:buChar char="•"/>
            </a:pPr>
            <a:r>
              <a:rPr lang="en-US" sz="2000" dirty="0" smtClean="0"/>
              <a:t>H(120 GeV) </a:t>
            </a:r>
            <a:r>
              <a:rPr lang="en-US" sz="2000" dirty="0" smtClean="0">
                <a:sym typeface="Wingdings"/>
              </a:rPr>
              <a:t> measure ~30 GeV objects</a:t>
            </a:r>
          </a:p>
          <a:p>
            <a:pPr marL="857250" lvl="1" indent="-457200">
              <a:buFont typeface="Arial" charset="0"/>
              <a:buChar char="•"/>
            </a:pPr>
            <a:r>
              <a:rPr lang="en-US" sz="2000" dirty="0"/>
              <a:t>Cleaner environment, more sophisticated/dedicated </a:t>
            </a:r>
            <a:r>
              <a:rPr lang="en-US" sz="2000" dirty="0" smtClean="0"/>
              <a:t>(e.g., </a:t>
            </a:r>
            <a:r>
              <a:rPr lang="en-US" sz="2000" dirty="0" err="1" smtClean="0"/>
              <a:t>triggerable</a:t>
            </a:r>
            <a:r>
              <a:rPr lang="en-US" sz="2000" dirty="0" smtClean="0"/>
              <a:t> </a:t>
            </a:r>
            <a:r>
              <a:rPr lang="en-US" sz="2000" dirty="0"/>
              <a:t>tracker, timing) </a:t>
            </a:r>
            <a:r>
              <a:rPr lang="en-US" sz="2000" dirty="0" smtClean="0"/>
              <a:t>detectors </a:t>
            </a:r>
            <a:r>
              <a:rPr lang="en-US" sz="2000" dirty="0" smtClean="0">
                <a:sym typeface="Wingdings"/>
              </a:rPr>
              <a:t>necessary for pileup mitigation at LHC</a:t>
            </a:r>
            <a:endParaRPr lang="en-US" sz="2000" dirty="0" smtClean="0"/>
          </a:p>
          <a:p>
            <a:r>
              <a:rPr lang="en-US" sz="2000" dirty="0" smtClean="0"/>
              <a:t>Continued searches for heavy BSM particles (LHC)</a:t>
            </a:r>
          </a:p>
          <a:p>
            <a:pPr marL="857250" lvl="1" indent="-457200">
              <a:buFont typeface="Arial" charset="0"/>
              <a:buChar char="•"/>
            </a:pPr>
            <a:r>
              <a:rPr lang="en-US" sz="2000" dirty="0" smtClean="0"/>
              <a:t>More energy in the center mass the better</a:t>
            </a:r>
          </a:p>
          <a:p>
            <a:pPr marL="857250" lvl="1" indent="-457200">
              <a:buFont typeface="Arial" charset="0"/>
              <a:buChar char="•"/>
            </a:pPr>
            <a:r>
              <a:rPr lang="en-US" sz="2000" dirty="0" smtClean="0"/>
              <a:t>High x </a:t>
            </a:r>
            <a:r>
              <a:rPr lang="en-US" sz="2000" dirty="0" err="1" smtClean="0"/>
              <a:t>parton</a:t>
            </a:r>
            <a:r>
              <a:rPr lang="en-US" sz="2000" dirty="0" smtClean="0"/>
              <a:t> distributions fall faster than we accumulate luminosity</a:t>
            </a:r>
          </a:p>
          <a:p>
            <a:pPr marL="857250" lvl="1" indent="-457200">
              <a:buFont typeface="Arial" charset="0"/>
              <a:buChar char="•"/>
            </a:pPr>
            <a:r>
              <a:rPr lang="en-US" sz="2000" dirty="0" smtClean="0"/>
              <a:t>Shouldn’t we be accelerating HE-LHC?</a:t>
            </a:r>
          </a:p>
          <a:p>
            <a:r>
              <a:rPr lang="en-US" sz="2000" dirty="0" smtClean="0"/>
              <a:t>Continued searches for light BSM particles (LHC and ILC)</a:t>
            </a:r>
          </a:p>
          <a:p>
            <a:pPr marL="857250" lvl="1" indent="-457200">
              <a:buFont typeface="Arial" charset="0"/>
              <a:buChar char="•"/>
            </a:pPr>
            <a:r>
              <a:rPr lang="en-US" sz="2000" dirty="0" smtClean="0"/>
              <a:t>Particles produced only in the EWK processes</a:t>
            </a:r>
          </a:p>
          <a:p>
            <a:pPr marL="857250" lvl="1" indent="-457200">
              <a:buFont typeface="Arial" charset="0"/>
              <a:buChar char="•"/>
            </a:pPr>
            <a:r>
              <a:rPr lang="en-US" sz="2000" dirty="0" smtClean="0"/>
              <a:t>Long-lived particles</a:t>
            </a:r>
          </a:p>
          <a:p>
            <a:pPr marL="857250" lvl="1" indent="-457200">
              <a:buFont typeface="Arial" charset="0"/>
              <a:buChar char="•"/>
            </a:pPr>
            <a:r>
              <a:rPr lang="en-US" sz="2000" dirty="0" smtClean="0"/>
              <a:t>Dark particles</a:t>
            </a:r>
          </a:p>
          <a:p>
            <a:pPr marL="857250" lvl="1" indent="-457200">
              <a:buFont typeface="Arial" charset="0"/>
              <a:buChar char="•"/>
            </a:pPr>
            <a:r>
              <a:rPr lang="en-US" sz="2000" dirty="0"/>
              <a:t>S</a:t>
            </a:r>
            <a:r>
              <a:rPr lang="en-US" sz="2000" dirty="0" smtClean="0"/>
              <a:t>pecial-purpose (</a:t>
            </a:r>
            <a:r>
              <a:rPr lang="en-US" sz="2000" dirty="0" err="1" smtClean="0"/>
              <a:t>Mathusla</a:t>
            </a:r>
            <a:r>
              <a:rPr lang="en-US" sz="2000" dirty="0" smtClean="0"/>
              <a:t> </a:t>
            </a:r>
            <a:r>
              <a:rPr lang="en-US" sz="2000" dirty="0"/>
              <a:t>/ </a:t>
            </a:r>
            <a:r>
              <a:rPr lang="en-US" sz="2000" dirty="0" err="1"/>
              <a:t>milliQan</a:t>
            </a:r>
            <a:r>
              <a:rPr lang="en-US" sz="2000" dirty="0"/>
              <a:t>) </a:t>
            </a:r>
            <a:r>
              <a:rPr lang="en-US" sz="2000" dirty="0" smtClean="0"/>
              <a:t>detectors are necessary for better coverage of theoretical parameter space</a:t>
            </a: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C0801C1-B007-7042-8CDC-52B78C0E5F6F}" type="datetime5">
              <a:rPr lang="en-US" smtClean="0"/>
              <a:t>28-Nov-17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Sridhara Dasu (Wisconsin)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23EC512-DE41-8D4F-9FC7-449F6E7E2BE8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240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Exploring the Higgs</a:t>
            </a:r>
            <a:r>
              <a:rPr lang="en-US" dirty="0"/>
              <a:t> </a:t>
            </a:r>
            <a:r>
              <a:rPr lang="en-US" dirty="0" smtClean="0"/>
              <a:t>Sector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52400" y="1295399"/>
            <a:ext cx="8839200" cy="5197475"/>
          </a:xfrm>
        </p:spPr>
        <p:txBody>
          <a:bodyPr/>
          <a:lstStyle/>
          <a:p>
            <a:pPr>
              <a:lnSpc>
                <a:spcPts val="2200"/>
              </a:lnSpc>
            </a:pPr>
            <a:r>
              <a:rPr lang="en-US" sz="2000" dirty="0"/>
              <a:t>Does </a:t>
            </a:r>
            <a:r>
              <a:rPr lang="en-US" sz="2000" dirty="0" smtClean="0"/>
              <a:t>h(125) </a:t>
            </a:r>
            <a:r>
              <a:rPr lang="en-US" sz="2000" b="1" i="1" dirty="0" smtClean="0"/>
              <a:t>couple </a:t>
            </a:r>
            <a:r>
              <a:rPr lang="en-US" sz="2000" dirty="0"/>
              <a:t>to the SM particles at appropriate level?</a:t>
            </a:r>
          </a:p>
          <a:p>
            <a:pPr>
              <a:lnSpc>
                <a:spcPts val="2200"/>
              </a:lnSpc>
            </a:pPr>
            <a:r>
              <a:rPr lang="en-US" sz="2000" dirty="0" smtClean="0"/>
              <a:t>Is the </a:t>
            </a:r>
            <a:r>
              <a:rPr lang="en-US" sz="2000" b="1" i="1" dirty="0" smtClean="0"/>
              <a:t>signal strength</a:t>
            </a:r>
            <a:r>
              <a:rPr lang="en-US" sz="2000" dirty="0" smtClean="0"/>
              <a:t>, where seen, at the correct SM level? Is this a </a:t>
            </a:r>
            <a:r>
              <a:rPr lang="en-US" sz="2000" b="1" i="1" dirty="0" smtClean="0"/>
              <a:t>scalar</a:t>
            </a:r>
            <a:r>
              <a:rPr lang="en-US" sz="2000" dirty="0" smtClean="0"/>
              <a:t>?</a:t>
            </a:r>
          </a:p>
          <a:p>
            <a:pPr>
              <a:lnSpc>
                <a:spcPts val="2200"/>
              </a:lnSpc>
            </a:pPr>
            <a:r>
              <a:rPr lang="en-US" sz="2000" dirty="0" smtClean="0"/>
              <a:t>Is </a:t>
            </a:r>
            <a:r>
              <a:rPr lang="en-US" sz="2000" dirty="0"/>
              <a:t>this the </a:t>
            </a:r>
            <a:r>
              <a:rPr lang="en-US" sz="2000" b="1" i="1" dirty="0"/>
              <a:t>only</a:t>
            </a:r>
            <a:r>
              <a:rPr lang="en-US" sz="2000" dirty="0"/>
              <a:t> new </a:t>
            </a:r>
            <a:r>
              <a:rPr lang="en-US" sz="2000" dirty="0" smtClean="0"/>
              <a:t>non-vector boson, and not one of several?</a:t>
            </a:r>
            <a:endParaRPr lang="en-US" sz="2000" dirty="0"/>
          </a:p>
          <a:p>
            <a:pPr>
              <a:lnSpc>
                <a:spcPts val="2200"/>
              </a:lnSpc>
            </a:pPr>
            <a:r>
              <a:rPr lang="en-US" sz="2000" dirty="0" smtClean="0"/>
              <a:t>Does it </a:t>
            </a:r>
            <a:r>
              <a:rPr lang="en-US" sz="2000" b="1" i="1" dirty="0" smtClean="0"/>
              <a:t>couple to itself </a:t>
            </a:r>
            <a:r>
              <a:rPr lang="en-US" sz="2000" dirty="0" smtClean="0"/>
              <a:t>?</a:t>
            </a:r>
            <a:endParaRPr lang="en-US" sz="2000" dirty="0"/>
          </a:p>
          <a:p>
            <a:pPr>
              <a:lnSpc>
                <a:spcPts val="2200"/>
              </a:lnSpc>
            </a:pPr>
            <a:r>
              <a:rPr lang="en-US" sz="2000" dirty="0" smtClean="0"/>
              <a:t>Fortuitously, its mass of about 125 GeV allows answers experimentally </a:t>
            </a:r>
            <a:r>
              <a:rPr lang="en-US" sz="2000" dirty="0" smtClean="0">
                <a:sym typeface="Wingdings"/>
              </a:rPr>
              <a:t></a:t>
            </a:r>
          </a:p>
          <a:p>
            <a:pPr lvl="1">
              <a:lnSpc>
                <a:spcPts val="2200"/>
              </a:lnSpc>
              <a:buFont typeface="Arial"/>
              <a:buChar char="•"/>
            </a:pPr>
            <a:r>
              <a:rPr lang="en-US" sz="2000" dirty="0" smtClean="0">
                <a:sym typeface="Wingdings"/>
              </a:rPr>
              <a:t>Early results from Run-2 reconfirm the SM nature of the h(125)</a:t>
            </a:r>
          </a:p>
          <a:p>
            <a:pPr lvl="1">
              <a:lnSpc>
                <a:spcPts val="2200"/>
              </a:lnSpc>
              <a:buFont typeface="Arial"/>
              <a:buChar char="•"/>
            </a:pPr>
            <a:r>
              <a:rPr lang="en-US" sz="2000" dirty="0" smtClean="0">
                <a:sym typeface="Wingdings"/>
              </a:rPr>
              <a:t>Self-coupling needs decades of work  HL-LHC</a:t>
            </a:r>
          </a:p>
          <a:p>
            <a:pPr lvl="2">
              <a:lnSpc>
                <a:spcPts val="2200"/>
              </a:lnSpc>
              <a:buFont typeface="Arial"/>
              <a:buChar char="•"/>
            </a:pPr>
            <a:r>
              <a:rPr lang="en-US" sz="2000" dirty="0" smtClean="0">
                <a:sym typeface="Wingdings"/>
              </a:rPr>
              <a:t>Much better prospects with HE-LHC</a:t>
            </a:r>
          </a:p>
          <a:p>
            <a:pPr lvl="1">
              <a:lnSpc>
                <a:spcPts val="2200"/>
              </a:lnSpc>
              <a:buFont typeface="Arial"/>
              <a:buChar char="•"/>
            </a:pPr>
            <a:r>
              <a:rPr lang="en-US" sz="2000" dirty="0" smtClean="0">
                <a:sym typeface="Wingdings"/>
              </a:rPr>
              <a:t>BSM </a:t>
            </a:r>
            <a:r>
              <a:rPr lang="en-US" sz="2000" dirty="0" err="1" smtClean="0">
                <a:sym typeface="Wingdings"/>
              </a:rPr>
              <a:t>higgs</a:t>
            </a:r>
            <a:r>
              <a:rPr lang="en-US" sz="2000" dirty="0" smtClean="0">
                <a:sym typeface="Wingdings"/>
              </a:rPr>
              <a:t> partners</a:t>
            </a:r>
          </a:p>
          <a:p>
            <a:pPr lvl="2">
              <a:lnSpc>
                <a:spcPts val="2200"/>
              </a:lnSpc>
              <a:buFont typeface="Arial"/>
              <a:buChar char="•"/>
            </a:pPr>
            <a:r>
              <a:rPr lang="en-US" sz="2000" dirty="0" smtClean="0"/>
              <a:t>2HDM (MSSM) </a:t>
            </a:r>
            <a:r>
              <a:rPr lang="en-US" sz="2000" dirty="0" smtClean="0">
                <a:sym typeface="Wingdings"/>
              </a:rPr>
              <a:t> heavy neutral and charged partners</a:t>
            </a:r>
          </a:p>
          <a:p>
            <a:pPr lvl="3">
              <a:lnSpc>
                <a:spcPts val="2200"/>
              </a:lnSpc>
              <a:buFont typeface="Arial"/>
              <a:buChar char="•"/>
            </a:pPr>
            <a:r>
              <a:rPr lang="en-US" sz="2000" dirty="0" smtClean="0">
                <a:sym typeface="Wingdings"/>
              </a:rPr>
              <a:t>Incremental progress with HL-LHC, better with HE-LHC</a:t>
            </a:r>
          </a:p>
          <a:p>
            <a:pPr lvl="2">
              <a:lnSpc>
                <a:spcPts val="2200"/>
              </a:lnSpc>
              <a:buFont typeface="Arial"/>
              <a:buChar char="•"/>
            </a:pPr>
            <a:r>
              <a:rPr lang="en-US" sz="2000" dirty="0" smtClean="0">
                <a:sym typeface="Wingdings"/>
              </a:rPr>
              <a:t>Beyond 2HDM (</a:t>
            </a:r>
            <a:r>
              <a:rPr lang="en-US" sz="2000" dirty="0" err="1" smtClean="0">
                <a:sym typeface="Wingdings"/>
              </a:rPr>
              <a:t>nMSSM</a:t>
            </a:r>
            <a:r>
              <a:rPr lang="en-US" sz="2000" dirty="0" smtClean="0">
                <a:sym typeface="Wingdings"/>
              </a:rPr>
              <a:t>)  light scalars with interesting properties</a:t>
            </a:r>
          </a:p>
          <a:p>
            <a:pPr lvl="3">
              <a:lnSpc>
                <a:spcPts val="2200"/>
              </a:lnSpc>
              <a:buFont typeface="Arial"/>
              <a:buChar char="•"/>
            </a:pPr>
            <a:r>
              <a:rPr lang="en-US" sz="2000" dirty="0" smtClean="0">
                <a:sym typeface="Wingdings"/>
              </a:rPr>
              <a:t>Upgrades with clean environment at HL-LHC, and ILC</a:t>
            </a:r>
          </a:p>
          <a:p>
            <a:pPr lvl="1">
              <a:lnSpc>
                <a:spcPts val="2200"/>
              </a:lnSpc>
              <a:buFont typeface="Arial"/>
              <a:buChar char="•"/>
            </a:pPr>
            <a:r>
              <a:rPr lang="en-US" sz="2000" dirty="0" smtClean="0">
                <a:sym typeface="Wingdings"/>
              </a:rPr>
              <a:t>BSM </a:t>
            </a:r>
            <a:r>
              <a:rPr lang="en-US" sz="2000" dirty="0" err="1" smtClean="0">
                <a:sym typeface="Wingdings"/>
              </a:rPr>
              <a:t>higgs</a:t>
            </a:r>
            <a:r>
              <a:rPr lang="en-US" sz="2000" dirty="0" smtClean="0">
                <a:sym typeface="Wingdings"/>
              </a:rPr>
              <a:t> decays</a:t>
            </a:r>
            <a:r>
              <a:rPr lang="en-US" sz="2000" dirty="0">
                <a:sym typeface="Wingdings"/>
              </a:rPr>
              <a:t> to rare invisible or light (pseudo) scalar partners </a:t>
            </a:r>
            <a:endParaRPr lang="en-US" sz="2000" dirty="0" smtClean="0">
              <a:sym typeface="Wingdings"/>
            </a:endParaRPr>
          </a:p>
          <a:p>
            <a:pPr lvl="2">
              <a:lnSpc>
                <a:spcPts val="2200"/>
              </a:lnSpc>
              <a:buFont typeface="Arial"/>
              <a:buChar char="•"/>
            </a:pPr>
            <a:r>
              <a:rPr lang="en-US" sz="2000" dirty="0">
                <a:sym typeface="Wingdings"/>
              </a:rPr>
              <a:t>C</a:t>
            </a:r>
            <a:r>
              <a:rPr lang="en-US" sz="2000" dirty="0" smtClean="0">
                <a:sym typeface="Wingdings"/>
              </a:rPr>
              <a:t>ould be a long term endeavor needing HL-LHC upgrades or ILC</a:t>
            </a: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941BBAB-ECB6-C540-8820-79D784D416F3}" type="datetime5">
              <a:rPr lang="en-US" smtClean="0"/>
              <a:t>28-Nov-17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Sridhara Dasu (Wisconsin)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23EC512-DE41-8D4F-9FC7-449F6E7E2BE8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403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Swarms of Particles!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1521D90-596E-B441-8114-08EC1F120727}" type="datetime5">
              <a:rPr lang="en-US" smtClean="0"/>
              <a:t>29-Nov-17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Sridhara Dasu (Wisconsin)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23EC512-DE41-8D4F-9FC7-449F6E7E2BE8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43200"/>
            <a:ext cx="9144000" cy="3205297"/>
          </a:xfrm>
          <a:prstGeom prst="rect">
            <a:avLst/>
          </a:prstGeom>
        </p:spPr>
      </p:pic>
      <p:sp>
        <p:nvSpPr>
          <p:cNvPr id="9" name="Curved Up Arrow 8"/>
          <p:cNvSpPr/>
          <p:nvPr/>
        </p:nvSpPr>
        <p:spPr>
          <a:xfrm flipH="1">
            <a:off x="3276600" y="5948497"/>
            <a:ext cx="2057400" cy="544378"/>
          </a:xfrm>
          <a:prstGeom prst="curvedUpArrow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52400" y="1273065"/>
            <a:ext cx="8839200" cy="4953000"/>
          </a:xfrm>
        </p:spPr>
        <p:txBody>
          <a:bodyPr/>
          <a:lstStyle/>
          <a:p>
            <a:r>
              <a:rPr lang="en-US" dirty="0" smtClean="0"/>
              <a:t>HL-LHC environment is going to be harsh</a:t>
            </a:r>
          </a:p>
          <a:p>
            <a:pPr marL="857250" lvl="1" indent="-457200">
              <a:buFont typeface="Arial" charset="0"/>
              <a:buChar char="•"/>
            </a:pPr>
            <a:r>
              <a:rPr lang="en-US" sz="1800" dirty="0" smtClean="0"/>
              <a:t>Goal of </a:t>
            </a:r>
            <a:r>
              <a:rPr lang="en-US" sz="1800" dirty="0" smtClean="0"/>
              <a:t>detector upgrades </a:t>
            </a:r>
            <a:r>
              <a:rPr lang="en-US" sz="1800" dirty="0" smtClean="0"/>
              <a:t>is to make </a:t>
            </a:r>
            <a:r>
              <a:rPr lang="en-US" sz="1800" dirty="0" smtClean="0"/>
              <a:t>HL-LHC </a:t>
            </a:r>
            <a:r>
              <a:rPr lang="en-US" sz="1800" dirty="0" smtClean="0"/>
              <a:t>events look like </a:t>
            </a:r>
            <a:r>
              <a:rPr lang="en-US" sz="1800" dirty="0" smtClean="0"/>
              <a:t>LHC events</a:t>
            </a:r>
          </a:p>
          <a:p>
            <a:pPr marL="857250" lvl="1" indent="-457200">
              <a:buFont typeface="Arial" charset="0"/>
              <a:buChar char="•"/>
            </a:pPr>
            <a:r>
              <a:rPr lang="en-US" sz="1800" dirty="0"/>
              <a:t>Higgs Physics @ HL-LHC </a:t>
            </a:r>
            <a:r>
              <a:rPr lang="en-US" sz="1800" dirty="0" smtClean="0"/>
              <a:t>is </a:t>
            </a:r>
            <a:r>
              <a:rPr lang="en-US" sz="1800" dirty="0"/>
              <a:t>the most Demanding on Detector</a:t>
            </a:r>
            <a:endParaRPr lang="en-US" sz="1800" dirty="0"/>
          </a:p>
        </p:txBody>
      </p:sp>
      <p:sp>
        <p:nvSpPr>
          <p:cNvPr id="3" name="TextBox 2"/>
          <p:cNvSpPr txBox="1"/>
          <p:nvPr/>
        </p:nvSpPr>
        <p:spPr>
          <a:xfrm>
            <a:off x="6553200" y="5321888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FFFF00"/>
                </a:solidFill>
              </a:rPr>
              <a:t>200 </a:t>
            </a:r>
            <a:r>
              <a:rPr lang="en-US" smtClean="0">
                <a:solidFill>
                  <a:srgbClr val="FFFF00"/>
                </a:solidFill>
              </a:rPr>
              <a:t>interactions piled-up </a:t>
            </a:r>
            <a:r>
              <a:rPr lang="en-US" dirty="0" smtClean="0">
                <a:solidFill>
                  <a:srgbClr val="FFFF00"/>
                </a:solidFill>
              </a:rPr>
              <a:t>in an event.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1000" y="5251190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rgbClr val="FFFF00"/>
                </a:solidFill>
              </a:rPr>
              <a:t>25 </a:t>
            </a:r>
            <a:r>
              <a:rPr lang="en-US" dirty="0" smtClean="0">
                <a:solidFill>
                  <a:srgbClr val="FFFF00"/>
                </a:solidFill>
              </a:rPr>
              <a:t>interactions piled-up in an event.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467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8" descr="0610026_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39554" y="4065836"/>
            <a:ext cx="3341687" cy="22367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4819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488" y="2243121"/>
            <a:ext cx="2571750" cy="29940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4820" name="Picture 10" descr="DB_YB0touchdown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42493" y="908720"/>
            <a:ext cx="3241675" cy="2355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4822" name="Picture 1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69690" y="1700808"/>
            <a:ext cx="2709573" cy="18837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4823" name="Picture 18" descr="m2-SM0-mounted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07473" y="3909016"/>
            <a:ext cx="2611438" cy="1533525"/>
          </a:xfrm>
          <a:prstGeom prst="roundRect">
            <a:avLst>
              <a:gd name="adj" fmla="val 8594"/>
            </a:avLst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0" scaled="0"/>
          </a:gra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271" name="Text Box 31"/>
          <p:cNvSpPr txBox="1">
            <a:spLocks noChangeArrowheads="1"/>
          </p:cNvSpPr>
          <p:nvPr/>
        </p:nvSpPr>
        <p:spPr bwMode="auto">
          <a:xfrm>
            <a:off x="6808788" y="1063625"/>
            <a:ext cx="16557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US" sz="1600">
                <a:solidFill>
                  <a:srgbClr val="FFFFFF"/>
                </a:solidFill>
                <a:sym typeface="Symbol" charset="0"/>
              </a:rPr>
              <a:t>Electromagnetic</a:t>
            </a:r>
            <a:br>
              <a:rPr lang="en-US" sz="1600">
                <a:solidFill>
                  <a:srgbClr val="FFFFFF"/>
                </a:solidFill>
                <a:sym typeface="Symbol" charset="0"/>
              </a:rPr>
            </a:br>
            <a:r>
              <a:rPr lang="en-US" sz="1600">
                <a:solidFill>
                  <a:srgbClr val="FFFFFF"/>
                </a:solidFill>
                <a:sym typeface="Symbol" charset="0"/>
              </a:rPr>
              <a:t>Calorimeter</a:t>
            </a:r>
          </a:p>
        </p:txBody>
      </p:sp>
      <p:sp>
        <p:nvSpPr>
          <p:cNvPr id="11272" name="ZoneTexte 19"/>
          <p:cNvSpPr txBox="1">
            <a:spLocks noChangeArrowheads="1"/>
          </p:cNvSpPr>
          <p:nvPr/>
        </p:nvSpPr>
        <p:spPr bwMode="auto">
          <a:xfrm>
            <a:off x="122238" y="225425"/>
            <a:ext cx="2236787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lnSpc>
                <a:spcPct val="80000"/>
              </a:lnSpc>
              <a:buFont typeface="Symbol" charset="0"/>
              <a:buNone/>
            </a:pPr>
            <a:r>
              <a:rPr lang="fr-FR" sz="7200">
                <a:solidFill>
                  <a:schemeClr val="bg1"/>
                </a:solidFill>
                <a:latin typeface="Arial Rounded MT Bold" charset="0"/>
                <a:sym typeface="Symbol" charset="0"/>
              </a:rPr>
              <a:t>CMS</a:t>
            </a:r>
            <a:endParaRPr lang="en-US" sz="6600">
              <a:solidFill>
                <a:schemeClr val="bg1"/>
              </a:solidFill>
              <a:latin typeface="Arial Rounded MT Bold" charset="0"/>
              <a:sym typeface="Symbol" charset="0"/>
            </a:endParaRPr>
          </a:p>
        </p:txBody>
      </p:sp>
      <p:sp>
        <p:nvSpPr>
          <p:cNvPr id="11273" name="ZoneTexte 20"/>
          <p:cNvSpPr txBox="1">
            <a:spLocks noChangeArrowheads="1"/>
          </p:cNvSpPr>
          <p:nvPr/>
        </p:nvSpPr>
        <p:spPr bwMode="auto">
          <a:xfrm>
            <a:off x="3775075" y="3787775"/>
            <a:ext cx="142557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lnSpc>
                <a:spcPct val="80000"/>
              </a:lnSpc>
              <a:buFont typeface="Symbol" charset="0"/>
              <a:buNone/>
            </a:pPr>
            <a:r>
              <a:rPr lang="fr-FR" sz="1600">
                <a:solidFill>
                  <a:schemeClr val="bg1"/>
                </a:solidFill>
                <a:sym typeface="Symbol" charset="0"/>
              </a:rPr>
              <a:t>Silcon tracker</a:t>
            </a:r>
            <a:endParaRPr lang="en-US" sz="1600">
              <a:solidFill>
                <a:schemeClr val="bg1"/>
              </a:solidFill>
              <a:sym typeface="Symbol" charset="0"/>
            </a:endParaRPr>
          </a:p>
        </p:txBody>
      </p:sp>
      <p:sp>
        <p:nvSpPr>
          <p:cNvPr id="11274" name="ZoneTexte 21"/>
          <p:cNvSpPr txBox="1">
            <a:spLocks noChangeArrowheads="1"/>
          </p:cNvSpPr>
          <p:nvPr/>
        </p:nvSpPr>
        <p:spPr bwMode="auto">
          <a:xfrm>
            <a:off x="3505200" y="614363"/>
            <a:ext cx="18542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lnSpc>
                <a:spcPct val="80000"/>
              </a:lnSpc>
              <a:buFont typeface="Symbol" charset="0"/>
              <a:buNone/>
            </a:pPr>
            <a:r>
              <a:rPr lang="fr-FR" sz="1600">
                <a:solidFill>
                  <a:schemeClr val="bg1"/>
                </a:solidFill>
                <a:sym typeface="Symbol" charset="0"/>
              </a:rPr>
              <a:t>Solenoid 3,8 Tesla</a:t>
            </a:r>
            <a:endParaRPr lang="en-US" sz="1600">
              <a:solidFill>
                <a:schemeClr val="bg1"/>
              </a:solidFill>
              <a:sym typeface="Symbol" charset="0"/>
            </a:endParaRPr>
          </a:p>
        </p:txBody>
      </p:sp>
      <p:sp>
        <p:nvSpPr>
          <p:cNvPr id="11275" name="Text Box 31"/>
          <p:cNvSpPr txBox="1">
            <a:spLocks noChangeArrowheads="1"/>
          </p:cNvSpPr>
          <p:nvPr/>
        </p:nvSpPr>
        <p:spPr bwMode="auto">
          <a:xfrm>
            <a:off x="485775" y="1852613"/>
            <a:ext cx="14065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FFFFFF"/>
                </a:solidFill>
                <a:sym typeface="Symbol" charset="0"/>
              </a:rPr>
              <a:t>Muon system</a:t>
            </a:r>
          </a:p>
        </p:txBody>
      </p:sp>
    </p:spTree>
    <p:extLst>
      <p:ext uri="{BB962C8B-B14F-4D97-AF65-F5344CB8AC3E}">
        <p14:creationId xmlns:p14="http://schemas.microsoft.com/office/powerpoint/2010/main" val="15500136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10" descr="DB_YB0touchdown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2493" y="908720"/>
            <a:ext cx="3241675" cy="2355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4822" name="Picture 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69690" y="1392844"/>
            <a:ext cx="2709573" cy="18837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271" name="Text Box 31"/>
          <p:cNvSpPr txBox="1">
            <a:spLocks noChangeArrowheads="1"/>
          </p:cNvSpPr>
          <p:nvPr/>
        </p:nvSpPr>
        <p:spPr bwMode="auto">
          <a:xfrm>
            <a:off x="6683525" y="530236"/>
            <a:ext cx="190629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US" sz="1600" dirty="0" smtClean="0">
                <a:solidFill>
                  <a:srgbClr val="FFFFFF"/>
                </a:solidFill>
                <a:sym typeface="Symbol" charset="0"/>
              </a:rPr>
              <a:t>Improved</a:t>
            </a:r>
          </a:p>
          <a:p>
            <a:pPr algn="ctr" eaLnBrk="1" hangingPunct="1"/>
            <a:r>
              <a:rPr lang="en-US" sz="1600" dirty="0" smtClean="0">
                <a:solidFill>
                  <a:srgbClr val="FFFFFF"/>
                </a:solidFill>
                <a:sym typeface="Symbol" charset="0"/>
              </a:rPr>
              <a:t>Barrel</a:t>
            </a:r>
            <a:r>
              <a:rPr lang="en-US" sz="1600" dirty="0">
                <a:solidFill>
                  <a:srgbClr val="FFFFFF"/>
                </a:solidFill>
                <a:sym typeface="Symbol" charset="0"/>
              </a:rPr>
              <a:t> </a:t>
            </a:r>
            <a:r>
              <a:rPr lang="en-US" sz="1600" dirty="0" smtClean="0">
                <a:solidFill>
                  <a:srgbClr val="FFFFFF"/>
                </a:solidFill>
                <a:sym typeface="Symbol" charset="0"/>
              </a:rPr>
              <a:t>Calorimeter </a:t>
            </a:r>
            <a:br>
              <a:rPr lang="en-US" sz="1600" dirty="0" smtClean="0">
                <a:solidFill>
                  <a:srgbClr val="FFFFFF"/>
                </a:solidFill>
                <a:sym typeface="Symbol" charset="0"/>
              </a:rPr>
            </a:br>
            <a:r>
              <a:rPr lang="en-US" sz="1600" dirty="0" smtClean="0">
                <a:solidFill>
                  <a:srgbClr val="FFFFFF"/>
                </a:solidFill>
                <a:sym typeface="Symbol" charset="0"/>
              </a:rPr>
              <a:t>Readout / Trigger</a:t>
            </a:r>
            <a:endParaRPr lang="en-US" sz="1600" dirty="0">
              <a:solidFill>
                <a:srgbClr val="FFFFFF"/>
              </a:solidFill>
              <a:sym typeface="Symbol" charset="0"/>
            </a:endParaRPr>
          </a:p>
        </p:txBody>
      </p:sp>
      <p:sp>
        <p:nvSpPr>
          <p:cNvPr id="11272" name="ZoneTexte 19"/>
          <p:cNvSpPr txBox="1">
            <a:spLocks noChangeArrowheads="1"/>
          </p:cNvSpPr>
          <p:nvPr/>
        </p:nvSpPr>
        <p:spPr bwMode="auto">
          <a:xfrm>
            <a:off x="77043" y="76200"/>
            <a:ext cx="3504357" cy="978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lnSpc>
                <a:spcPct val="80000"/>
              </a:lnSpc>
              <a:buFont typeface="Symbol" charset="0"/>
              <a:buNone/>
            </a:pPr>
            <a:r>
              <a:rPr lang="fr-FR" sz="7200" smtClean="0">
                <a:solidFill>
                  <a:schemeClr val="bg1"/>
                </a:solidFill>
                <a:latin typeface="Arial Rounded MT Bold" charset="0"/>
                <a:sym typeface="Symbol" charset="0"/>
              </a:rPr>
              <a:t>CMS</a:t>
            </a:r>
            <a:r>
              <a:rPr lang="fr-FR" sz="2400" smtClean="0">
                <a:solidFill>
                  <a:schemeClr val="bg1"/>
                </a:solidFill>
                <a:latin typeface="Arial Rounded MT Bold" charset="0"/>
                <a:sym typeface="Symbol" charset="0"/>
              </a:rPr>
              <a:t>upgrade</a:t>
            </a:r>
            <a:endParaRPr lang="en-US" sz="6600" dirty="0">
              <a:solidFill>
                <a:schemeClr val="bg1"/>
              </a:solidFill>
              <a:latin typeface="Arial Rounded MT Bold" charset="0"/>
              <a:sym typeface="Symbol" charset="0"/>
            </a:endParaRPr>
          </a:p>
        </p:txBody>
      </p:sp>
      <p:sp>
        <p:nvSpPr>
          <p:cNvPr id="11273" name="ZoneTexte 20"/>
          <p:cNvSpPr txBox="1">
            <a:spLocks noChangeArrowheads="1"/>
          </p:cNvSpPr>
          <p:nvPr/>
        </p:nvSpPr>
        <p:spPr bwMode="auto">
          <a:xfrm>
            <a:off x="3430525" y="3583936"/>
            <a:ext cx="2114681" cy="683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lnSpc>
                <a:spcPct val="80000"/>
              </a:lnSpc>
              <a:buFont typeface="Symbol" charset="0"/>
              <a:buNone/>
            </a:pPr>
            <a:r>
              <a:rPr lang="fr-FR" sz="1600" dirty="0" err="1" smtClean="0">
                <a:solidFill>
                  <a:schemeClr val="bg1"/>
                </a:solidFill>
                <a:sym typeface="Symbol" charset="0"/>
              </a:rPr>
              <a:t>Triggerable</a:t>
            </a:r>
            <a:r>
              <a:rPr lang="fr-FR" sz="1600" dirty="0" smtClean="0">
                <a:solidFill>
                  <a:schemeClr val="bg1"/>
                </a:solidFill>
                <a:sym typeface="Symbol" charset="0"/>
              </a:rPr>
              <a:t> and </a:t>
            </a:r>
            <a:br>
              <a:rPr lang="fr-FR" sz="1600" dirty="0" smtClean="0">
                <a:solidFill>
                  <a:schemeClr val="bg1"/>
                </a:solidFill>
                <a:sym typeface="Symbol" charset="0"/>
              </a:rPr>
            </a:br>
            <a:r>
              <a:rPr lang="fr-FR" sz="1600" dirty="0" err="1" smtClean="0">
                <a:solidFill>
                  <a:schemeClr val="bg1"/>
                </a:solidFill>
                <a:sym typeface="Symbol" charset="0"/>
              </a:rPr>
              <a:t>extended</a:t>
            </a:r>
            <a:r>
              <a:rPr lang="en-US" sz="1600" dirty="0" smtClean="0">
                <a:solidFill>
                  <a:srgbClr val="FFFFFF"/>
                </a:solidFill>
                <a:latin typeface="Symbol" charset="2"/>
                <a:ea typeface="Symbol" charset="2"/>
                <a:cs typeface="Symbol" charset="2"/>
                <a:sym typeface="Symbol" charset="0"/>
              </a:rPr>
              <a:t> </a:t>
            </a:r>
            <a:r>
              <a:rPr lang="en-US" sz="1600" dirty="0">
                <a:solidFill>
                  <a:srgbClr val="FFFFFF"/>
                </a:solidFill>
                <a:latin typeface="Symbol" charset="2"/>
                <a:ea typeface="Symbol" charset="2"/>
                <a:cs typeface="Symbol" charset="2"/>
                <a:sym typeface="Symbol" charset="0"/>
              </a:rPr>
              <a:t>h</a:t>
            </a:r>
            <a:r>
              <a:rPr lang="en-US" sz="1600" dirty="0">
                <a:solidFill>
                  <a:srgbClr val="FFFFFF"/>
                </a:solidFill>
                <a:sym typeface="Symbol" charset="0"/>
              </a:rPr>
              <a:t>-coverage</a:t>
            </a:r>
            <a:endParaRPr lang="fr-FR" sz="1600" dirty="0" smtClean="0">
              <a:solidFill>
                <a:schemeClr val="bg1"/>
              </a:solidFill>
              <a:sym typeface="Symbol" charset="0"/>
            </a:endParaRPr>
          </a:p>
          <a:p>
            <a:pPr algn="ctr" eaLnBrk="1" hangingPunct="1">
              <a:lnSpc>
                <a:spcPct val="80000"/>
              </a:lnSpc>
              <a:buFont typeface="Symbol" charset="0"/>
              <a:buNone/>
            </a:pPr>
            <a:r>
              <a:rPr lang="fr-FR" sz="1600" dirty="0" err="1" smtClean="0">
                <a:solidFill>
                  <a:schemeClr val="bg1"/>
                </a:solidFill>
                <a:sym typeface="Symbol" charset="0"/>
              </a:rPr>
              <a:t>Silcon</a:t>
            </a:r>
            <a:r>
              <a:rPr lang="fr-FR" sz="1600" dirty="0" smtClean="0">
                <a:solidFill>
                  <a:schemeClr val="bg1"/>
                </a:solidFill>
                <a:sym typeface="Symbol" charset="0"/>
              </a:rPr>
              <a:t> </a:t>
            </a:r>
            <a:r>
              <a:rPr lang="fr-FR" sz="1600" dirty="0" err="1">
                <a:solidFill>
                  <a:schemeClr val="bg1"/>
                </a:solidFill>
                <a:sym typeface="Symbol" charset="0"/>
              </a:rPr>
              <a:t>tracker</a:t>
            </a:r>
            <a:endParaRPr lang="en-US" sz="1600" dirty="0">
              <a:solidFill>
                <a:schemeClr val="bg1"/>
              </a:solidFill>
              <a:sym typeface="Symbol" charset="0"/>
            </a:endParaRPr>
          </a:p>
        </p:txBody>
      </p:sp>
      <p:sp>
        <p:nvSpPr>
          <p:cNvPr id="11274" name="ZoneTexte 21"/>
          <p:cNvSpPr txBox="1">
            <a:spLocks noChangeArrowheads="1"/>
          </p:cNvSpPr>
          <p:nvPr/>
        </p:nvSpPr>
        <p:spPr bwMode="auto">
          <a:xfrm>
            <a:off x="3505123" y="381000"/>
            <a:ext cx="1854354" cy="48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lnSpc>
                <a:spcPct val="80000"/>
              </a:lnSpc>
              <a:buFont typeface="Symbol" charset="0"/>
              <a:buNone/>
            </a:pPr>
            <a:r>
              <a:rPr lang="fr-FR" sz="1600" dirty="0" smtClean="0">
                <a:solidFill>
                  <a:schemeClr val="bg1"/>
                </a:solidFill>
                <a:sym typeface="Symbol" charset="0"/>
              </a:rPr>
              <a:t>Continue </a:t>
            </a:r>
            <a:r>
              <a:rPr lang="fr-FR" sz="1600" dirty="0" err="1" smtClean="0">
                <a:solidFill>
                  <a:schemeClr val="bg1"/>
                </a:solidFill>
                <a:sym typeface="Symbol" charset="0"/>
              </a:rPr>
              <a:t>with</a:t>
            </a:r>
            <a:endParaRPr lang="fr-FR" sz="1600" dirty="0" smtClean="0">
              <a:solidFill>
                <a:schemeClr val="bg1"/>
              </a:solidFill>
              <a:sym typeface="Symbol" charset="0"/>
            </a:endParaRPr>
          </a:p>
          <a:p>
            <a:pPr algn="ctr" eaLnBrk="1" hangingPunct="1">
              <a:lnSpc>
                <a:spcPct val="80000"/>
              </a:lnSpc>
              <a:buFont typeface="Symbol" charset="0"/>
              <a:buNone/>
            </a:pPr>
            <a:r>
              <a:rPr lang="fr-FR" sz="1600" dirty="0" err="1" smtClean="0">
                <a:solidFill>
                  <a:schemeClr val="bg1"/>
                </a:solidFill>
                <a:sym typeface="Symbol" charset="0"/>
              </a:rPr>
              <a:t>Solenoid</a:t>
            </a:r>
            <a:r>
              <a:rPr lang="fr-FR" sz="1600" dirty="0" smtClean="0">
                <a:solidFill>
                  <a:schemeClr val="bg1"/>
                </a:solidFill>
                <a:sym typeface="Symbol" charset="0"/>
              </a:rPr>
              <a:t> </a:t>
            </a:r>
            <a:r>
              <a:rPr lang="fr-FR" sz="1600" dirty="0">
                <a:solidFill>
                  <a:schemeClr val="bg1"/>
                </a:solidFill>
                <a:sym typeface="Symbol" charset="0"/>
              </a:rPr>
              <a:t>3,8 Tesla</a:t>
            </a:r>
            <a:endParaRPr lang="en-US" sz="1600" dirty="0">
              <a:solidFill>
                <a:schemeClr val="bg1"/>
              </a:solidFill>
              <a:sym typeface="Symbol" charset="0"/>
            </a:endParaRPr>
          </a:p>
        </p:txBody>
      </p:sp>
      <p:sp>
        <p:nvSpPr>
          <p:cNvPr id="11275" name="Text Box 31"/>
          <p:cNvSpPr txBox="1">
            <a:spLocks noChangeArrowheads="1"/>
          </p:cNvSpPr>
          <p:nvPr/>
        </p:nvSpPr>
        <p:spPr bwMode="auto">
          <a:xfrm>
            <a:off x="235210" y="990600"/>
            <a:ext cx="208582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US" sz="1600" dirty="0" smtClean="0">
                <a:solidFill>
                  <a:srgbClr val="FFFFFF"/>
                </a:solidFill>
                <a:sym typeface="Symbol" charset="0"/>
              </a:rPr>
              <a:t>Additional Chambers</a:t>
            </a:r>
            <a:br>
              <a:rPr lang="en-US" sz="1600" dirty="0" smtClean="0">
                <a:solidFill>
                  <a:srgbClr val="FFFFFF"/>
                </a:solidFill>
                <a:sym typeface="Symbol" charset="0"/>
              </a:rPr>
            </a:br>
            <a:r>
              <a:rPr lang="en-US" sz="1600" dirty="0" smtClean="0">
                <a:solidFill>
                  <a:srgbClr val="FFFFFF"/>
                </a:solidFill>
                <a:sym typeface="Symbol" charset="0"/>
              </a:rPr>
              <a:t>and </a:t>
            </a:r>
            <a:r>
              <a:rPr lang="en-US" sz="1600" dirty="0" smtClean="0">
                <a:solidFill>
                  <a:srgbClr val="FFFFFF"/>
                </a:solidFill>
                <a:latin typeface="Symbol" charset="2"/>
                <a:ea typeface="Symbol" charset="2"/>
                <a:cs typeface="Symbol" charset="2"/>
                <a:sym typeface="Symbol" charset="0"/>
              </a:rPr>
              <a:t>h</a:t>
            </a:r>
            <a:r>
              <a:rPr lang="en-US" sz="1600" dirty="0" smtClean="0">
                <a:solidFill>
                  <a:srgbClr val="FFFFFF"/>
                </a:solidFill>
                <a:sym typeface="Symbol" charset="0"/>
              </a:rPr>
              <a:t>-coverage</a:t>
            </a:r>
            <a:br>
              <a:rPr lang="en-US" sz="1600" dirty="0" smtClean="0">
                <a:solidFill>
                  <a:srgbClr val="FFFFFF"/>
                </a:solidFill>
                <a:sym typeface="Symbol" charset="0"/>
              </a:rPr>
            </a:br>
            <a:r>
              <a:rPr lang="en-US" sz="1600" dirty="0" smtClean="0">
                <a:solidFill>
                  <a:srgbClr val="FFFFFF"/>
                </a:solidFill>
                <a:sym typeface="Symbol" charset="0"/>
              </a:rPr>
              <a:t>Muon </a:t>
            </a:r>
            <a:r>
              <a:rPr lang="en-US" sz="1600" dirty="0">
                <a:solidFill>
                  <a:srgbClr val="FFFFFF"/>
                </a:solidFill>
                <a:sym typeface="Symbol" charset="0"/>
              </a:rPr>
              <a:t>system</a:t>
            </a:r>
          </a:p>
        </p:txBody>
      </p:sp>
      <p:sp>
        <p:nvSpPr>
          <p:cNvPr id="12" name="Text Box 31"/>
          <p:cNvSpPr txBox="1">
            <a:spLocks noChangeArrowheads="1"/>
          </p:cNvSpPr>
          <p:nvPr/>
        </p:nvSpPr>
        <p:spPr bwMode="auto">
          <a:xfrm>
            <a:off x="6597593" y="6120825"/>
            <a:ext cx="216540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US" sz="1600" smtClean="0">
                <a:solidFill>
                  <a:srgbClr val="FFFFFF"/>
                </a:solidFill>
                <a:sym typeface="Symbol" charset="0"/>
              </a:rPr>
              <a:t>New High </a:t>
            </a:r>
            <a:r>
              <a:rPr lang="en-US" sz="1600" dirty="0" smtClean="0">
                <a:solidFill>
                  <a:srgbClr val="FFFFFF"/>
                </a:solidFill>
                <a:sym typeface="Symbol" charset="0"/>
              </a:rPr>
              <a:t>Granularity</a:t>
            </a:r>
            <a:br>
              <a:rPr lang="en-US" sz="1600" dirty="0" smtClean="0">
                <a:solidFill>
                  <a:srgbClr val="FFFFFF"/>
                </a:solidFill>
                <a:sym typeface="Symbol" charset="0"/>
              </a:rPr>
            </a:br>
            <a:r>
              <a:rPr lang="en-US" sz="1600" dirty="0" smtClean="0">
                <a:solidFill>
                  <a:srgbClr val="FFFFFF"/>
                </a:solidFill>
                <a:sym typeface="Symbol" charset="0"/>
              </a:rPr>
              <a:t>Endcap Calorimeter </a:t>
            </a:r>
            <a:endParaRPr lang="en-US" sz="1600" dirty="0">
              <a:solidFill>
                <a:srgbClr val="FFFFFF"/>
              </a:solidFill>
              <a:sym typeface="Symbo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100" y="4267200"/>
            <a:ext cx="3200400" cy="1187805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100" y="5439797"/>
            <a:ext cx="3200400" cy="1166006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070" y="3429000"/>
            <a:ext cx="2743200" cy="2681371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4" name="Text Box 31"/>
          <p:cNvSpPr txBox="1">
            <a:spLocks noChangeArrowheads="1"/>
          </p:cNvSpPr>
          <p:nvPr/>
        </p:nvSpPr>
        <p:spPr bwMode="auto">
          <a:xfrm>
            <a:off x="14288" y="5638800"/>
            <a:ext cx="288131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US" sz="1600" dirty="0" smtClean="0">
                <a:solidFill>
                  <a:srgbClr val="FFFFFF"/>
                </a:solidFill>
                <a:sym typeface="Symbol" charset="0"/>
              </a:rPr>
              <a:t>In the works:</a:t>
            </a:r>
          </a:p>
          <a:p>
            <a:pPr algn="ctr" eaLnBrk="1" hangingPunct="1"/>
            <a:r>
              <a:rPr lang="en-US" sz="1600" dirty="0" smtClean="0">
                <a:solidFill>
                  <a:srgbClr val="FFFFFF"/>
                </a:solidFill>
                <a:sym typeface="Symbol" charset="0"/>
              </a:rPr>
              <a:t>MIP Timing Detector</a:t>
            </a:r>
          </a:p>
          <a:p>
            <a:pPr algn="ctr" eaLnBrk="1" hangingPunct="1"/>
            <a:r>
              <a:rPr lang="en-US" sz="1600" dirty="0" smtClean="0">
                <a:solidFill>
                  <a:srgbClr val="FFFFFF"/>
                </a:solidFill>
                <a:sym typeface="Symbol" charset="0"/>
              </a:rPr>
              <a:t>A new tool for PU mitigation and TOF for heavy stables</a:t>
            </a:r>
            <a:endParaRPr lang="en-US" sz="1600" dirty="0">
              <a:solidFill>
                <a:srgbClr val="FFFFFF"/>
              </a:solidFill>
              <a:sym typeface="Symbo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1200"/>
            <a:ext cx="2741208" cy="182880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8" y="3962400"/>
            <a:ext cx="2743200" cy="1658416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17667499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Trigger / DAQ Upgrade for CMS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fld id="{40252402-70FA-5847-92CF-CC36FFE2BCA3}" type="datetime5">
              <a:rPr lang="en-US" smtClean="0"/>
              <a:t>28-Nov-17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Sridhara Dasu (Wisconsin)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AD7A76C1-0FD3-CB41-BC97-D7D347E60F92}" type="slidenum">
              <a:rPr lang="en-US"/>
              <a:pPr/>
              <a:t>46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334000" y="1295400"/>
            <a:ext cx="381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Strategy :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Bringing Particle Flow to L1 Trigger</a:t>
            </a:r>
            <a:endParaRPr lang="en-US" dirty="0"/>
          </a:p>
        </p:txBody>
      </p:sp>
      <p:pic>
        <p:nvPicPr>
          <p:cNvPr id="9" name="Content Placeholder 8" descr="Slice - White.pdf"/>
          <p:cNvPicPr>
            <a:picLocks noGrp="1" noChangeAspect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1219200"/>
            <a:ext cx="5819690" cy="411480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2" r="2744"/>
          <a:stretch/>
        </p:blipFill>
        <p:spPr>
          <a:xfrm>
            <a:off x="4707923" y="1856051"/>
            <a:ext cx="4436077" cy="469714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5447178"/>
            <a:ext cx="5181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Plans: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Increased input data / processing @ L1 Trigger</a:t>
            </a:r>
          </a:p>
          <a:p>
            <a:r>
              <a:rPr lang="en-US" dirty="0" smtClean="0"/>
              <a:t>Larger pipeline &amp; throughput DAQ system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92740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432" y="3810000"/>
            <a:ext cx="3623557" cy="25907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Run-2 : H </a:t>
            </a:r>
            <a:r>
              <a:rPr lang="en-US" dirty="0"/>
              <a:t>to 4-light leptons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F89E490-F1D1-8649-A546-EB55062768A4}" type="datetime5">
              <a:rPr lang="en-US" smtClean="0"/>
              <a:t>28-Nov-17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Sridhara Dasu (Wisconsin)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23EC512-DE41-8D4F-9FC7-449F6E7E2BE8}" type="slidenum">
              <a:rPr lang="en-US" smtClean="0"/>
              <a:pPr/>
              <a:t>47</a:t>
            </a:fld>
            <a:endParaRPr lang="en-US"/>
          </a:p>
        </p:txBody>
      </p:sp>
      <p:pic>
        <p:nvPicPr>
          <p:cNvPr id="7" name="Picture 6" descr="Figure_003-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1914" y="417286"/>
            <a:ext cx="4339771" cy="5943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43599" y="1905000"/>
            <a:ext cx="316538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Future: detailed </a:t>
            </a:r>
            <a:r>
              <a:rPr lang="en-US" dirty="0"/>
              <a:t>angular </a:t>
            </a:r>
            <a:r>
              <a:rPr lang="en-US" dirty="0" smtClean="0"/>
              <a:t>analyses,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T,h</a:t>
            </a:r>
            <a:r>
              <a:rPr lang="en-US" baseline="-25000" dirty="0" smtClean="0"/>
              <a:t> </a:t>
            </a:r>
            <a:r>
              <a:rPr lang="en-US" dirty="0" smtClean="0"/>
              <a:t>spectra, etc.</a:t>
            </a:r>
            <a:endParaRPr lang="en-US" baseline="-25000" dirty="0"/>
          </a:p>
          <a:p>
            <a:endParaRPr lang="en-US" dirty="0" smtClean="0"/>
          </a:p>
          <a:p>
            <a:r>
              <a:rPr lang="en-US" dirty="0"/>
              <a:t>U</a:t>
            </a:r>
            <a:r>
              <a:rPr lang="en-US" dirty="0" smtClean="0"/>
              <a:t>pgraded 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h</a:t>
            </a:r>
            <a:r>
              <a:rPr lang="en-US" dirty="0" smtClean="0"/>
              <a:t>-coverage for tracker and muon systems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smtClean="0"/>
              <a:t>larger acceptance @ LHC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5031" y="5410200"/>
            <a:ext cx="5867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mass is measured to be 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m</a:t>
            </a:r>
            <a:r>
              <a:rPr lang="en-US" baseline="-25000" dirty="0" err="1" smtClean="0"/>
              <a:t>H</a:t>
            </a:r>
            <a:r>
              <a:rPr lang="en-US" dirty="0" smtClean="0"/>
              <a:t>=</a:t>
            </a:r>
            <a:r>
              <a:rPr lang="en-US" dirty="0"/>
              <a:t> 125.26</a:t>
            </a:r>
            <a:r>
              <a:rPr lang="en-US" dirty="0" smtClean="0"/>
              <a:t>±</a:t>
            </a:r>
            <a:r>
              <a:rPr lang="en-US" dirty="0"/>
              <a:t> 0.20 (stat) </a:t>
            </a:r>
            <a:r>
              <a:rPr lang="en-US" dirty="0" smtClean="0"/>
              <a:t>±</a:t>
            </a:r>
            <a:r>
              <a:rPr lang="en-US" dirty="0"/>
              <a:t> 0.08 (</a:t>
            </a:r>
            <a:r>
              <a:rPr lang="en-US" dirty="0" err="1"/>
              <a:t>syst</a:t>
            </a:r>
            <a:r>
              <a:rPr lang="en-US" dirty="0"/>
              <a:t>) GeV </a:t>
            </a:r>
            <a:r>
              <a:rPr lang="en-US" dirty="0" smtClean="0"/>
              <a:t>&amp;</a:t>
            </a:r>
            <a:br>
              <a:rPr lang="en-US" dirty="0" smtClean="0"/>
            </a:br>
            <a:r>
              <a:rPr lang="en-US" dirty="0" smtClean="0"/>
              <a:t>the </a:t>
            </a:r>
            <a:r>
              <a:rPr lang="en-US" dirty="0"/>
              <a:t>width is constrained to be </a:t>
            </a:r>
            <a:r>
              <a:rPr lang="en-US" dirty="0" smtClean="0"/>
              <a:t>Γ</a:t>
            </a:r>
            <a:r>
              <a:rPr lang="en-US" baseline="-25000" dirty="0" smtClean="0"/>
              <a:t>H</a:t>
            </a:r>
            <a:r>
              <a:rPr lang="en-US" dirty="0" smtClean="0"/>
              <a:t>&lt;</a:t>
            </a:r>
            <a:r>
              <a:rPr lang="en-US" dirty="0"/>
              <a:t> 1.10 GeV at 95% </a:t>
            </a:r>
            <a:r>
              <a:rPr lang="en-US" dirty="0" smtClean="0"/>
              <a:t>cl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034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MS PGothic" charset="0"/>
                <a:cs typeface="Arial" charset="0"/>
              </a:rPr>
              <a:t> </a:t>
            </a:r>
            <a:r>
              <a:rPr lang="en-US" dirty="0" smtClean="0">
                <a:latin typeface="Arial" charset="0"/>
                <a:ea typeface="MS PGothic" charset="0"/>
                <a:cs typeface="Arial" charset="0"/>
              </a:rPr>
              <a:t>Run-2 : Two Photon Final </a:t>
            </a:r>
            <a:r>
              <a:rPr lang="en-US" dirty="0">
                <a:latin typeface="Arial" charset="0"/>
                <a:ea typeface="MS PGothic" charset="0"/>
                <a:cs typeface="Arial" charset="0"/>
              </a:rPr>
              <a:t>State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4AB49-81B7-F34F-B1A0-AED9AB56D56D}" type="datetime5">
              <a:rPr lang="en-US" smtClean="0"/>
              <a:t>28-Nov-17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Sridhara Dasu (Wisconsin)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EC512-DE41-8D4F-9FC7-449F6E7E2BE8}" type="slidenum">
              <a:rPr lang="en-US" smtClean="0"/>
              <a:pPr/>
              <a:t>48</a:t>
            </a:fld>
            <a:endParaRPr lang="en-US"/>
          </a:p>
        </p:txBody>
      </p:sp>
      <p:pic>
        <p:nvPicPr>
          <p:cNvPr id="2" name="Picture 1" descr="CMS-PAS-HIG-16-040_Figure_013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126366"/>
            <a:ext cx="9144000" cy="44362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3937828"/>
            <a:ext cx="2590800" cy="25069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5200904"/>
            <a:ext cx="3368040" cy="11755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5754469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Probes potential </a:t>
            </a:r>
            <a:r>
              <a:rPr lang="en-US" smtClean="0"/>
              <a:t>new particles in loops!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541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762000" y="76200"/>
            <a:ext cx="8229600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ea typeface="+mj-ea"/>
              </a:rPr>
              <a:t>Run-2 Observation of</a:t>
            </a:r>
            <a:br>
              <a:rPr lang="en-US" dirty="0" smtClean="0">
                <a:ea typeface="+mj-ea"/>
              </a:rPr>
            </a:br>
            <a:r>
              <a:rPr lang="en-US" dirty="0" smtClean="0">
                <a:ea typeface="+mj-ea"/>
              </a:rPr>
              <a:t>Higgs Decay </a:t>
            </a:r>
            <a:r>
              <a:rPr lang="en-US" dirty="0">
                <a:ea typeface="+mj-ea"/>
              </a:rPr>
              <a:t>to </a:t>
            </a:r>
            <a:r>
              <a:rPr lang="en-US" dirty="0" smtClean="0">
                <a:ea typeface="+mj-ea"/>
              </a:rPr>
              <a:t>Tau </a:t>
            </a:r>
            <a:r>
              <a:rPr lang="en-US" dirty="0">
                <a:ea typeface="+mj-ea"/>
              </a:rPr>
              <a:t>Pairs</a:t>
            </a:r>
            <a:endParaRPr lang="en-US" dirty="0" smtClean="0">
              <a:ea typeface="+mj-ea"/>
            </a:endParaRPr>
          </a:p>
        </p:txBody>
      </p:sp>
      <p:sp>
        <p:nvSpPr>
          <p:cNvPr id="17" name="Date Placeholder 16"/>
          <p:cNvSpPr>
            <a:spLocks noGrp="1"/>
          </p:cNvSpPr>
          <p:nvPr>
            <p:ph type="dt" sz="quarter" idx="14"/>
          </p:nvPr>
        </p:nvSpPr>
        <p:spPr/>
        <p:txBody>
          <a:bodyPr/>
          <a:lstStyle/>
          <a:p>
            <a:fld id="{780D033C-A9F6-CF48-B9A6-DC7DB0760E68}" type="datetime5">
              <a:rPr lang="en-US" smtClean="0"/>
              <a:t>28-Nov-17</a:t>
            </a:fld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87E27F9-5CC0-CC45-BC5B-797BA14D6A81}" type="slidenum">
              <a:rPr lang="en-US"/>
              <a:pPr/>
              <a:t>49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Sridhara Dasu (Wisconsin)</a:t>
            </a:r>
            <a:endParaRPr lang="en-US" dirty="0"/>
          </a:p>
        </p:txBody>
      </p:sp>
      <p:pic>
        <p:nvPicPr>
          <p:cNvPr id="2" name="Picture 1" descr="CMS-HIG-16-043_Figure_01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00"/>
            <a:ext cx="4765588" cy="4572000"/>
          </a:xfrm>
          <a:prstGeom prst="rect">
            <a:avLst/>
          </a:prstGeom>
        </p:spPr>
      </p:pic>
      <p:pic>
        <p:nvPicPr>
          <p:cNvPr id="7" name="Picture 6" descr="CMS-HIG-16-043_Figure_019-b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3810000"/>
            <a:ext cx="2834970" cy="2743200"/>
          </a:xfrm>
          <a:prstGeom prst="rect">
            <a:avLst/>
          </a:prstGeom>
        </p:spPr>
      </p:pic>
      <p:pic>
        <p:nvPicPr>
          <p:cNvPr id="6" name="Picture 5" descr="CMS-HIG-16-043_Figure_019-a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1143000"/>
            <a:ext cx="2834970" cy="2743200"/>
          </a:xfrm>
          <a:prstGeom prst="rect">
            <a:avLst/>
          </a:prstGeom>
        </p:spPr>
      </p:pic>
      <p:sp>
        <p:nvSpPr>
          <p:cNvPr id="22" name="ZoneTexte 6"/>
          <p:cNvSpPr txBox="1"/>
          <p:nvPr/>
        </p:nvSpPr>
        <p:spPr>
          <a:xfrm>
            <a:off x="609600" y="5486400"/>
            <a:ext cx="2948281" cy="954107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400" dirty="0">
                <a:latin typeface="Trebuchet MS" charset="0"/>
              </a:rPr>
              <a:t>Significance (</a:t>
            </a:r>
            <a:r>
              <a:rPr lang="en-US" sz="1400" dirty="0" err="1">
                <a:latin typeface="Trebuchet MS" charset="0"/>
              </a:rPr>
              <a:t>m</a:t>
            </a:r>
            <a:r>
              <a:rPr lang="en-US" sz="1400" baseline="-25000" dirty="0" err="1">
                <a:latin typeface="Trebuchet MS" charset="0"/>
              </a:rPr>
              <a:t>H</a:t>
            </a:r>
            <a:r>
              <a:rPr lang="en-US" sz="1400" dirty="0">
                <a:latin typeface="Trebuchet MS" charset="0"/>
              </a:rPr>
              <a:t> = 125 </a:t>
            </a:r>
            <a:r>
              <a:rPr lang="en-US" sz="1400" dirty="0" err="1">
                <a:latin typeface="Trebuchet MS" charset="0"/>
              </a:rPr>
              <a:t>GeV</a:t>
            </a:r>
            <a:r>
              <a:rPr lang="en-US" sz="1400" dirty="0">
                <a:latin typeface="Trebuchet MS" charset="0"/>
              </a:rPr>
              <a:t>)</a:t>
            </a:r>
          </a:p>
          <a:p>
            <a:pPr eaLnBrk="1" hangingPunct="1">
              <a:buFont typeface="Arial" charset="0"/>
              <a:buChar char="•"/>
            </a:pPr>
            <a:r>
              <a:rPr lang="en-US" sz="1400" dirty="0" smtClean="0">
                <a:latin typeface="Trebuchet MS" charset="0"/>
              </a:rPr>
              <a:t> CMS observed </a:t>
            </a:r>
            <a:r>
              <a:rPr lang="en-US" sz="1400" dirty="0">
                <a:latin typeface="Trebuchet MS" charset="0"/>
              </a:rPr>
              <a:t>: </a:t>
            </a:r>
            <a:r>
              <a:rPr lang="en-US" sz="1400" b="1" dirty="0" smtClean="0">
                <a:latin typeface="Trebuchet MS" charset="0"/>
              </a:rPr>
              <a:t>5.9σ</a:t>
            </a:r>
            <a:r>
              <a:rPr lang="en-US" sz="1400" dirty="0" smtClean="0">
                <a:latin typeface="Trebuchet MS" charset="0"/>
              </a:rPr>
              <a:t> </a:t>
            </a:r>
            <a:endParaRPr lang="en-US" sz="1400" dirty="0">
              <a:latin typeface="Trebuchet MS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en-US" sz="1400" dirty="0" smtClean="0">
                <a:latin typeface="Trebuchet MS" charset="0"/>
              </a:rPr>
              <a:t> CMS expected</a:t>
            </a:r>
            <a:r>
              <a:rPr lang="en-US" sz="1400" dirty="0">
                <a:latin typeface="Trebuchet MS" charset="0"/>
              </a:rPr>
              <a:t>:  </a:t>
            </a:r>
            <a:r>
              <a:rPr lang="en-US" sz="1400" dirty="0" smtClean="0">
                <a:solidFill>
                  <a:srgbClr val="FF0000"/>
                </a:solidFill>
                <a:latin typeface="Trebuchet MS" charset="0"/>
              </a:rPr>
              <a:t>5.9σ</a:t>
            </a:r>
            <a:r>
              <a:rPr lang="en-US" sz="1400" dirty="0">
                <a:solidFill>
                  <a:srgbClr val="FF0000"/>
                </a:solidFill>
                <a:latin typeface="Trebuchet MS" charset="0"/>
              </a:rPr>
              <a:t> </a:t>
            </a:r>
            <a:endParaRPr lang="en-US" sz="1400" dirty="0" smtClean="0">
              <a:solidFill>
                <a:srgbClr val="FF0000"/>
              </a:solidFill>
              <a:latin typeface="Trebuchet MS" charset="0"/>
            </a:endParaRPr>
          </a:p>
          <a:p>
            <a:pPr eaLnBrk="1" hangingPunct="1"/>
            <a:r>
              <a:rPr lang="en-US" sz="1400" dirty="0" smtClean="0">
                <a:solidFill>
                  <a:srgbClr val="FF0000"/>
                </a:solidFill>
                <a:latin typeface="Trebuchet MS" charset="0"/>
              </a:rPr>
              <a:t>On simple combination with Run-1</a:t>
            </a:r>
            <a:endParaRPr lang="fr-FR" sz="1400" dirty="0">
              <a:solidFill>
                <a:srgbClr val="FF0000"/>
              </a:solidFill>
              <a:latin typeface="Trebuchet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7265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219200"/>
            <a:ext cx="9144000" cy="5273675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85800" y="76200"/>
            <a:ext cx="8229600" cy="1143000"/>
          </a:xfrm>
        </p:spPr>
        <p:txBody>
          <a:bodyPr/>
          <a:lstStyle/>
          <a:p>
            <a:r>
              <a:rPr lang="en-US" dirty="0" smtClean="0"/>
              <a:t>‘Picture’ of a Relativistic Collision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ED470B5-2CB7-BD4C-8C21-4AD7138BBF2C}" type="datetime5">
              <a:rPr lang="en-US" smtClean="0"/>
              <a:t>28-Nov-17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Sridhara Dasu (Wisconsin)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0D51BD2-58D5-7E45-9FCF-47C84745B91A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4" name="Picture 3" descr="cms_jet_se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219200"/>
            <a:ext cx="6775613" cy="5270500"/>
          </a:xfrm>
          <a:prstGeom prst="rect">
            <a:avLst/>
          </a:prstGeom>
        </p:spPr>
      </p:pic>
      <p:sp>
        <p:nvSpPr>
          <p:cNvPr id="72" name="TextBox 71"/>
          <p:cNvSpPr txBox="1"/>
          <p:nvPr/>
        </p:nvSpPr>
        <p:spPr>
          <a:xfrm>
            <a:off x="76200" y="5410200"/>
            <a:ext cx="3657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Many elementary and composite particles discovered &amp; studied in great detail over the past 50 years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5943600" y="1219200"/>
            <a:ext cx="3124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Particle collisions at very high energies produce many particles, some much more massive than initial particles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343400" y="5276671"/>
            <a:ext cx="4686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We discovered a new particle in 2012.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</a:rPr>
              <a:t>The Higgs Boson!</a:t>
            </a:r>
          </a:p>
          <a:p>
            <a:pPr algn="ctr"/>
            <a:endParaRPr lang="en-US" dirty="0" smtClean="0">
              <a:solidFill>
                <a:srgbClr val="FFFF00"/>
              </a:solidFill>
            </a:endParaRPr>
          </a:p>
          <a:p>
            <a:pPr algn="ctr"/>
            <a:r>
              <a:rPr lang="en-US" dirty="0" smtClean="0">
                <a:solidFill>
                  <a:srgbClr val="FFFF00"/>
                </a:solidFill>
              </a:rPr>
              <a:t>What </a:t>
            </a:r>
            <a:r>
              <a:rPr lang="en-US" dirty="0" smtClean="0">
                <a:solidFill>
                  <a:srgbClr val="FFFF00"/>
                </a:solidFill>
              </a:rPr>
              <a:t>do we know about the </a:t>
            </a:r>
            <a:r>
              <a:rPr lang="en-US" dirty="0" smtClean="0">
                <a:solidFill>
                  <a:srgbClr val="FFFF00"/>
                </a:solidFill>
              </a:rPr>
              <a:t>Higgs sector?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625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  <p:bldP spid="71" grpId="0"/>
      <p:bldP spid="26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Upgraded Tracker Performance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52400" y="1371601"/>
            <a:ext cx="3048000" cy="4953000"/>
          </a:xfrm>
        </p:spPr>
        <p:txBody>
          <a:bodyPr/>
          <a:lstStyle/>
          <a:p>
            <a:pPr marL="274320" indent="-274320"/>
            <a:r>
              <a:rPr lang="en-US" sz="2000" dirty="0"/>
              <a:t>Relevant for </a:t>
            </a:r>
            <a:r>
              <a:rPr lang="en-US" sz="2000" dirty="0" smtClean="0"/>
              <a:t>VBF-H(</a:t>
            </a:r>
            <a:r>
              <a:rPr lang="en-US" sz="2000" dirty="0" err="1" smtClean="0">
                <a:latin typeface="Symbol" charset="2"/>
                <a:ea typeface="Symbol" charset="2"/>
                <a:cs typeface="Symbol" charset="2"/>
              </a:rPr>
              <a:t>tt</a:t>
            </a:r>
            <a:r>
              <a:rPr lang="en-US" sz="2000" dirty="0" smtClean="0"/>
              <a:t>)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000" dirty="0"/>
          </a:p>
          <a:p>
            <a:pPr marL="274320" lvl="1" indent="-274320">
              <a:buFont typeface="Arial" charset="0"/>
              <a:buChar char="•"/>
            </a:pPr>
            <a:r>
              <a:rPr lang="en-US" sz="2000" dirty="0" smtClean="0"/>
              <a:t>The </a:t>
            </a:r>
            <a:r>
              <a:rPr lang="en-US" sz="2000" dirty="0" smtClean="0">
                <a:latin typeface="Symbol" charset="2"/>
                <a:ea typeface="Symbol" charset="2"/>
                <a:cs typeface="Symbol" charset="2"/>
              </a:rPr>
              <a:t>t</a:t>
            </a:r>
            <a:r>
              <a:rPr lang="en-US" sz="2000" dirty="0" smtClean="0"/>
              <a:t> trigger </a:t>
            </a:r>
            <a:r>
              <a:rPr lang="en-US" sz="2000" dirty="0"/>
              <a:t>and </a:t>
            </a:r>
            <a:r>
              <a:rPr lang="en-US" sz="2000" dirty="0" smtClean="0"/>
              <a:t>reconstruction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000" dirty="0"/>
          </a:p>
          <a:p>
            <a:pPr marL="274320" lvl="1" indent="-274320">
              <a:buFont typeface="Arial" charset="0"/>
              <a:buChar char="•"/>
            </a:pPr>
            <a:r>
              <a:rPr lang="en-US" sz="2000" dirty="0" smtClean="0"/>
              <a:t>VBF jets association with primary vertex</a:t>
            </a:r>
            <a:endParaRPr lang="en-US" sz="2000" dirty="0"/>
          </a:p>
          <a:p>
            <a:pPr marL="274320" indent="-274320"/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06FF19E-0B1D-1A47-BA2C-FA531A0F8A01}" type="datetime5">
              <a:rPr lang="en-US" smtClean="0"/>
              <a:t>28-Nov-17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Sridhara Dasu (Wisconsin)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23EC512-DE41-8D4F-9FC7-449F6E7E2BE8}" type="slidenum">
              <a:rPr lang="en-US" smtClean="0"/>
              <a:pPr/>
              <a:t>50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221" y="3910267"/>
            <a:ext cx="5778779" cy="24905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275" y="1311274"/>
            <a:ext cx="5444714" cy="2506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356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686800" cy="1143000"/>
          </a:xfrm>
        </p:spPr>
        <p:txBody>
          <a:bodyPr/>
          <a:lstStyle/>
          <a:p>
            <a:r>
              <a:rPr lang="en-US" dirty="0" smtClean="0"/>
              <a:t>Current Evidence for</a:t>
            </a:r>
            <a:br>
              <a:rPr lang="en-US" dirty="0" smtClean="0"/>
            </a:br>
            <a:r>
              <a:rPr lang="en-US" dirty="0" smtClean="0"/>
              <a:t>Higgs </a:t>
            </a:r>
            <a:r>
              <a:rPr lang="en-US" dirty="0"/>
              <a:t>D</a:t>
            </a:r>
            <a:r>
              <a:rPr lang="en-US" dirty="0" smtClean="0"/>
              <a:t>ecay to Bottom Quarks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52400" y="1219200"/>
            <a:ext cx="8839200" cy="4953000"/>
          </a:xfrm>
        </p:spPr>
        <p:txBody>
          <a:bodyPr/>
          <a:lstStyle/>
          <a:p>
            <a:r>
              <a:rPr lang="en-US" sz="2000" dirty="0" smtClean="0"/>
              <a:t>Gluon fusion signal is overwhelmed by QCD</a:t>
            </a:r>
          </a:p>
          <a:p>
            <a:r>
              <a:rPr lang="en-US" sz="2000" dirty="0" smtClean="0"/>
              <a:t>Associated production with W (</a:t>
            </a:r>
            <a:r>
              <a:rPr lang="en-US" sz="2000" dirty="0" err="1" smtClean="0"/>
              <a:t>l</a:t>
            </a:r>
            <a:r>
              <a:rPr lang="en-US" sz="2000" dirty="0" err="1" smtClean="0">
                <a:latin typeface="Symbol" charset="2"/>
                <a:cs typeface="Symbol" charset="2"/>
              </a:rPr>
              <a:t>n</a:t>
            </a:r>
            <a:r>
              <a:rPr lang="en-US" sz="2000" dirty="0" smtClean="0"/>
              <a:t>), Z(</a:t>
            </a:r>
            <a:r>
              <a:rPr lang="en-US" sz="2000" dirty="0" err="1" smtClean="0"/>
              <a:t>ll</a:t>
            </a:r>
            <a:r>
              <a:rPr lang="en-US" sz="2000" dirty="0" smtClean="0"/>
              <a:t>, </a:t>
            </a:r>
            <a:r>
              <a:rPr lang="en-US" sz="2000" dirty="0" err="1" smtClean="0">
                <a:latin typeface="Symbol" charset="2"/>
                <a:cs typeface="Symbol" charset="2"/>
              </a:rPr>
              <a:t>nn</a:t>
            </a:r>
            <a:r>
              <a:rPr lang="en-US" sz="2000" dirty="0" smtClean="0"/>
              <a:t>) probed</a:t>
            </a: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1B97863-01FD-6A48-93F0-50B7CD3DFA7F}" type="datetime5">
              <a:rPr lang="en-US" smtClean="0"/>
              <a:t>28-Nov-17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Sridhara Dasu (Wisconsin)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23EC512-DE41-8D4F-9FC7-449F6E7E2BE8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6096000" y="1182469"/>
            <a:ext cx="2971800" cy="646331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1800" dirty="0" smtClean="0"/>
              <a:t>ATLAS </a:t>
            </a:r>
            <a:r>
              <a:rPr lang="en-US" sz="1800" dirty="0" err="1" smtClean="0"/>
              <a:t>arXiv</a:t>
            </a:r>
            <a:r>
              <a:rPr lang="en-US" sz="1800" dirty="0" smtClean="0"/>
              <a:t>: 1708.03299</a:t>
            </a:r>
          </a:p>
          <a:p>
            <a:pPr algn="ctr"/>
            <a:r>
              <a:rPr lang="en-US" sz="1800" dirty="0" smtClean="0"/>
              <a:t>CMS HIG-16-044</a:t>
            </a:r>
            <a:endParaRPr lang="en-US" sz="1800" dirty="0"/>
          </a:p>
        </p:txBody>
      </p:sp>
      <p:sp>
        <p:nvSpPr>
          <p:cNvPr id="7" name="TextBox 6"/>
          <p:cNvSpPr txBox="1"/>
          <p:nvPr/>
        </p:nvSpPr>
        <p:spPr>
          <a:xfrm>
            <a:off x="190500" y="5754469"/>
            <a:ext cx="8724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ATLAS sees 3.6 </a:t>
            </a:r>
            <a:r>
              <a:rPr lang="en-US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s</a:t>
            </a:r>
            <a:r>
              <a:rPr lang="en-US" dirty="0" smtClean="0">
                <a:solidFill>
                  <a:srgbClr val="FF0000"/>
                </a:solidFill>
              </a:rPr>
              <a:t> excess (exp. 4.0 </a:t>
            </a:r>
            <a:r>
              <a:rPr lang="en-US" dirty="0">
                <a:solidFill>
                  <a:srgbClr val="FF0000"/>
                </a:solidFill>
                <a:latin typeface="Symbol" charset="2"/>
                <a:cs typeface="Symbol" charset="2"/>
              </a:rPr>
              <a:t>s</a:t>
            </a:r>
            <a:r>
              <a:rPr lang="en-US" dirty="0" smtClean="0">
                <a:solidFill>
                  <a:srgbClr val="FF0000"/>
                </a:solidFill>
              </a:rPr>
              <a:t>) </a:t>
            </a:r>
            <a:r>
              <a:rPr lang="mr-IN" dirty="0" smtClean="0">
                <a:solidFill>
                  <a:srgbClr val="FF0000"/>
                </a:solidFill>
              </a:rPr>
              <a:t>–</a:t>
            </a:r>
            <a:r>
              <a:rPr lang="en-US" dirty="0" smtClean="0">
                <a:solidFill>
                  <a:srgbClr val="FF0000"/>
                </a:solidFill>
              </a:rPr>
              <a:t> combined with Run-1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CMS sees 3.8 </a:t>
            </a:r>
            <a:r>
              <a:rPr lang="en-US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s</a:t>
            </a:r>
            <a:r>
              <a:rPr lang="en-US" dirty="0" smtClean="0">
                <a:solidFill>
                  <a:srgbClr val="FF0000"/>
                </a:solidFill>
              </a:rPr>
              <a:t> excess (as expected) </a:t>
            </a:r>
            <a:r>
              <a:rPr lang="mr-IN" dirty="0" smtClean="0">
                <a:solidFill>
                  <a:srgbClr val="FF0000"/>
                </a:solidFill>
              </a:rPr>
              <a:t>–</a:t>
            </a:r>
            <a:r>
              <a:rPr lang="en-US" dirty="0" smtClean="0">
                <a:solidFill>
                  <a:srgbClr val="FF0000"/>
                </a:solidFill>
              </a:rPr>
              <a:t> combined with Run-1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" r="1"/>
          <a:stretch/>
        </p:blipFill>
        <p:spPr>
          <a:xfrm>
            <a:off x="642551" y="1981200"/>
            <a:ext cx="7206049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700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Upgraded Tracker Performance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2400" dirty="0" smtClean="0"/>
              <a:t>Relevant for Z(</a:t>
            </a:r>
            <a:r>
              <a:rPr lang="en-US" sz="2400" b="1" dirty="0" err="1" smtClean="0">
                <a:latin typeface="Snell Roundhand" charset="0"/>
                <a:ea typeface="Snell Roundhand" charset="0"/>
                <a:cs typeface="Snell Roundhand" charset="0"/>
              </a:rPr>
              <a:t>ll</a:t>
            </a:r>
            <a:r>
              <a:rPr lang="en-US" sz="2400" dirty="0" smtClean="0"/>
              <a:t>)H(bb)</a:t>
            </a:r>
          </a:p>
          <a:p>
            <a:pPr marL="857250" lvl="1" indent="-457200">
              <a:buFont typeface="Arial" charset="0"/>
              <a:buChar char="•"/>
            </a:pPr>
            <a:r>
              <a:rPr lang="en-US" sz="2400" dirty="0" smtClean="0"/>
              <a:t>Lepton isolation</a:t>
            </a:r>
          </a:p>
          <a:p>
            <a:pPr marL="857250" lvl="1" indent="-457200">
              <a:buFont typeface="Arial" charset="0"/>
              <a:buChar char="•"/>
            </a:pPr>
            <a:r>
              <a:rPr lang="en-US" sz="2400" dirty="0" smtClean="0"/>
              <a:t>Tagging b-jets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3DAED9F-B8A8-6B44-B39D-AB0BFB284468}" type="datetime5">
              <a:rPr lang="en-US" smtClean="0"/>
              <a:t>28-Nov-17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Sridhara Dasu (Wisconsin)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23EC512-DE41-8D4F-9FC7-449F6E7E2BE8}" type="slidenum">
              <a:rPr lang="en-US" smtClean="0"/>
              <a:pPr/>
              <a:t>52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1371600"/>
            <a:ext cx="4870963" cy="46981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9" y="2743200"/>
            <a:ext cx="3918831" cy="2897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481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Couplings Projection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0F83A2E-85A6-794D-AEC7-DA430F78FBC4}" type="datetime5">
              <a:rPr lang="en-US" smtClean="0"/>
              <a:t>28-Nov-17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Sridhara Dasu (Wisconsin)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23EC512-DE41-8D4F-9FC7-449F6E7E2BE8}" type="slidenum">
              <a:rPr lang="en-US" smtClean="0"/>
              <a:pPr/>
              <a:t>53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5400"/>
            <a:ext cx="6332010" cy="2743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1295400"/>
            <a:ext cx="2863065" cy="27432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4038600"/>
            <a:ext cx="3853617" cy="27432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886200" y="3276600"/>
            <a:ext cx="2362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smtClean="0"/>
              <a:t>2</a:t>
            </a:r>
            <a:r>
              <a:rPr lang="en-US" sz="1400" smtClean="0">
                <a:latin typeface="Symbol" charset="2"/>
                <a:ea typeface="Symbol" charset="2"/>
                <a:cs typeface="Symbol" charset="2"/>
              </a:rPr>
              <a:t>s</a:t>
            </a:r>
            <a:r>
              <a:rPr lang="en-US" sz="1400" smtClean="0"/>
              <a:t> HH coupling </a:t>
            </a:r>
            <a:r>
              <a:rPr lang="en-US" sz="1400" dirty="0" smtClean="0"/>
              <a:t>not shown</a:t>
            </a:r>
            <a:endParaRPr lang="en-US" sz="1400" dirty="0"/>
          </a:p>
        </p:txBody>
      </p:sp>
      <p:sp>
        <p:nvSpPr>
          <p:cNvPr id="15" name="Curved Up Arrow 14"/>
          <p:cNvSpPr/>
          <p:nvPr/>
        </p:nvSpPr>
        <p:spPr>
          <a:xfrm flipH="1">
            <a:off x="6009025" y="5334000"/>
            <a:ext cx="1175583" cy="304800"/>
          </a:xfrm>
          <a:prstGeom prst="curved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477000" y="4749225"/>
            <a:ext cx="19375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Most impressive </a:t>
            </a:r>
            <a:r>
              <a:rPr lang="en-US" sz="1600" smtClean="0"/>
              <a:t>ILC contribution</a:t>
            </a:r>
            <a:endParaRPr lang="en-US" sz="1600"/>
          </a:p>
        </p:txBody>
      </p:sp>
      <p:sp>
        <p:nvSpPr>
          <p:cNvPr id="17" name="TextBox 16"/>
          <p:cNvSpPr txBox="1"/>
          <p:nvPr/>
        </p:nvSpPr>
        <p:spPr>
          <a:xfrm>
            <a:off x="925433" y="5105400"/>
            <a:ext cx="20891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521B93"/>
                </a:solidFill>
              </a:rPr>
              <a:t>Note LHC (300 fb</a:t>
            </a:r>
            <a:r>
              <a:rPr lang="en-US" sz="1600" baseline="30000" dirty="0" smtClean="0">
                <a:solidFill>
                  <a:srgbClr val="521B93"/>
                </a:solidFill>
              </a:rPr>
              <a:t>–1</a:t>
            </a:r>
            <a:r>
              <a:rPr lang="en-US" sz="1600" dirty="0" smtClean="0">
                <a:solidFill>
                  <a:srgbClr val="521B93"/>
                </a:solidFill>
              </a:rPr>
              <a:t>), rather than HL-LHC</a:t>
            </a:r>
            <a:endParaRPr lang="en-US" sz="1600" dirty="0">
              <a:solidFill>
                <a:srgbClr val="521B93"/>
              </a:solidFill>
            </a:endParaRPr>
          </a:p>
        </p:txBody>
      </p:sp>
      <p:sp>
        <p:nvSpPr>
          <p:cNvPr id="18" name="Curved Up Arrow 17"/>
          <p:cNvSpPr/>
          <p:nvPr/>
        </p:nvSpPr>
        <p:spPr>
          <a:xfrm>
            <a:off x="2362200" y="5715000"/>
            <a:ext cx="1066800" cy="253425"/>
          </a:xfrm>
          <a:prstGeom prst="curved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756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MSSM </a:t>
            </a:r>
            <a:r>
              <a:rPr lang="en-US" dirty="0" smtClean="0">
                <a:latin typeface="Helvetica" charset="0"/>
                <a:ea typeface="ＭＳ Ｐゴシック" charset="0"/>
                <a:cs typeface="ＭＳ Ｐゴシック" charset="0"/>
              </a:rPr>
              <a:t>Higgs Sector</a:t>
            </a:r>
            <a:endParaRPr lang="en-US" dirty="0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7650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2000" dirty="0">
                <a:latin typeface="Helvetica" charset="0"/>
                <a:ea typeface="ＭＳ Ｐゴシック" charset="0"/>
                <a:cs typeface="ＭＳ Ｐゴシック" charset="0"/>
              </a:rPr>
              <a:t>Higgs sector in </a:t>
            </a:r>
            <a:r>
              <a:rPr lang="en-US" sz="2000" dirty="0" smtClean="0">
                <a:latin typeface="Helvetica" charset="0"/>
                <a:ea typeface="ＭＳ Ｐゴシック" charset="0"/>
                <a:cs typeface="ＭＳ Ｐゴシック" charset="0"/>
              </a:rPr>
              <a:t>MSSM is more complicated than SM case</a:t>
            </a:r>
            <a:endParaRPr lang="en-US" sz="2000" dirty="0">
              <a:latin typeface="Helvetica" charset="0"/>
              <a:ea typeface="ＭＳ Ｐゴシック" charset="0"/>
              <a:cs typeface="ＭＳ Ｐゴシック" charset="0"/>
            </a:endParaRPr>
          </a:p>
          <a:p>
            <a:pPr lvl="1">
              <a:buFont typeface="Arial" charset="0"/>
              <a:buChar char="•"/>
            </a:pPr>
            <a:r>
              <a:rPr lang="en-US" sz="2000" dirty="0">
                <a:latin typeface="Helvetica" charset="0"/>
                <a:ea typeface="ＭＳ Ｐゴシック" charset="0"/>
              </a:rPr>
              <a:t>Need 2 </a:t>
            </a:r>
            <a:r>
              <a:rPr lang="en-US" sz="2000" dirty="0" err="1">
                <a:latin typeface="Helvetica" charset="0"/>
                <a:ea typeface="ＭＳ Ｐゴシック" charset="0"/>
              </a:rPr>
              <a:t>higgs</a:t>
            </a:r>
            <a:r>
              <a:rPr lang="en-US" sz="2000" dirty="0">
                <a:latin typeface="Helvetica" charset="0"/>
                <a:ea typeface="ＭＳ Ｐゴシック" charset="0"/>
              </a:rPr>
              <a:t> doublets each with 4 degrees of freedom</a:t>
            </a:r>
          </a:p>
          <a:p>
            <a:pPr lvl="2"/>
            <a:r>
              <a:rPr lang="en-US" sz="2000" dirty="0" smtClean="0">
                <a:latin typeface="Helvetica" charset="0"/>
                <a:ea typeface="ＭＳ Ｐゴシック" charset="0"/>
              </a:rPr>
              <a:t>Results </a:t>
            </a:r>
            <a:r>
              <a:rPr lang="en-US" sz="2000" dirty="0">
                <a:latin typeface="Helvetica" charset="0"/>
                <a:ea typeface="ＭＳ Ｐゴシック" charset="0"/>
              </a:rPr>
              <a:t>in </a:t>
            </a:r>
            <a:r>
              <a:rPr lang="en-US" sz="2000" dirty="0" smtClean="0">
                <a:latin typeface="Helvetica" charset="0"/>
                <a:ea typeface="ＭＳ Ｐゴシック" charset="0"/>
              </a:rPr>
              <a:t>a Standard </a:t>
            </a:r>
            <a:r>
              <a:rPr lang="en-US" sz="2000" dirty="0">
                <a:latin typeface="Helvetica" charset="0"/>
                <a:ea typeface="ＭＳ Ｐゴシック" charset="0"/>
              </a:rPr>
              <a:t>Model </a:t>
            </a:r>
            <a:r>
              <a:rPr lang="en-US" sz="2000" b="1" i="1" dirty="0">
                <a:latin typeface="Helvetica" charset="0"/>
                <a:ea typeface="ＭＳ Ｐゴシック" charset="0"/>
              </a:rPr>
              <a:t>like</a:t>
            </a:r>
            <a:r>
              <a:rPr lang="en-US" sz="2000" dirty="0">
                <a:latin typeface="Helvetica" charset="0"/>
                <a:ea typeface="ＭＳ Ｐゴシック" charset="0"/>
              </a:rPr>
              <a:t> Higgs (</a:t>
            </a:r>
            <a:r>
              <a:rPr lang="en-US" sz="2000" dirty="0" smtClean="0">
                <a:latin typeface="Helvetica" charset="0"/>
                <a:ea typeface="ＭＳ Ｐゴシック" charset="0"/>
              </a:rPr>
              <a:t>h</a:t>
            </a:r>
            <a:r>
              <a:rPr lang="en-US" sz="2000" baseline="30000" dirty="0" smtClean="0">
                <a:latin typeface="Helvetica" charset="0"/>
                <a:ea typeface="ＭＳ Ｐゴシック" charset="0"/>
              </a:rPr>
              <a:t>0 </a:t>
            </a:r>
            <a:r>
              <a:rPr lang="en-US" sz="2000" dirty="0" smtClean="0">
                <a:latin typeface="Helvetica" charset="0"/>
                <a:ea typeface="ＭＳ Ｐゴシック" charset="0"/>
              </a:rPr>
              <a:t>in most cases)</a:t>
            </a:r>
            <a:endParaRPr lang="en-US" sz="2000" dirty="0">
              <a:latin typeface="Helvetica" charset="0"/>
              <a:ea typeface="ＭＳ Ｐゴシック" charset="0"/>
            </a:endParaRPr>
          </a:p>
          <a:p>
            <a:pPr lvl="2"/>
            <a:r>
              <a:rPr lang="en-US" sz="2000" dirty="0">
                <a:latin typeface="Helvetica" charset="0"/>
                <a:ea typeface="ＭＳ Ｐゴシック" charset="0"/>
              </a:rPr>
              <a:t>Plus, two neutral </a:t>
            </a:r>
            <a:r>
              <a:rPr lang="en-US" sz="2000" dirty="0" err="1">
                <a:latin typeface="Helvetica" charset="0"/>
                <a:ea typeface="ＭＳ Ｐゴシック" charset="0"/>
              </a:rPr>
              <a:t>higgs</a:t>
            </a:r>
            <a:r>
              <a:rPr lang="en-US" sz="2000" dirty="0">
                <a:latin typeface="Helvetica" charset="0"/>
                <a:ea typeface="ＭＳ Ｐゴシック" charset="0"/>
              </a:rPr>
              <a:t> (A</a:t>
            </a:r>
            <a:r>
              <a:rPr lang="en-US" sz="2000" baseline="30000" dirty="0">
                <a:latin typeface="Helvetica" charset="0"/>
                <a:ea typeface="ＭＳ Ｐゴシック" charset="0"/>
              </a:rPr>
              <a:t>0</a:t>
            </a:r>
            <a:r>
              <a:rPr lang="en-US" sz="2000" dirty="0">
                <a:latin typeface="Helvetica" charset="0"/>
                <a:ea typeface="ＭＳ Ｐゴシック" charset="0"/>
              </a:rPr>
              <a:t>, H</a:t>
            </a:r>
            <a:r>
              <a:rPr lang="en-US" sz="2000" baseline="30000" dirty="0">
                <a:latin typeface="Helvetica" charset="0"/>
                <a:ea typeface="ＭＳ Ｐゴシック" charset="0"/>
              </a:rPr>
              <a:t>0</a:t>
            </a:r>
            <a:r>
              <a:rPr lang="en-US" sz="2000" dirty="0">
                <a:latin typeface="Helvetica" charset="0"/>
                <a:ea typeface="ＭＳ Ｐゴシック" charset="0"/>
              </a:rPr>
              <a:t>) and charged (H</a:t>
            </a:r>
            <a:r>
              <a:rPr lang="en-US" sz="2000" baseline="30000" dirty="0">
                <a:latin typeface="Helvetica" charset="0"/>
                <a:ea typeface="ＭＳ Ｐゴシック" charset="0"/>
              </a:rPr>
              <a:t>±</a:t>
            </a:r>
            <a:r>
              <a:rPr lang="en-US" sz="2000" dirty="0">
                <a:latin typeface="Helvetica" charset="0"/>
                <a:ea typeface="ＭＳ Ｐゴシック" charset="0"/>
              </a:rPr>
              <a:t>)</a:t>
            </a:r>
          </a:p>
          <a:p>
            <a:pPr lvl="2"/>
            <a:r>
              <a:rPr lang="en-US" sz="2000" dirty="0">
                <a:latin typeface="Helvetica" charset="0"/>
                <a:ea typeface="ＭＳ Ｐゴシック" charset="0"/>
              </a:rPr>
              <a:t>O</a:t>
            </a:r>
            <a:r>
              <a:rPr lang="en-US" sz="2000" dirty="0" smtClean="0">
                <a:latin typeface="Helvetica" charset="0"/>
                <a:ea typeface="ＭＳ Ｐゴシック" charset="0"/>
              </a:rPr>
              <a:t>nly 2 </a:t>
            </a:r>
            <a:r>
              <a:rPr lang="en-US" sz="2000" dirty="0">
                <a:latin typeface="Helvetica" charset="0"/>
                <a:ea typeface="ＭＳ Ｐゴシック" charset="0"/>
              </a:rPr>
              <a:t>parameters (M</a:t>
            </a:r>
            <a:r>
              <a:rPr lang="en-US" sz="2000" baseline="-25000" dirty="0">
                <a:latin typeface="Helvetica" charset="0"/>
                <a:ea typeface="ＭＳ Ｐゴシック" charset="0"/>
              </a:rPr>
              <a:t>A</a:t>
            </a:r>
            <a:r>
              <a:rPr lang="en-US" sz="2000" dirty="0">
                <a:latin typeface="Helvetica" charset="0"/>
                <a:ea typeface="ＭＳ Ｐゴシック" charset="0"/>
              </a:rPr>
              <a:t>, tanβ – ratio of the two doublets)</a:t>
            </a:r>
          </a:p>
          <a:p>
            <a:pPr lvl="2"/>
            <a:r>
              <a:rPr lang="en-US" sz="2000" dirty="0">
                <a:latin typeface="Helvetica" charset="0"/>
                <a:ea typeface="ＭＳ Ｐゴシック" charset="0"/>
              </a:rPr>
              <a:t>Masses of </a:t>
            </a:r>
            <a:r>
              <a:rPr lang="en-US" sz="2000" dirty="0" err="1" smtClean="0">
                <a:latin typeface="Helvetica" charset="0"/>
                <a:ea typeface="ＭＳ Ｐゴシック" charset="0"/>
              </a:rPr>
              <a:t>higgses</a:t>
            </a:r>
            <a:r>
              <a:rPr lang="en-US" sz="2000" dirty="0" smtClean="0">
                <a:latin typeface="Helvetica" charset="0"/>
                <a:ea typeface="ＭＳ Ｐゴシック" charset="0"/>
              </a:rPr>
              <a:t> </a:t>
            </a:r>
            <a:r>
              <a:rPr lang="en-US" sz="2000" dirty="0">
                <a:latin typeface="Helvetica" charset="0"/>
                <a:ea typeface="ＭＳ Ｐゴシック" charset="0"/>
              </a:rPr>
              <a:t>and Z </a:t>
            </a:r>
            <a:r>
              <a:rPr lang="en-US" sz="2000" dirty="0" smtClean="0">
                <a:latin typeface="Helvetica" charset="0"/>
                <a:ea typeface="ＭＳ Ｐゴシック" charset="0"/>
              </a:rPr>
              <a:t>related: Search </a:t>
            </a:r>
            <a:r>
              <a:rPr lang="en-US" sz="2000" dirty="0">
                <a:latin typeface="Helvetica" charset="0"/>
                <a:ea typeface="ＭＳ Ｐゴシック" charset="0"/>
              </a:rPr>
              <a:t>in (M</a:t>
            </a:r>
            <a:r>
              <a:rPr lang="en-US" sz="2000" baseline="-25000" dirty="0">
                <a:latin typeface="Helvetica" charset="0"/>
                <a:ea typeface="ＭＳ Ｐゴシック" charset="0"/>
              </a:rPr>
              <a:t>A</a:t>
            </a:r>
            <a:r>
              <a:rPr lang="en-US" sz="2000" dirty="0">
                <a:latin typeface="Helvetica" charset="0"/>
                <a:ea typeface="ＭＳ Ｐゴシック" charset="0"/>
              </a:rPr>
              <a:t>, tanβ) plane</a:t>
            </a:r>
          </a:p>
          <a:p>
            <a:pPr lvl="1"/>
            <a:r>
              <a:rPr lang="en-US" sz="2000" dirty="0">
                <a:latin typeface="Helvetica" charset="0"/>
                <a:ea typeface="ＭＳ Ｐゴシック" charset="0"/>
                <a:cs typeface="ＭＳ Ｐゴシック" charset="0"/>
              </a:rPr>
              <a:t>Neutral Higgs</a:t>
            </a:r>
          </a:p>
          <a:p>
            <a:pPr lvl="2"/>
            <a:r>
              <a:rPr lang="en-US" sz="2000" dirty="0">
                <a:latin typeface="Helvetica" charset="0"/>
                <a:ea typeface="ＭＳ Ｐゴシック" charset="0"/>
              </a:rPr>
              <a:t>Look for </a:t>
            </a:r>
            <a:r>
              <a:rPr lang="en-US" sz="2000" dirty="0" err="1">
                <a:latin typeface="Lucida Grande" charset="0"/>
                <a:ea typeface="ＭＳ Ｐゴシック" charset="0"/>
                <a:cs typeface="Lucida Grande" charset="0"/>
              </a:rPr>
              <a:t>ϕ</a:t>
            </a:r>
            <a:r>
              <a:rPr lang="en-US" sz="2000" dirty="0">
                <a:latin typeface="Helvetica" charset="0"/>
                <a:ea typeface="ＭＳ Ｐゴシック" charset="0"/>
                <a:cs typeface="Lucida Grande" charset="0"/>
              </a:rPr>
              <a:t>=</a:t>
            </a:r>
            <a:r>
              <a:rPr lang="en-US" sz="2000" dirty="0">
                <a:latin typeface="Helvetica" charset="0"/>
                <a:ea typeface="ＭＳ Ｐゴシック" charset="0"/>
              </a:rPr>
              <a:t>(h</a:t>
            </a:r>
            <a:r>
              <a:rPr lang="en-US" sz="2000" baseline="30000" dirty="0">
                <a:latin typeface="Helvetica" charset="0"/>
                <a:ea typeface="ＭＳ Ｐゴシック" charset="0"/>
              </a:rPr>
              <a:t>0, </a:t>
            </a:r>
            <a:r>
              <a:rPr lang="en-US" sz="2000" dirty="0">
                <a:latin typeface="Helvetica" charset="0"/>
                <a:ea typeface="ＭＳ Ｐゴシック" charset="0"/>
              </a:rPr>
              <a:t>A</a:t>
            </a:r>
            <a:r>
              <a:rPr lang="en-US" sz="2000" baseline="30000" dirty="0">
                <a:latin typeface="Helvetica" charset="0"/>
                <a:ea typeface="ＭＳ Ｐゴシック" charset="0"/>
              </a:rPr>
              <a:t>0</a:t>
            </a:r>
            <a:r>
              <a:rPr lang="en-US" sz="2000" dirty="0">
                <a:latin typeface="Helvetica" charset="0"/>
                <a:ea typeface="ＭＳ Ｐゴシック" charset="0"/>
              </a:rPr>
              <a:t>, H</a:t>
            </a:r>
            <a:r>
              <a:rPr lang="en-US" sz="2000" baseline="30000" dirty="0">
                <a:latin typeface="Helvetica" charset="0"/>
                <a:ea typeface="ＭＳ Ｐゴシック" charset="0"/>
              </a:rPr>
              <a:t>0</a:t>
            </a:r>
            <a:r>
              <a:rPr lang="en-US" sz="2000" dirty="0">
                <a:latin typeface="Helvetica" charset="0"/>
                <a:ea typeface="ＭＳ Ｐゴシック" charset="0"/>
              </a:rPr>
              <a:t>) in decays to tau-leptons</a:t>
            </a:r>
          </a:p>
          <a:p>
            <a:pPr lvl="1"/>
            <a:r>
              <a:rPr lang="en-US" sz="2000" dirty="0">
                <a:latin typeface="Helvetica" charset="0"/>
                <a:ea typeface="ＭＳ Ｐゴシック" charset="0"/>
                <a:cs typeface="ＭＳ Ｐゴシック" charset="0"/>
              </a:rPr>
              <a:t>Charged Higgs</a:t>
            </a:r>
          </a:p>
          <a:p>
            <a:pPr lvl="2"/>
            <a:r>
              <a:rPr lang="en-US" sz="2000" dirty="0">
                <a:latin typeface="Helvetica" charset="0"/>
                <a:ea typeface="ＭＳ Ｐゴシック" charset="0"/>
              </a:rPr>
              <a:t>Look for H</a:t>
            </a:r>
            <a:r>
              <a:rPr lang="en-US" sz="2000" baseline="30000" dirty="0">
                <a:latin typeface="Helvetica" charset="0"/>
                <a:ea typeface="ＭＳ Ｐゴシック" charset="0"/>
              </a:rPr>
              <a:t>±</a:t>
            </a:r>
            <a:r>
              <a:rPr lang="en-US" sz="2000" dirty="0">
                <a:latin typeface="Helvetica" charset="0"/>
                <a:ea typeface="ＭＳ Ｐゴシック" charset="0"/>
              </a:rPr>
              <a:t> in top </a:t>
            </a:r>
            <a:r>
              <a:rPr lang="en-US" sz="2000" dirty="0" smtClean="0">
                <a:latin typeface="Helvetica" charset="0"/>
                <a:ea typeface="ＭＳ Ｐゴシック" charset="0"/>
              </a:rPr>
              <a:t>decays, or vice-versa</a:t>
            </a:r>
            <a:endParaRPr lang="en-US" sz="2000" dirty="0" smtClean="0">
              <a:latin typeface="Helvetica" charset="0"/>
              <a:ea typeface="ＭＳ Ｐゴシック" charset="0"/>
            </a:endParaRPr>
          </a:p>
          <a:p>
            <a:endParaRPr lang="en-US" sz="2000" dirty="0">
              <a:latin typeface="Helvetica" charset="0"/>
              <a:ea typeface="ＭＳ Ｐゴシック" charset="0"/>
            </a:endParaRPr>
          </a:p>
        </p:txBody>
      </p:sp>
      <p:sp>
        <p:nvSpPr>
          <p:cNvPr id="27651" name="Date Placeholder 4"/>
          <p:cNvSpPr>
            <a:spLocks noGrp="1"/>
          </p:cNvSpPr>
          <p:nvPr>
            <p:ph type="dt" sz="half" idx="14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6F202F29-3CF6-794A-B5A9-CDA1D201B722}" type="datetime5">
              <a:rPr lang="en-US" sz="1400" smtClean="0"/>
              <a:t>28-Nov-17</a:t>
            </a:fld>
            <a:endParaRPr lang="en-US" sz="1400"/>
          </a:p>
        </p:txBody>
      </p:sp>
      <p:sp>
        <p:nvSpPr>
          <p:cNvPr id="27652" name="Footer Placeholder 2"/>
          <p:cNvSpPr>
            <a:spLocks noGrp="1"/>
          </p:cNvSpPr>
          <p:nvPr>
            <p:ph type="ftr" sz="quarter" idx="1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 smtClean="0"/>
              <a:t>Sridhara Dasu (Wisconsin)</a:t>
            </a:r>
            <a:endParaRPr lang="en-US" sz="1400"/>
          </a:p>
        </p:txBody>
      </p:sp>
      <p:sp>
        <p:nvSpPr>
          <p:cNvPr id="27653" name="Slide Number Placeholder 3"/>
          <p:cNvSpPr>
            <a:spLocks noGrp="1"/>
          </p:cNvSpPr>
          <p:nvPr>
            <p:ph type="sldNum" sz="quarter" idx="16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E3272EF6-3260-3549-9446-6631FB040430}" type="slidenum">
              <a:rPr lang="en-US" sz="1400"/>
              <a:pPr/>
              <a:t>54</a:t>
            </a:fld>
            <a:endParaRPr lang="en-US" sz="14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3657599"/>
            <a:ext cx="2082800" cy="2763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141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MSSM </a:t>
            </a:r>
            <a:r>
              <a:rPr lang="en-US" dirty="0" smtClean="0">
                <a:latin typeface="Helvetica" charset="0"/>
                <a:ea typeface="ＭＳ Ｐゴシック" charset="0"/>
                <a:cs typeface="ＭＳ Ｐゴシック" charset="0"/>
              </a:rPr>
              <a:t>Higgs Sector</a:t>
            </a:r>
            <a:endParaRPr lang="en-US" dirty="0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7650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152400" y="1371600"/>
            <a:ext cx="8839200" cy="4953000"/>
          </a:xfrm>
        </p:spPr>
        <p:txBody>
          <a:bodyPr/>
          <a:lstStyle/>
          <a:p>
            <a:r>
              <a:rPr lang="en-US" sz="2000" dirty="0">
                <a:latin typeface="Helvetica" charset="0"/>
                <a:ea typeface="ＭＳ Ｐゴシック" charset="0"/>
                <a:cs typeface="ＭＳ Ｐゴシック" charset="0"/>
              </a:rPr>
              <a:t>Higgs sector in </a:t>
            </a:r>
            <a:r>
              <a:rPr lang="en-US" sz="2000" dirty="0" smtClean="0">
                <a:latin typeface="Helvetica" charset="0"/>
                <a:ea typeface="ＭＳ Ｐゴシック" charset="0"/>
                <a:cs typeface="ＭＳ Ｐゴシック" charset="0"/>
              </a:rPr>
              <a:t>MSSM is more complicated than SM case</a:t>
            </a:r>
            <a:endParaRPr lang="en-US" sz="2000" dirty="0">
              <a:latin typeface="Helvetica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2000" dirty="0" smtClean="0">
                <a:latin typeface="Helvetica" charset="0"/>
                <a:ea typeface="ＭＳ Ｐゴシック" charset="0"/>
                <a:cs typeface="ＭＳ Ｐゴシック" charset="0"/>
              </a:rPr>
              <a:t>Neutral </a:t>
            </a:r>
            <a:r>
              <a:rPr lang="en-US" sz="2000" dirty="0">
                <a:latin typeface="Helvetica" charset="0"/>
                <a:ea typeface="ＭＳ Ｐゴシック" charset="0"/>
                <a:cs typeface="ＭＳ Ｐゴシック" charset="0"/>
              </a:rPr>
              <a:t>Higgs</a:t>
            </a:r>
          </a:p>
          <a:p>
            <a:pPr lvl="2"/>
            <a:r>
              <a:rPr lang="en-US" sz="2000" dirty="0">
                <a:latin typeface="Helvetica" charset="0"/>
                <a:ea typeface="ＭＳ Ｐゴシック" charset="0"/>
              </a:rPr>
              <a:t>Look for </a:t>
            </a:r>
            <a:r>
              <a:rPr lang="en-US" sz="2000" dirty="0" err="1">
                <a:latin typeface="Lucida Grande" charset="0"/>
                <a:ea typeface="ＭＳ Ｐゴシック" charset="0"/>
                <a:cs typeface="Lucida Grande" charset="0"/>
              </a:rPr>
              <a:t>ϕ</a:t>
            </a:r>
            <a:r>
              <a:rPr lang="en-US" sz="2000" dirty="0">
                <a:latin typeface="Helvetica" charset="0"/>
                <a:ea typeface="ＭＳ Ｐゴシック" charset="0"/>
                <a:cs typeface="Lucida Grande" charset="0"/>
              </a:rPr>
              <a:t>=</a:t>
            </a:r>
            <a:r>
              <a:rPr lang="en-US" sz="2000" dirty="0">
                <a:latin typeface="Helvetica" charset="0"/>
                <a:ea typeface="ＭＳ Ｐゴシック" charset="0"/>
              </a:rPr>
              <a:t>(h</a:t>
            </a:r>
            <a:r>
              <a:rPr lang="en-US" sz="2000" baseline="30000" dirty="0">
                <a:latin typeface="Helvetica" charset="0"/>
                <a:ea typeface="ＭＳ Ｐゴシック" charset="0"/>
              </a:rPr>
              <a:t>0, </a:t>
            </a:r>
            <a:r>
              <a:rPr lang="en-US" sz="2000" dirty="0">
                <a:latin typeface="Helvetica" charset="0"/>
                <a:ea typeface="ＭＳ Ｐゴシック" charset="0"/>
              </a:rPr>
              <a:t>A</a:t>
            </a:r>
            <a:r>
              <a:rPr lang="en-US" sz="2000" baseline="30000" dirty="0">
                <a:latin typeface="Helvetica" charset="0"/>
                <a:ea typeface="ＭＳ Ｐゴシック" charset="0"/>
              </a:rPr>
              <a:t>0</a:t>
            </a:r>
            <a:r>
              <a:rPr lang="en-US" sz="2000" dirty="0">
                <a:latin typeface="Helvetica" charset="0"/>
                <a:ea typeface="ＭＳ Ｐゴシック" charset="0"/>
              </a:rPr>
              <a:t>, H</a:t>
            </a:r>
            <a:r>
              <a:rPr lang="en-US" sz="2000" baseline="30000" dirty="0">
                <a:latin typeface="Helvetica" charset="0"/>
                <a:ea typeface="ＭＳ Ｐゴシック" charset="0"/>
              </a:rPr>
              <a:t>0</a:t>
            </a:r>
            <a:r>
              <a:rPr lang="en-US" sz="2000" dirty="0">
                <a:latin typeface="Helvetica" charset="0"/>
                <a:ea typeface="ＭＳ Ｐゴシック" charset="0"/>
              </a:rPr>
              <a:t>) in decays to tau-leptons</a:t>
            </a:r>
          </a:p>
          <a:p>
            <a:pPr lvl="1"/>
            <a:r>
              <a:rPr lang="en-US" sz="2000" dirty="0">
                <a:latin typeface="Helvetica" charset="0"/>
                <a:ea typeface="ＭＳ Ｐゴシック" charset="0"/>
                <a:cs typeface="ＭＳ Ｐゴシック" charset="0"/>
              </a:rPr>
              <a:t>Charged Higgs</a:t>
            </a:r>
          </a:p>
          <a:p>
            <a:pPr lvl="2"/>
            <a:r>
              <a:rPr lang="en-US" sz="2000" dirty="0">
                <a:latin typeface="Helvetica" charset="0"/>
                <a:ea typeface="ＭＳ Ｐゴシック" charset="0"/>
              </a:rPr>
              <a:t>Look for H</a:t>
            </a:r>
            <a:r>
              <a:rPr lang="en-US" sz="2000" baseline="30000" dirty="0">
                <a:latin typeface="Helvetica" charset="0"/>
                <a:ea typeface="ＭＳ Ｐゴシック" charset="0"/>
              </a:rPr>
              <a:t>±</a:t>
            </a:r>
            <a:r>
              <a:rPr lang="en-US" sz="2000" dirty="0">
                <a:latin typeface="Helvetica" charset="0"/>
                <a:ea typeface="ＭＳ Ｐゴシック" charset="0"/>
              </a:rPr>
              <a:t> in top </a:t>
            </a:r>
            <a:r>
              <a:rPr lang="en-US" sz="2000" dirty="0" smtClean="0">
                <a:latin typeface="Helvetica" charset="0"/>
                <a:ea typeface="ＭＳ Ｐゴシック" charset="0"/>
              </a:rPr>
              <a:t>decays</a:t>
            </a:r>
            <a:br>
              <a:rPr lang="en-US" sz="2000" dirty="0" smtClean="0">
                <a:latin typeface="Helvetica" charset="0"/>
                <a:ea typeface="ＭＳ Ｐゴシック" charset="0"/>
              </a:rPr>
            </a:br>
            <a:r>
              <a:rPr lang="en-US" sz="2000" dirty="0" smtClean="0">
                <a:latin typeface="Helvetica" charset="0"/>
                <a:ea typeface="ＭＳ Ｐゴシック" charset="0"/>
              </a:rPr>
              <a:t/>
            </a:r>
            <a:br>
              <a:rPr lang="en-US" sz="2000" dirty="0" smtClean="0">
                <a:latin typeface="Helvetica" charset="0"/>
                <a:ea typeface="ＭＳ Ｐゴシック" charset="0"/>
              </a:rPr>
            </a:br>
            <a:r>
              <a:rPr lang="en-US" sz="2000" dirty="0" smtClean="0">
                <a:latin typeface="Helvetica" charset="0"/>
                <a:ea typeface="ＭＳ Ｐゴシック" charset="0"/>
              </a:rPr>
              <a:t/>
            </a:r>
            <a:br>
              <a:rPr lang="en-US" sz="2000" dirty="0" smtClean="0">
                <a:latin typeface="Helvetica" charset="0"/>
                <a:ea typeface="ＭＳ Ｐゴシック" charset="0"/>
              </a:rPr>
            </a:br>
            <a:r>
              <a:rPr lang="en-US" sz="2000" dirty="0" smtClean="0">
                <a:latin typeface="Helvetica" charset="0"/>
                <a:ea typeface="ＭＳ Ｐゴシック" charset="0"/>
              </a:rPr>
              <a:t/>
            </a:r>
            <a:br>
              <a:rPr lang="en-US" sz="2000" dirty="0" smtClean="0">
                <a:latin typeface="Helvetica" charset="0"/>
                <a:ea typeface="ＭＳ Ｐゴシック" charset="0"/>
              </a:rPr>
            </a:br>
            <a:r>
              <a:rPr lang="en-US" sz="2000" dirty="0" smtClean="0">
                <a:latin typeface="Helvetica" charset="0"/>
                <a:ea typeface="ＭＳ Ｐゴシック" charset="0"/>
              </a:rPr>
              <a:t/>
            </a:r>
            <a:br>
              <a:rPr lang="en-US" sz="2000" dirty="0" smtClean="0">
                <a:latin typeface="Helvetica" charset="0"/>
                <a:ea typeface="ＭＳ Ｐゴシック" charset="0"/>
              </a:rPr>
            </a:br>
            <a:r>
              <a:rPr lang="en-US" sz="2000" dirty="0" smtClean="0">
                <a:latin typeface="Helvetica" charset="0"/>
                <a:ea typeface="ＭＳ Ｐゴシック" charset="0"/>
              </a:rPr>
              <a:t/>
            </a:r>
            <a:br>
              <a:rPr lang="en-US" sz="2000" dirty="0" smtClean="0">
                <a:latin typeface="Helvetica" charset="0"/>
                <a:ea typeface="ＭＳ Ｐゴシック" charset="0"/>
              </a:rPr>
            </a:br>
            <a:endParaRPr lang="en-US" sz="2000" dirty="0" smtClean="0">
              <a:latin typeface="Helvetica" charset="0"/>
              <a:ea typeface="ＭＳ Ｐゴシック" charset="0"/>
            </a:endParaRPr>
          </a:p>
          <a:p>
            <a:r>
              <a:rPr lang="en-US" sz="2000" dirty="0">
                <a:latin typeface="Helvetica" charset="0"/>
                <a:ea typeface="ＭＳ Ｐゴシック" charset="0"/>
                <a:cs typeface="ＭＳ Ｐゴシック" charset="0"/>
              </a:rPr>
              <a:t>Enhanced </a:t>
            </a:r>
            <a:r>
              <a:rPr lang="en-US" sz="2000" dirty="0" smtClean="0">
                <a:latin typeface="Symbol" charset="2"/>
                <a:ea typeface="ＭＳ Ｐゴシック" charset="0"/>
                <a:cs typeface="Symbol" charset="2"/>
              </a:rPr>
              <a:t>f</a:t>
            </a:r>
            <a:r>
              <a:rPr lang="en-US" sz="2000" dirty="0" smtClean="0">
                <a:latin typeface="Helvetica" charset="0"/>
                <a:ea typeface="ＭＳ Ｐゴシック" charset="0"/>
                <a:cs typeface="ＭＳ Ｐゴシック" charset="0"/>
              </a:rPr>
              <a:t>=</a:t>
            </a:r>
            <a:r>
              <a:rPr lang="en-US" sz="2000" dirty="0">
                <a:latin typeface="Helvetica" charset="0"/>
                <a:ea typeface="ＭＳ Ｐゴシック" charset="0"/>
                <a:cs typeface="ＭＳ Ｐゴシック" charset="0"/>
              </a:rPr>
              <a:t>(h</a:t>
            </a:r>
            <a:r>
              <a:rPr lang="en-US" sz="2000" baseline="30000" dirty="0">
                <a:latin typeface="Helvetica" charset="0"/>
                <a:ea typeface="ＭＳ Ｐゴシック" charset="0"/>
                <a:cs typeface="ＭＳ Ｐゴシック" charset="0"/>
              </a:rPr>
              <a:t>0</a:t>
            </a:r>
            <a:r>
              <a:rPr lang="en-US" sz="2000" dirty="0">
                <a:latin typeface="Helvetica" charset="0"/>
                <a:ea typeface="ＭＳ Ｐゴシック" charset="0"/>
                <a:cs typeface="ＭＳ Ｐゴシック" charset="0"/>
              </a:rPr>
              <a:t>, A</a:t>
            </a:r>
            <a:r>
              <a:rPr lang="en-US" sz="2000" baseline="30000" dirty="0">
                <a:latin typeface="Helvetica" charset="0"/>
                <a:ea typeface="ＭＳ Ｐゴシック" charset="0"/>
                <a:cs typeface="ＭＳ Ｐゴシック" charset="0"/>
              </a:rPr>
              <a:t>0</a:t>
            </a:r>
            <a:r>
              <a:rPr lang="en-US" sz="2000" dirty="0">
                <a:latin typeface="Helvetica" charset="0"/>
                <a:ea typeface="ＭＳ Ｐゴシック" charset="0"/>
                <a:cs typeface="ＭＳ Ｐゴシック" charset="0"/>
              </a:rPr>
              <a:t>, H</a:t>
            </a:r>
            <a:r>
              <a:rPr lang="en-US" sz="2000" baseline="30000" dirty="0">
                <a:latin typeface="Helvetica" charset="0"/>
                <a:ea typeface="ＭＳ Ｐゴシック" charset="0"/>
                <a:cs typeface="ＭＳ Ｐゴシック" charset="0"/>
              </a:rPr>
              <a:t>0</a:t>
            </a:r>
            <a:r>
              <a:rPr lang="en-US" sz="2000" dirty="0">
                <a:latin typeface="Helvetica" charset="0"/>
                <a:ea typeface="ＭＳ Ｐゴシック" charset="0"/>
                <a:cs typeface="ＭＳ Ｐゴシック" charset="0"/>
              </a:rPr>
              <a:t>) coupling to b-quarks and </a:t>
            </a:r>
            <a:r>
              <a:rPr lang="en-US" sz="2000" dirty="0" err="1">
                <a:latin typeface="Helvetica" charset="0"/>
                <a:ea typeface="ＭＳ Ｐゴシック" charset="0"/>
                <a:cs typeface="ＭＳ Ｐゴシック" charset="0"/>
              </a:rPr>
              <a:t>τ</a:t>
            </a:r>
            <a:r>
              <a:rPr lang="en-US" sz="2000" dirty="0">
                <a:latin typeface="Helvetica" charset="0"/>
                <a:ea typeface="ＭＳ Ｐゴシック" charset="0"/>
                <a:cs typeface="ＭＳ Ｐゴシック" charset="0"/>
              </a:rPr>
              <a:t>-leptons</a:t>
            </a:r>
          </a:p>
          <a:p>
            <a:pPr lvl="1">
              <a:buFont typeface="Arial" charset="0"/>
              <a:buChar char="•"/>
            </a:pPr>
            <a:r>
              <a:rPr lang="en-US" sz="2000" dirty="0">
                <a:latin typeface="Helvetica" charset="0"/>
                <a:ea typeface="ＭＳ Ｐゴシック" charset="0"/>
              </a:rPr>
              <a:t>Production rate </a:t>
            </a:r>
            <a:r>
              <a:rPr lang="en-US" sz="2000" dirty="0" smtClean="0">
                <a:latin typeface="Helvetica" charset="0"/>
                <a:ea typeface="ＭＳ Ｐゴシック" charset="0"/>
              </a:rPr>
              <a:t>compared to SM enhanced by </a:t>
            </a:r>
            <a:r>
              <a:rPr lang="en-US" sz="2000" dirty="0">
                <a:latin typeface="Helvetica" charset="0"/>
                <a:ea typeface="ＭＳ Ｐゴシック" charset="0"/>
              </a:rPr>
              <a:t>tan</a:t>
            </a:r>
            <a:r>
              <a:rPr lang="en-US" sz="2000" baseline="30000" dirty="0">
                <a:latin typeface="Helvetica" charset="0"/>
                <a:ea typeface="ＭＳ Ｐゴシック" charset="0"/>
              </a:rPr>
              <a:t>2</a:t>
            </a:r>
            <a:r>
              <a:rPr lang="en-US" sz="2000" dirty="0">
                <a:latin typeface="Helvetica" charset="0"/>
                <a:ea typeface="ＭＳ Ｐゴシック" charset="0"/>
              </a:rPr>
              <a:t>β</a:t>
            </a:r>
          </a:p>
          <a:p>
            <a:pPr lvl="2"/>
            <a:r>
              <a:rPr lang="en-US" sz="2000" dirty="0">
                <a:latin typeface="Helvetica" charset="0"/>
                <a:ea typeface="ＭＳ Ｐゴシック" charset="0"/>
              </a:rPr>
              <a:t>Gluon fusion with </a:t>
            </a:r>
            <a:r>
              <a:rPr lang="en-US" sz="2000" dirty="0" err="1">
                <a:latin typeface="Helvetica" charset="0"/>
                <a:ea typeface="ＭＳ Ｐゴシック" charset="0"/>
              </a:rPr>
              <a:t>b,t</a:t>
            </a:r>
            <a:r>
              <a:rPr lang="en-US" sz="2000" dirty="0">
                <a:latin typeface="Helvetica" charset="0"/>
                <a:ea typeface="ＭＳ Ｐゴシック" charset="0"/>
              </a:rPr>
              <a:t> loops + associated b quark production</a:t>
            </a:r>
          </a:p>
          <a:p>
            <a:pPr lvl="1">
              <a:buFont typeface="Arial" charset="0"/>
              <a:buChar char="•"/>
            </a:pPr>
            <a:r>
              <a:rPr lang="en-US" sz="2000" dirty="0">
                <a:latin typeface="Helvetica" charset="0"/>
                <a:ea typeface="ＭＳ Ｐゴシック" charset="0"/>
              </a:rPr>
              <a:t>Decays to b-quark and </a:t>
            </a:r>
            <a:r>
              <a:rPr lang="en-US" sz="2000" dirty="0" err="1">
                <a:latin typeface="Helvetica" charset="0"/>
                <a:ea typeface="ＭＳ Ｐゴシック" charset="0"/>
              </a:rPr>
              <a:t>τ</a:t>
            </a:r>
            <a:r>
              <a:rPr lang="en-US" sz="2000" dirty="0">
                <a:latin typeface="Helvetica" charset="0"/>
                <a:ea typeface="ＭＳ Ｐゴシック" charset="0"/>
              </a:rPr>
              <a:t>-lepton pairs </a:t>
            </a:r>
            <a:r>
              <a:rPr lang="en-US" sz="2000" dirty="0" smtClean="0">
                <a:latin typeface="Helvetica" charset="0"/>
                <a:ea typeface="ＭＳ Ｐゴシック" charset="0"/>
              </a:rPr>
              <a:t>enhanced</a:t>
            </a:r>
            <a:endParaRPr lang="en-US" sz="2000" dirty="0">
              <a:latin typeface="Helvetica" charset="0"/>
              <a:ea typeface="ＭＳ Ｐゴシック" charset="0"/>
            </a:endParaRPr>
          </a:p>
          <a:p>
            <a:endParaRPr lang="en-US" sz="2000" dirty="0">
              <a:latin typeface="Helvetica" charset="0"/>
              <a:ea typeface="ＭＳ Ｐゴシック" charset="0"/>
            </a:endParaRPr>
          </a:p>
        </p:txBody>
      </p:sp>
      <p:sp>
        <p:nvSpPr>
          <p:cNvPr id="27651" name="Date Placeholder 4"/>
          <p:cNvSpPr>
            <a:spLocks noGrp="1"/>
          </p:cNvSpPr>
          <p:nvPr>
            <p:ph type="dt" sz="quarter" idx="14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3B3493C6-D5E4-484A-B651-DF6B6614BB9C}" type="datetime5">
              <a:rPr lang="en-US" sz="1400" smtClean="0"/>
              <a:t>28-Nov-17</a:t>
            </a:fld>
            <a:endParaRPr lang="en-US" sz="1400"/>
          </a:p>
        </p:txBody>
      </p:sp>
      <p:sp>
        <p:nvSpPr>
          <p:cNvPr id="27652" name="Footer Placeholder 2"/>
          <p:cNvSpPr>
            <a:spLocks noGrp="1"/>
          </p:cNvSpPr>
          <p:nvPr>
            <p:ph type="ftr" sz="quarter" idx="1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 smtClean="0"/>
              <a:t>Sridhara Dasu (Wisconsin)</a:t>
            </a:r>
            <a:endParaRPr lang="en-US" sz="1400"/>
          </a:p>
        </p:txBody>
      </p:sp>
      <p:sp>
        <p:nvSpPr>
          <p:cNvPr id="27653" name="Slide Number Placeholder 3"/>
          <p:cNvSpPr>
            <a:spLocks noGrp="1"/>
          </p:cNvSpPr>
          <p:nvPr>
            <p:ph type="sldNum" sz="quarter" idx="16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E3272EF6-3260-3549-9446-6631FB040430}" type="slidenum">
              <a:rPr lang="en-US" sz="1400"/>
              <a:pPr/>
              <a:t>55</a:t>
            </a:fld>
            <a:endParaRPr lang="en-US" sz="1400"/>
          </a:p>
        </p:txBody>
      </p:sp>
      <p:pic>
        <p:nvPicPr>
          <p:cNvPr id="2" name="Picture 1" descr="mssmHProduction.tiff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2514599"/>
            <a:ext cx="3657600" cy="2614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288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8229600" cy="1143000"/>
          </a:xfrm>
        </p:spPr>
        <p:txBody>
          <a:bodyPr/>
          <a:lstStyle/>
          <a:p>
            <a:r>
              <a:rPr lang="en-US" dirty="0" smtClean="0"/>
              <a:t>MSSM (2HDM) </a:t>
            </a:r>
            <a:r>
              <a:rPr lang="mr-IN" dirty="0" smtClean="0"/>
              <a:t>–</a:t>
            </a:r>
            <a:r>
              <a:rPr lang="en-US" dirty="0" smtClean="0"/>
              <a:t> Heavy Neutral H/A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2000" dirty="0" smtClean="0"/>
              <a:t>Preferentially decays to</a:t>
            </a:r>
          </a:p>
          <a:p>
            <a:r>
              <a:rPr lang="en-US" sz="2000" dirty="0" smtClean="0">
                <a:latin typeface="Symbol" charset="2"/>
                <a:ea typeface="Symbol" charset="2"/>
                <a:cs typeface="Symbol" charset="2"/>
              </a:rPr>
              <a:t>t</a:t>
            </a:r>
            <a:r>
              <a:rPr lang="en-US" sz="2000" dirty="0" smtClean="0"/>
              <a:t> and b pairs at high </a:t>
            </a:r>
            <a:r>
              <a:rPr lang="en-US" sz="2000" dirty="0" err="1" smtClean="0"/>
              <a:t>tan</a:t>
            </a:r>
            <a:r>
              <a:rPr lang="en-US" sz="2000" dirty="0" err="1" smtClean="0">
                <a:latin typeface="Symbol" charset="2"/>
                <a:ea typeface="Symbol" charset="2"/>
                <a:cs typeface="Symbol" charset="2"/>
              </a:rPr>
              <a:t>b</a:t>
            </a:r>
            <a:endParaRPr lang="en-US" sz="2000" dirty="0" smtClean="0">
              <a:latin typeface="Symbol" charset="2"/>
              <a:ea typeface="Symbol" charset="2"/>
              <a:cs typeface="Symbol" charset="2"/>
            </a:endParaRPr>
          </a:p>
          <a:p>
            <a:endParaRPr lang="en-US" sz="2000" dirty="0" smtClean="0">
              <a:latin typeface="Symbol" charset="2"/>
              <a:ea typeface="Symbol" charset="2"/>
              <a:cs typeface="Symbol" charset="2"/>
            </a:endParaRPr>
          </a:p>
          <a:p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2.3 fb</a:t>
            </a:r>
            <a:r>
              <a:rPr lang="en-US" sz="2000" baseline="30000" dirty="0" smtClean="0">
                <a:latin typeface="Helvetica" charset="0"/>
                <a:ea typeface="Helvetica" charset="0"/>
                <a:cs typeface="Helvetica" charset="0"/>
              </a:rPr>
              <a:t>–1</a:t>
            </a:r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 expectation</a:t>
            </a:r>
          </a:p>
          <a:p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projected to 0.3 and 3 ab</a:t>
            </a:r>
            <a:r>
              <a:rPr lang="en-US" sz="2000" baseline="30000" dirty="0" smtClean="0">
                <a:latin typeface="Helvetica" charset="0"/>
                <a:ea typeface="Helvetica" charset="0"/>
                <a:cs typeface="Helvetica" charset="0"/>
              </a:rPr>
              <a:t>–1</a:t>
            </a:r>
            <a:endParaRPr lang="en-US" sz="2000" dirty="0">
              <a:latin typeface="Symbol" charset="2"/>
              <a:ea typeface="Symbol" charset="2"/>
              <a:cs typeface="Symbol" charset="2"/>
            </a:endParaRPr>
          </a:p>
          <a:p>
            <a:endParaRPr lang="en-US" sz="2000" dirty="0" smtClean="0"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12.9 </a:t>
            </a: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fb</a:t>
            </a:r>
            <a:r>
              <a:rPr lang="en-US" sz="2000" baseline="30000" dirty="0">
                <a:latin typeface="Helvetica" charset="0"/>
                <a:ea typeface="Helvetica" charset="0"/>
                <a:cs typeface="Helvetica" charset="0"/>
              </a:rPr>
              <a:t>–1</a:t>
            </a: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observed limit is</a:t>
            </a:r>
          </a:p>
          <a:p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overlaid</a:t>
            </a:r>
          </a:p>
          <a:p>
            <a:endParaRPr lang="en-US" sz="2000" dirty="0" smtClean="0"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Takes a lot of luminosity to</a:t>
            </a:r>
          </a:p>
          <a:p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c</a:t>
            </a:r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over the wedge</a:t>
            </a:r>
            <a:endParaRPr lang="en-US" sz="20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5CED505-BDE4-0947-8B34-4B77E9911E69}" type="datetime5">
              <a:rPr lang="en-US" smtClean="0"/>
              <a:t>28-Nov-17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Sridhara Dasu (Wisconsin)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23EC512-DE41-8D4F-9FC7-449F6E7E2BE8}" type="slidenum">
              <a:rPr lang="en-US" smtClean="0"/>
              <a:pPr/>
              <a:t>56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995" y="1280985"/>
            <a:ext cx="5432444" cy="52120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alphaModFix amt="6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5" t="20000" r="6034" b="12223"/>
          <a:stretch/>
        </p:blipFill>
        <p:spPr>
          <a:xfrm>
            <a:off x="3962400" y="2483709"/>
            <a:ext cx="3962400" cy="3383692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2209800" y="5257800"/>
            <a:ext cx="52578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0235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686800" cy="1143000"/>
          </a:xfrm>
        </p:spPr>
        <p:txBody>
          <a:bodyPr/>
          <a:lstStyle/>
          <a:p>
            <a:r>
              <a:rPr lang="en-US" sz="3200" dirty="0" smtClean="0"/>
              <a:t>Theoretically motivated BSM H Decays</a:t>
            </a:r>
            <a:endParaRPr lang="en-US" sz="32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/>
            <a:r>
              <a:rPr lang="en-US" sz="2000" dirty="0" smtClean="0"/>
              <a:t>Non-minimal Higgs Sector with exotic SM like h(125) decays – e.g., </a:t>
            </a:r>
            <a:r>
              <a:rPr lang="en-US" sz="2000" dirty="0" err="1" smtClean="0"/>
              <a:t>nMSSM</a:t>
            </a:r>
            <a:endParaRPr lang="en-US" sz="2000" dirty="0" smtClean="0"/>
          </a:p>
          <a:p>
            <a:pPr marL="857250" lvl="1" indent="-457200">
              <a:buFont typeface="Arial"/>
              <a:buChar char="•"/>
            </a:pPr>
            <a:r>
              <a:rPr lang="en-US" sz="2000" dirty="0" smtClean="0"/>
              <a:t>Higgs decays to lighter </a:t>
            </a:r>
            <a:r>
              <a:rPr lang="en-US" sz="2000" dirty="0" err="1" smtClean="0"/>
              <a:t>pseudoscalar</a:t>
            </a:r>
            <a:r>
              <a:rPr lang="en-US" sz="2000" dirty="0"/>
              <a:t> </a:t>
            </a:r>
            <a:r>
              <a:rPr lang="en-US" sz="2000" dirty="0" smtClean="0"/>
              <a:t>a-pair</a:t>
            </a:r>
            <a:endParaRPr lang="en-US" sz="2000" dirty="0"/>
          </a:p>
          <a:p>
            <a:r>
              <a:rPr lang="en-US" sz="2000" dirty="0"/>
              <a:t>Connection with dark matter WIMPs</a:t>
            </a:r>
          </a:p>
          <a:p>
            <a:pPr marL="857250" lvl="1" indent="-457200">
              <a:buFont typeface="Arial"/>
              <a:buChar char="•"/>
            </a:pPr>
            <a:r>
              <a:rPr lang="en-US" sz="2000" dirty="0" err="1"/>
              <a:t>Neutralinos</a:t>
            </a:r>
            <a:r>
              <a:rPr lang="en-US" sz="2000" dirty="0"/>
              <a:t> in SUSY models</a:t>
            </a:r>
          </a:p>
          <a:p>
            <a:pPr marL="857250" lvl="1" indent="-457200">
              <a:buFont typeface="Arial"/>
              <a:buChar char="•"/>
            </a:pPr>
            <a:r>
              <a:rPr lang="en-US" sz="2000" dirty="0" err="1"/>
              <a:t>Graviscalars</a:t>
            </a:r>
            <a:r>
              <a:rPr lang="en-US" sz="2000" dirty="0"/>
              <a:t> in models with extra dimensions</a:t>
            </a:r>
          </a:p>
          <a:p>
            <a:pPr marL="857250" lvl="1" indent="-457200">
              <a:buFont typeface="Arial"/>
              <a:buChar char="•"/>
            </a:pPr>
            <a:r>
              <a:rPr lang="en-US" sz="2000" dirty="0"/>
              <a:t>Twin Higgs </a:t>
            </a:r>
          </a:p>
          <a:p>
            <a:pPr marL="857250" lvl="1" indent="-457200">
              <a:buFont typeface="Arial"/>
              <a:buChar char="•"/>
            </a:pPr>
            <a:r>
              <a:rPr lang="mr-IN" sz="2000" dirty="0"/>
              <a:t>…</a:t>
            </a:r>
            <a:endParaRPr lang="en-US" sz="2000" dirty="0"/>
          </a:p>
          <a:p>
            <a:r>
              <a:rPr lang="en-US" sz="2000" dirty="0"/>
              <a:t>Higgs portal</a:t>
            </a:r>
          </a:p>
          <a:p>
            <a:pPr marL="857250" lvl="1" indent="-457200">
              <a:buFont typeface="Arial"/>
              <a:buChar char="•"/>
            </a:pPr>
            <a:r>
              <a:rPr lang="en-US" sz="2000" dirty="0"/>
              <a:t>Higgs mediation with dark sector</a:t>
            </a:r>
          </a:p>
          <a:p>
            <a:pPr marL="0" indent="0"/>
            <a:r>
              <a:rPr lang="en-US" sz="2000" dirty="0" smtClean="0"/>
              <a:t>Lepton Flavor Violating Decays</a:t>
            </a:r>
          </a:p>
          <a:p>
            <a:pPr marL="857250" lvl="1" indent="-457200">
              <a:buFont typeface="Arial"/>
              <a:buChar char="•"/>
            </a:pPr>
            <a:r>
              <a:rPr lang="en-US" sz="2000" dirty="0" smtClean="0"/>
              <a:t>Complicated Yukawa sector</a:t>
            </a:r>
          </a:p>
          <a:p>
            <a:pPr marL="0" indent="0"/>
            <a:r>
              <a:rPr lang="en-US" sz="2000" dirty="0" smtClean="0"/>
              <a:t>How big should BSM contribution be to be interesting?</a:t>
            </a:r>
          </a:p>
          <a:p>
            <a:pPr marL="857250" lvl="1" indent="-457200">
              <a:buFont typeface="Arial"/>
              <a:buChar char="•"/>
            </a:pPr>
            <a:r>
              <a:rPr lang="en-US" sz="2000" dirty="0"/>
              <a:t>A</a:t>
            </a:r>
            <a:r>
              <a:rPr lang="en-US" sz="2000" dirty="0" smtClean="0"/>
              <a:t>ny amount is. </a:t>
            </a:r>
            <a:r>
              <a:rPr lang="en-US" sz="2000" dirty="0"/>
              <a:t>A</a:t>
            </a:r>
            <a:r>
              <a:rPr lang="en-US" sz="2000" dirty="0" smtClean="0"/>
              <a:t>t sufficient level cosmic consequences.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6098FE0-7BFD-794C-AC37-E9C41627859C}" type="datetime5">
              <a:rPr lang="en-US" smtClean="0"/>
              <a:t>28-Nov-17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Sridhara Dasu (Wisconsin)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7500E5D-682D-9043-B9E9-7C255E8153BC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829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09600" y="76200"/>
            <a:ext cx="8534400" cy="1143000"/>
          </a:xfrm>
        </p:spPr>
        <p:txBody>
          <a:bodyPr/>
          <a:lstStyle/>
          <a:p>
            <a:r>
              <a:rPr lang="en-US" dirty="0" smtClean="0"/>
              <a:t>Experimentally allowed BSM Fraction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D3F5-BA4C-F745-AF48-F9A52725F13B}" type="datetime5">
              <a:rPr lang="en-US" smtClean="0"/>
              <a:t>28-Nov-17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Sridhara Dasu (Wisconsin)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EC512-DE41-8D4F-9FC7-449F6E7E2BE8}" type="slidenum">
              <a:rPr lang="en-US" smtClean="0"/>
              <a:pPr/>
              <a:t>58</a:t>
            </a:fld>
            <a:endParaRPr lang="en-US"/>
          </a:p>
        </p:txBody>
      </p:sp>
      <p:pic>
        <p:nvPicPr>
          <p:cNvPr id="8" name="Picture 7" descr="CMS-HIG-15-002_Table_017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4536"/>
          <a:stretch/>
        </p:blipFill>
        <p:spPr>
          <a:xfrm>
            <a:off x="685800" y="1295400"/>
            <a:ext cx="7772400" cy="51816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57200" y="6096000"/>
            <a:ext cx="8229600" cy="396875"/>
          </a:xfrm>
          <a:prstGeom prst="rect">
            <a:avLst/>
          </a:prstGeom>
          <a:noFill/>
          <a:ln w="76200" cmpd="sng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410200" y="2326481"/>
            <a:ext cx="3276600" cy="3693319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ATLAS &amp; CMS </a:t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>combination of measurements</a:t>
            </a:r>
          </a:p>
          <a:p>
            <a:pPr algn="ctr"/>
            <a:endParaRPr lang="en-US" dirty="0">
              <a:solidFill>
                <a:srgbClr val="FFFF00"/>
              </a:solidFill>
            </a:endParaRPr>
          </a:p>
          <a:p>
            <a:pPr algn="ctr"/>
            <a:r>
              <a:rPr lang="en-US" dirty="0" smtClean="0">
                <a:solidFill>
                  <a:srgbClr val="FFFF00"/>
                </a:solidFill>
              </a:rPr>
              <a:t>Individually &lt;25-26% 1</a:t>
            </a:r>
            <a:r>
              <a:rPr lang="en-US" dirty="0" smtClean="0">
                <a:solidFill>
                  <a:srgbClr val="FFFF00"/>
                </a:solidFill>
                <a:latin typeface="Symbol" charset="2"/>
                <a:cs typeface="Symbol" charset="2"/>
              </a:rPr>
              <a:t>s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</a:rPr>
              <a:t>Combined &lt;16% 1</a:t>
            </a:r>
            <a:r>
              <a:rPr lang="en-US" dirty="0" smtClean="0">
                <a:solidFill>
                  <a:srgbClr val="FFFF00"/>
                </a:solidFill>
                <a:latin typeface="Symbol" charset="2"/>
                <a:cs typeface="Symbol" charset="2"/>
              </a:rPr>
              <a:t>s</a:t>
            </a:r>
          </a:p>
          <a:p>
            <a:pPr algn="ctr"/>
            <a:endParaRPr lang="en-US" dirty="0" smtClean="0">
              <a:solidFill>
                <a:srgbClr val="FFFF00"/>
              </a:solidFill>
              <a:latin typeface="Symbol" charset="2"/>
              <a:cs typeface="Symbol" charset="2"/>
            </a:endParaRPr>
          </a:p>
          <a:p>
            <a:pPr algn="ctr"/>
            <a:r>
              <a:rPr lang="en-US" dirty="0" smtClean="0">
                <a:solidFill>
                  <a:srgbClr val="FFFF00"/>
                </a:solidFill>
              </a:rPr>
              <a:t>&lt;34% (39% </a:t>
            </a:r>
            <a:r>
              <a:rPr lang="en-US" dirty="0" err="1" smtClean="0">
                <a:solidFill>
                  <a:srgbClr val="FFFF00"/>
                </a:solidFill>
              </a:rPr>
              <a:t>exp</a:t>
            </a:r>
            <a:r>
              <a:rPr lang="en-US" dirty="0" smtClean="0">
                <a:solidFill>
                  <a:srgbClr val="FFFF00"/>
                </a:solidFill>
              </a:rPr>
              <a:t>) @ 95% cl</a:t>
            </a:r>
            <a:endParaRPr lang="en-US" dirty="0">
              <a:solidFill>
                <a:srgbClr val="FFFF00"/>
              </a:solidFill>
              <a:latin typeface="Symbol" charset="2"/>
              <a:cs typeface="Symbol" charset="2"/>
            </a:endParaRPr>
          </a:p>
          <a:p>
            <a:pPr algn="ctr"/>
            <a:endParaRPr lang="en-US" dirty="0">
              <a:solidFill>
                <a:srgbClr val="FFFF00"/>
              </a:solidFill>
            </a:endParaRPr>
          </a:p>
          <a:p>
            <a:pPr algn="ctr"/>
            <a:r>
              <a:rPr lang="en-US" dirty="0" smtClean="0">
                <a:solidFill>
                  <a:srgbClr val="FFFF00"/>
                </a:solidFill>
              </a:rPr>
              <a:t>Presently a quarter of Higgs decays could be of BSM origin, including invisible and exotic modes, making this exploration important.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010400" y="0"/>
            <a:ext cx="2133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1600" dirty="0">
                <a:latin typeface="Arial"/>
                <a:cs typeface="Arial"/>
              </a:rPr>
              <a:t>JHEP 08 (2016) 045</a:t>
            </a:r>
            <a:endParaRPr lang="en-US"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4143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of Invisible H Limits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6B87-62B6-254E-A217-A1DEA2A0F35E}" type="datetime5">
              <a:rPr lang="en-US" smtClean="0"/>
              <a:t>28-Nov-17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Sridhara Dasu (Wisconsin)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00E5D-682D-9043-B9E9-7C255E8153BC}" type="slidenum">
              <a:rPr lang="en-US" smtClean="0"/>
              <a:pPr/>
              <a:t>59</a:t>
            </a:fld>
            <a:endParaRPr lang="en-US"/>
          </a:p>
        </p:txBody>
      </p:sp>
      <p:pic>
        <p:nvPicPr>
          <p:cNvPr id="6" name="Picture 5" descr="CMS-HIG-16-016_Figure_006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39" y="1066800"/>
            <a:ext cx="3946561" cy="2743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67200" y="1371600"/>
            <a:ext cx="457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 sz="1600" dirty="0">
                <a:latin typeface="Arial"/>
                <a:cs typeface="Arial"/>
              </a:rPr>
              <a:t>CMS-HIG-16-</a:t>
            </a:r>
            <a:r>
              <a:rPr lang="mr-IN" sz="1600" dirty="0" smtClean="0">
                <a:latin typeface="Arial"/>
                <a:cs typeface="Arial"/>
              </a:rPr>
              <a:t>016</a:t>
            </a:r>
            <a:endParaRPr lang="en-US" sz="1600" dirty="0" smtClean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r>
              <a:rPr lang="hr-HR" sz="1600" dirty="0" smtClean="0">
                <a:latin typeface="Arial"/>
                <a:cs typeface="Arial"/>
              </a:rPr>
              <a:t>ATLAS VBF: JHEP </a:t>
            </a:r>
            <a:r>
              <a:rPr lang="hr-HR" sz="1600" dirty="0">
                <a:latin typeface="Arial"/>
                <a:cs typeface="Arial"/>
              </a:rPr>
              <a:t>01 (2016) </a:t>
            </a:r>
            <a:r>
              <a:rPr lang="hr-HR" sz="1600" dirty="0" smtClean="0">
                <a:latin typeface="Arial"/>
                <a:cs typeface="Arial"/>
              </a:rPr>
              <a:t>172</a:t>
            </a:r>
          </a:p>
          <a:p>
            <a:r>
              <a:rPr lang="en-US" sz="1600" dirty="0" smtClean="0">
                <a:latin typeface="Arial"/>
                <a:cs typeface="Arial"/>
              </a:rPr>
              <a:t>ATLAS </a:t>
            </a:r>
            <a:r>
              <a:rPr lang="en-US" sz="1600" dirty="0" err="1" smtClean="0">
                <a:latin typeface="Arial"/>
                <a:cs typeface="Arial"/>
              </a:rPr>
              <a:t>V</a:t>
            </a:r>
            <a:r>
              <a:rPr lang="en-US" sz="1600" baseline="-25000" dirty="0" err="1" smtClean="0">
                <a:latin typeface="Arial"/>
                <a:cs typeface="Arial"/>
              </a:rPr>
              <a:t>jj</a:t>
            </a:r>
            <a:r>
              <a:rPr lang="en-US" sz="1600" dirty="0" err="1" smtClean="0">
                <a:latin typeface="Arial"/>
                <a:cs typeface="Arial"/>
              </a:rPr>
              <a:t>H</a:t>
            </a:r>
            <a:r>
              <a:rPr lang="en-US" sz="1600" dirty="0" smtClean="0">
                <a:latin typeface="Arial"/>
                <a:cs typeface="Arial"/>
              </a:rPr>
              <a:t>: </a:t>
            </a:r>
            <a:r>
              <a:rPr lang="is-IS" sz="1600" dirty="0">
                <a:latin typeface="Arial"/>
                <a:cs typeface="Arial"/>
              </a:rPr>
              <a:t>Eur. Phys. J. C (2015) 75:</a:t>
            </a:r>
            <a:r>
              <a:rPr lang="is-IS" sz="1600" dirty="0" smtClean="0">
                <a:latin typeface="Arial"/>
                <a:cs typeface="Arial"/>
              </a:rPr>
              <a:t>337</a:t>
            </a:r>
          </a:p>
          <a:p>
            <a:r>
              <a:rPr lang="is-IS" sz="1600" dirty="0" smtClean="0">
                <a:latin typeface="Arial"/>
                <a:cs typeface="Arial"/>
              </a:rPr>
              <a:t>ATLAS V</a:t>
            </a:r>
            <a:r>
              <a:rPr lang="is-IS" sz="1600" baseline="-25000" dirty="0" smtClean="0">
                <a:latin typeface="Arial"/>
                <a:cs typeface="Arial"/>
              </a:rPr>
              <a:t>ll</a:t>
            </a:r>
            <a:r>
              <a:rPr lang="is-IS" sz="1600" dirty="0" smtClean="0">
                <a:latin typeface="Arial"/>
                <a:cs typeface="Arial"/>
              </a:rPr>
              <a:t>H: </a:t>
            </a:r>
            <a:r>
              <a:rPr lang="pt-BR" sz="1600" dirty="0" err="1">
                <a:latin typeface="Arial"/>
                <a:cs typeface="Arial"/>
              </a:rPr>
              <a:t>Phys</a:t>
            </a:r>
            <a:r>
              <a:rPr lang="pt-BR" sz="1600" dirty="0">
                <a:latin typeface="Arial"/>
                <a:cs typeface="Arial"/>
              </a:rPr>
              <a:t>. Rev. </a:t>
            </a:r>
            <a:r>
              <a:rPr lang="pt-BR" sz="1600" dirty="0" err="1">
                <a:latin typeface="Arial"/>
                <a:cs typeface="Arial"/>
              </a:rPr>
              <a:t>Lett</a:t>
            </a:r>
            <a:r>
              <a:rPr lang="pt-BR" sz="1600" dirty="0">
                <a:latin typeface="Arial"/>
                <a:cs typeface="Arial"/>
              </a:rPr>
              <a:t>. 112, 201802 (2014</a:t>
            </a:r>
            <a:r>
              <a:rPr lang="pt-BR" sz="1600" dirty="0" smtClean="0">
                <a:latin typeface="Arial"/>
                <a:cs typeface="Arial"/>
              </a:rPr>
              <a:t>)</a:t>
            </a:r>
          </a:p>
          <a:p>
            <a:r>
              <a:rPr lang="pt-BR" sz="1600" dirty="0" smtClean="0">
                <a:latin typeface="Arial"/>
                <a:cs typeface="Arial"/>
              </a:rPr>
              <a:t>ATLAS </a:t>
            </a:r>
            <a:r>
              <a:rPr lang="pt-BR" sz="1600" dirty="0" err="1" smtClean="0">
                <a:latin typeface="Arial"/>
                <a:cs typeface="Arial"/>
              </a:rPr>
              <a:t>Combined</a:t>
            </a:r>
            <a:r>
              <a:rPr lang="pt-BR" sz="1600" dirty="0" smtClean="0">
                <a:latin typeface="Arial"/>
                <a:cs typeface="Arial"/>
              </a:rPr>
              <a:t>: </a:t>
            </a:r>
            <a:r>
              <a:rPr lang="is-IS" sz="1600" dirty="0">
                <a:latin typeface="Arial"/>
                <a:cs typeface="Arial"/>
              </a:rPr>
              <a:t>JHEP 1511 (2015) 206</a:t>
            </a:r>
            <a:endParaRPr lang="en-US" sz="1600" dirty="0">
              <a:latin typeface="Arial"/>
              <a:cs typeface="Arial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/>
          </p:nvPr>
        </p:nvGraphicFramePr>
        <p:xfrm>
          <a:off x="2895600" y="3731260"/>
          <a:ext cx="6096000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/>
                <a:gridCol w="1219200"/>
                <a:gridCol w="1219200"/>
                <a:gridCol w="1219200"/>
                <a:gridCol w="121920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Expected</a:t>
                      </a:r>
                      <a:endParaRPr 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Observed</a:t>
                      </a:r>
                      <a:endParaRPr 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ATLAS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CMS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ATLAS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CMS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VBF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0.31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0.30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0.28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0.45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V</a:t>
                      </a:r>
                      <a:r>
                        <a:rPr lang="en-US" baseline="-25000" dirty="0" err="1" smtClean="0"/>
                        <a:t>ll</a:t>
                      </a:r>
                      <a:r>
                        <a:rPr lang="en-US" dirty="0" err="1" smtClean="0"/>
                        <a:t>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0.62</a:t>
                      </a:r>
                      <a:endParaRPr lang="en-US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0.50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0.75</a:t>
                      </a:r>
                      <a:endParaRPr lang="en-US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0.38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V</a:t>
                      </a:r>
                      <a:r>
                        <a:rPr lang="en-US" baseline="-25000" dirty="0" err="1" smtClean="0"/>
                        <a:t>jj</a:t>
                      </a:r>
                      <a:r>
                        <a:rPr lang="en-US" dirty="0" err="1" smtClean="0"/>
                        <a:t>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0.86</a:t>
                      </a:r>
                      <a:endParaRPr lang="en-US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0.78</a:t>
                      </a:r>
                      <a:endParaRPr lang="en-US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ggH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1.91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0.55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1.59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0.52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Combined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0.27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0.23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0.25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0.24</a:t>
                      </a:r>
                      <a:endParaRPr lang="en-US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0" y="4267200"/>
            <a:ext cx="2895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ATLAS combination including fit to </a:t>
            </a:r>
            <a:br>
              <a:rPr lang="en-US" dirty="0" smtClean="0"/>
            </a:br>
            <a:r>
              <a:rPr lang="en-US" dirty="0" smtClean="0"/>
              <a:t>visible modes</a:t>
            </a:r>
            <a:br>
              <a:rPr lang="en-US" dirty="0" smtClean="0"/>
            </a:br>
            <a:endParaRPr lang="en-US" dirty="0" smtClean="0"/>
          </a:p>
          <a:p>
            <a:pPr algn="ctr"/>
            <a:r>
              <a:rPr lang="en-US" dirty="0"/>
              <a:t>B(</a:t>
            </a:r>
            <a:r>
              <a:rPr lang="en-US" dirty="0" err="1"/>
              <a:t>h→invisible</a:t>
            </a:r>
            <a:r>
              <a:rPr lang="en-US" dirty="0"/>
              <a:t>) </a:t>
            </a:r>
            <a:endParaRPr lang="en-US" dirty="0" smtClean="0"/>
          </a:p>
          <a:p>
            <a:pPr algn="ctr"/>
            <a:r>
              <a:rPr lang="en-US" dirty="0" smtClean="0"/>
              <a:t>&lt; </a:t>
            </a:r>
            <a:r>
              <a:rPr lang="en-US" dirty="0"/>
              <a:t>23% </a:t>
            </a:r>
            <a:r>
              <a:rPr lang="en-US" dirty="0" smtClean="0"/>
              <a:t>observed</a:t>
            </a:r>
            <a:endParaRPr lang="en-US" dirty="0"/>
          </a:p>
          <a:p>
            <a:pPr algn="ctr"/>
            <a:r>
              <a:rPr lang="en-US" dirty="0" smtClean="0"/>
              <a:t>&lt; 24</a:t>
            </a:r>
            <a:r>
              <a:rPr lang="en-US" dirty="0"/>
              <a:t>% expected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038600" y="3087469"/>
            <a:ext cx="441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ATLAS Dataset : Run-1</a:t>
            </a:r>
          </a:p>
          <a:p>
            <a:pPr algn="ctr"/>
            <a:r>
              <a:rPr lang="en-US" dirty="0" smtClean="0">
                <a:solidFill>
                  <a:srgbClr val="0000FF"/>
                </a:solidFill>
              </a:rPr>
              <a:t>CMS Dataset: Run-1 + 2015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715000" y="18871"/>
            <a:ext cx="34289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/>
              <a:t>ATLAS: </a:t>
            </a:r>
            <a:r>
              <a:rPr lang="is-IS" dirty="0"/>
              <a:t>JHEP 1511 (2015) 206</a:t>
            </a:r>
            <a:endParaRPr lang="en-US" dirty="0"/>
          </a:p>
          <a:p>
            <a:pPr algn="r"/>
            <a:endParaRPr lang="en-US" dirty="0" smtClean="0">
              <a:latin typeface="Arial"/>
              <a:cs typeface="Arial"/>
            </a:endParaRPr>
          </a:p>
          <a:p>
            <a:pPr algn="r"/>
            <a:endParaRPr lang="en-US" dirty="0" smtClean="0">
              <a:latin typeface="Arial"/>
              <a:cs typeface="Arial"/>
            </a:endParaRPr>
          </a:p>
          <a:p>
            <a:pPr algn="r"/>
            <a:r>
              <a:rPr lang="mr-IN" dirty="0" smtClean="0">
                <a:latin typeface="Arial"/>
                <a:cs typeface="Arial"/>
              </a:rPr>
              <a:t>CMS</a:t>
            </a:r>
            <a:r>
              <a:rPr lang="mr-IN" dirty="0">
                <a:latin typeface="Arial"/>
                <a:cs typeface="Arial"/>
              </a:rPr>
              <a:t>-HIG-16-016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9137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Relativistic Quantum World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52400" y="1295400"/>
            <a:ext cx="8839200" cy="4953000"/>
          </a:xfrm>
        </p:spPr>
        <p:txBody>
          <a:bodyPr/>
          <a:lstStyle/>
          <a:p>
            <a:r>
              <a:rPr lang="en-US" sz="2400" dirty="0" smtClean="0"/>
              <a:t>Quantum Fields permeate all space-time</a:t>
            </a:r>
          </a:p>
          <a:p>
            <a:pPr marL="857250" lvl="1" indent="-457200">
              <a:buFont typeface="Arial"/>
              <a:buChar char="•"/>
            </a:pPr>
            <a:r>
              <a:rPr lang="en-US" sz="2400" dirty="0" smtClean="0"/>
              <a:t>EM vibrations </a:t>
            </a:r>
            <a:r>
              <a:rPr lang="en-US" sz="2400" dirty="0" smtClean="0">
                <a:sym typeface="Wingdings"/>
              </a:rPr>
              <a:t> photons (light quanta)</a:t>
            </a:r>
            <a:endParaRPr lang="en-US" sz="2400" dirty="0"/>
          </a:p>
          <a:p>
            <a:r>
              <a:rPr lang="en-US" sz="2400" dirty="0"/>
              <a:t>M</a:t>
            </a:r>
            <a:r>
              <a:rPr lang="en-US" sz="2400" dirty="0" smtClean="0"/>
              <a:t>atter </a:t>
            </a:r>
            <a:r>
              <a:rPr lang="en-US" sz="2400" dirty="0" smtClean="0"/>
              <a:t>field </a:t>
            </a:r>
            <a:r>
              <a:rPr lang="en-US" sz="2400" dirty="0" smtClean="0"/>
              <a:t>vibrations create matter </a:t>
            </a:r>
            <a:r>
              <a:rPr lang="en-US" sz="2400" dirty="0" smtClean="0"/>
              <a:t>quanta</a:t>
            </a:r>
            <a:endParaRPr lang="en-US" sz="2400" dirty="0" smtClean="0"/>
          </a:p>
          <a:p>
            <a:pPr marL="857250" lvl="1" indent="-457200">
              <a:buFont typeface="Arial"/>
              <a:buChar char="•"/>
            </a:pPr>
            <a:r>
              <a:rPr lang="en-US" sz="2400" dirty="0" smtClean="0"/>
              <a:t>Energy </a:t>
            </a:r>
            <a:r>
              <a:rPr lang="en-US" sz="2400" dirty="0" smtClean="0">
                <a:sym typeface="Wingdings"/>
              </a:rPr>
              <a:t> m</a:t>
            </a:r>
            <a:r>
              <a:rPr lang="en-US" sz="2400" dirty="0" smtClean="0"/>
              <a:t>atter-anti-matter pairs</a:t>
            </a:r>
            <a:endParaRPr lang="en-US" sz="2400" dirty="0" smtClean="0"/>
          </a:p>
          <a:p>
            <a:r>
              <a:rPr lang="en-US" sz="2400" dirty="0" smtClean="0"/>
              <a:t>Particles </a:t>
            </a:r>
            <a:r>
              <a:rPr lang="en-US" sz="2400" dirty="0" smtClean="0"/>
              <a:t>interactions exchanging gauge quanta</a:t>
            </a:r>
            <a:endParaRPr lang="en-US" sz="2400" dirty="0" smtClean="0"/>
          </a:p>
          <a:p>
            <a:pPr marL="857250" lvl="1" indent="-457200">
              <a:buFont typeface="Arial"/>
              <a:buChar char="•"/>
            </a:pPr>
            <a:r>
              <a:rPr lang="en-US" sz="2400" dirty="0" smtClean="0"/>
              <a:t>Photons, Gluons, W and Z, (graviton)</a:t>
            </a:r>
          </a:p>
          <a:p>
            <a:pPr marL="0" indent="0"/>
            <a:r>
              <a:rPr lang="en-US" sz="2400" dirty="0" smtClean="0"/>
              <a:t>Works beautifully for massless </a:t>
            </a:r>
            <a:r>
              <a:rPr lang="en-US" sz="2400" dirty="0" smtClean="0"/>
              <a:t>particles – </a:t>
            </a:r>
            <a:r>
              <a:rPr lang="en-US" sz="2400" dirty="0" smtClean="0"/>
              <a:t>QED, QCD</a:t>
            </a:r>
          </a:p>
          <a:p>
            <a:pPr marL="857250" lvl="1" indent="-457200">
              <a:buFont typeface="Arial"/>
              <a:buChar char="•"/>
            </a:pPr>
            <a:r>
              <a:rPr lang="en-US" sz="2400" dirty="0" smtClean="0"/>
              <a:t>But, W &amp; Z quanta are massive – decay promptly</a:t>
            </a:r>
          </a:p>
          <a:p>
            <a:pPr marL="857250" lvl="1" indent="-457200">
              <a:buFont typeface="Arial"/>
              <a:buChar char="•"/>
            </a:pPr>
            <a:r>
              <a:rPr lang="en-US" sz="2400" dirty="0" smtClean="0"/>
              <a:t>Mass terms in </a:t>
            </a:r>
            <a:r>
              <a:rPr lang="en-US" sz="2400" dirty="0" err="1" smtClean="0"/>
              <a:t>lagrangian</a:t>
            </a:r>
            <a:r>
              <a:rPr lang="en-US" sz="2400" dirty="0" smtClean="0"/>
              <a:t> break gauge invariance</a:t>
            </a:r>
          </a:p>
          <a:p>
            <a:pPr marL="0" indent="0"/>
            <a:r>
              <a:rPr lang="en-US" sz="2400" dirty="0" smtClean="0"/>
              <a:t>Higgs mechanism </a:t>
            </a:r>
            <a:r>
              <a:rPr lang="en-US" sz="2400" dirty="0" smtClean="0"/>
              <a:t>is central for </a:t>
            </a:r>
            <a:r>
              <a:rPr lang="en-US" sz="2400" dirty="0" smtClean="0"/>
              <a:t>accommodating massive quanta</a:t>
            </a:r>
          </a:p>
          <a:p>
            <a:pPr marL="857250" lvl="1" indent="-457200">
              <a:buFont typeface="Arial" charset="0"/>
              <a:buChar char="•"/>
            </a:pPr>
            <a:r>
              <a:rPr lang="en-US" sz="2400" dirty="0" smtClean="0"/>
              <a:t>A new scalar quantum field with non-zero vacuum expectation value everywhere in the universe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32B6C40-7B41-C04B-B3FF-25C3DFB610C9}" type="datetime5">
              <a:rPr lang="en-US" smtClean="0"/>
              <a:t>28-Nov-17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Sridhara Dasu (Wisconsin)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23EC512-DE41-8D4F-9FC7-449F6E7E2BE8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500" y="1295400"/>
            <a:ext cx="2587227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730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Non-minimal Higgs Sector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52400" y="1218349"/>
            <a:ext cx="8839200" cy="4953000"/>
          </a:xfrm>
        </p:spPr>
        <p:txBody>
          <a:bodyPr/>
          <a:lstStyle/>
          <a:p>
            <a:r>
              <a:rPr lang="en-US" sz="2000" dirty="0" smtClean="0"/>
              <a:t>Two</a:t>
            </a:r>
            <a:r>
              <a:rPr lang="en-US" sz="2000" dirty="0"/>
              <a:t>-Higgs-doublet models </a:t>
            </a:r>
            <a:r>
              <a:rPr lang="en-US" sz="2000" dirty="0" smtClean="0"/>
              <a:t>with </a:t>
            </a:r>
            <a:r>
              <a:rPr lang="en-US" sz="2000" dirty="0"/>
              <a:t>a </a:t>
            </a:r>
            <a:r>
              <a:rPr lang="en-US" sz="2000" dirty="0" smtClean="0"/>
              <a:t>singlet </a:t>
            </a:r>
            <a:r>
              <a:rPr lang="en-US" sz="2000" dirty="0"/>
              <a:t>(2HDM+S</a:t>
            </a:r>
            <a:r>
              <a:rPr lang="en-US" sz="2000" dirty="0" smtClean="0"/>
              <a:t>)</a:t>
            </a:r>
          </a:p>
          <a:p>
            <a:pPr marL="857250" lvl="1" indent="-457200">
              <a:buFont typeface="Arial"/>
              <a:buChar char="•"/>
            </a:pPr>
            <a:r>
              <a:rPr lang="en-US" sz="2000" dirty="0" smtClean="0"/>
              <a:t>For example in </a:t>
            </a:r>
            <a:r>
              <a:rPr lang="en-US" sz="2000" dirty="0" err="1" smtClean="0"/>
              <a:t>nMSSM</a:t>
            </a:r>
            <a:r>
              <a:rPr lang="en-US" sz="2000" dirty="0" smtClean="0"/>
              <a:t> (type II) </a:t>
            </a:r>
          </a:p>
          <a:p>
            <a:pPr marL="857250" lvl="1" indent="-457200">
              <a:buFont typeface="Arial"/>
              <a:buChar char="•"/>
            </a:pPr>
            <a:r>
              <a:rPr lang="en-US" sz="2000" dirty="0" smtClean="0"/>
              <a:t>Light </a:t>
            </a:r>
            <a:r>
              <a:rPr lang="en-US" sz="2000" dirty="0" err="1" smtClean="0"/>
              <a:t>pseudoscalar</a:t>
            </a:r>
            <a:r>
              <a:rPr lang="en-US" sz="2000" dirty="0" smtClean="0"/>
              <a:t> boson : a</a:t>
            </a:r>
          </a:p>
          <a:p>
            <a:pPr marL="1257300" lvl="2" indent="-457200">
              <a:buFont typeface="Arial"/>
              <a:buChar char="•"/>
            </a:pPr>
            <a:r>
              <a:rPr lang="en-US" sz="2000" dirty="0" smtClean="0"/>
              <a:t>2M</a:t>
            </a:r>
            <a:r>
              <a:rPr lang="en-US" sz="2000" baseline="-25000" dirty="0" smtClean="0"/>
              <a:t>a</a:t>
            </a:r>
            <a:r>
              <a:rPr lang="en-US" sz="2000" dirty="0" smtClean="0"/>
              <a:t> &lt; </a:t>
            </a:r>
            <a:r>
              <a:rPr lang="en-US" sz="2000" dirty="0" err="1" smtClean="0"/>
              <a:t>M</a:t>
            </a:r>
            <a:r>
              <a:rPr lang="en-US" sz="2000" baseline="-25000" dirty="0" err="1" smtClean="0"/>
              <a:t>h</a:t>
            </a:r>
            <a:r>
              <a:rPr lang="en-US" sz="2000" dirty="0" smtClean="0"/>
              <a:t> leads to </a:t>
            </a:r>
            <a:r>
              <a:rPr lang="en-US" sz="2000" dirty="0"/>
              <a:t>h(125</a:t>
            </a:r>
            <a:r>
              <a:rPr lang="en-US" sz="2000" dirty="0" smtClean="0"/>
              <a:t>)</a:t>
            </a:r>
            <a:r>
              <a:rPr lang="en-US" sz="2000" dirty="0" smtClean="0">
                <a:sym typeface="Wingdings"/>
              </a:rPr>
              <a:t>→</a:t>
            </a:r>
            <a:r>
              <a:rPr lang="en-US" sz="2000" dirty="0" err="1" smtClean="0">
                <a:sym typeface="Wingdings"/>
              </a:rPr>
              <a:t>aa</a:t>
            </a:r>
            <a:endParaRPr lang="en-US" sz="2000" dirty="0"/>
          </a:p>
          <a:p>
            <a:pPr marL="1257300" lvl="2" indent="-457200">
              <a:buFont typeface="Arial"/>
              <a:buChar char="•"/>
            </a:pPr>
            <a:r>
              <a:rPr lang="en-US" sz="2000" dirty="0" smtClean="0"/>
              <a:t>Relevant modes dependent on M</a:t>
            </a:r>
            <a:r>
              <a:rPr lang="en-US" sz="2000" baseline="-25000" dirty="0" smtClean="0"/>
              <a:t>a</a:t>
            </a:r>
            <a:r>
              <a:rPr lang="en-US" sz="2000" dirty="0" smtClean="0"/>
              <a:t>: </a:t>
            </a:r>
            <a:r>
              <a:rPr lang="en-US" sz="2000" dirty="0" err="1" smtClean="0"/>
              <a:t>a</a:t>
            </a:r>
            <a:r>
              <a:rPr lang="en-US" sz="2000" dirty="0" err="1">
                <a:sym typeface="Wingdings"/>
              </a:rPr>
              <a:t>→</a:t>
            </a:r>
            <a:r>
              <a:rPr lang="en-US" sz="2000" dirty="0" err="1" smtClean="0">
                <a:sym typeface="Wingdings"/>
              </a:rPr>
              <a:t>bb</a:t>
            </a:r>
            <a:r>
              <a:rPr lang="en-US" sz="2000" dirty="0" smtClean="0">
                <a:sym typeface="Wingdings"/>
              </a:rPr>
              <a:t>, </a:t>
            </a:r>
            <a:r>
              <a:rPr lang="en-US" sz="2000" dirty="0" err="1" smtClean="0"/>
              <a:t>a</a:t>
            </a:r>
            <a:r>
              <a:rPr lang="en-US" sz="2000" dirty="0" err="1">
                <a:sym typeface="Wingdings"/>
              </a:rPr>
              <a:t>→</a:t>
            </a:r>
            <a:r>
              <a:rPr lang="en-US" sz="2000" dirty="0" err="1" smtClean="0">
                <a:latin typeface="Symbol" charset="2"/>
                <a:cs typeface="Symbol" charset="2"/>
                <a:sym typeface="Wingdings"/>
              </a:rPr>
              <a:t>tt</a:t>
            </a:r>
            <a:r>
              <a:rPr lang="en-US" sz="2000" dirty="0" smtClean="0">
                <a:sym typeface="Wingdings"/>
              </a:rPr>
              <a:t>, </a:t>
            </a:r>
            <a:r>
              <a:rPr lang="en-US" sz="2000" dirty="0" err="1" smtClean="0">
                <a:sym typeface="Wingdings"/>
              </a:rPr>
              <a:t>a</a:t>
            </a:r>
            <a:r>
              <a:rPr lang="en-US" sz="2000" dirty="0" err="1">
                <a:sym typeface="Wingdings"/>
              </a:rPr>
              <a:t>→</a:t>
            </a:r>
            <a:r>
              <a:rPr lang="en-US" sz="2000" dirty="0" err="1" smtClean="0">
                <a:latin typeface="Symbol" charset="2"/>
                <a:cs typeface="Symbol" charset="2"/>
                <a:sym typeface="Wingdings"/>
              </a:rPr>
              <a:t>mm</a:t>
            </a:r>
            <a:r>
              <a:rPr lang="en-US" sz="2000" dirty="0" smtClean="0">
                <a:latin typeface="Symbol" charset="2"/>
                <a:cs typeface="Symbol" charset="2"/>
                <a:sym typeface="Wingdings"/>
              </a:rPr>
              <a:t>, </a:t>
            </a:r>
            <a:r>
              <a:rPr lang="en-US" sz="2000" dirty="0" err="1">
                <a:sym typeface="Wingdings"/>
              </a:rPr>
              <a:t>a</a:t>
            </a:r>
            <a:r>
              <a:rPr lang="en-US" sz="2000" dirty="0" err="1" smtClean="0">
                <a:sym typeface="Wingdings"/>
              </a:rPr>
              <a:t>→</a:t>
            </a:r>
            <a:r>
              <a:rPr lang="en-US" sz="2000" dirty="0" err="1" smtClean="0">
                <a:latin typeface="Symbol" charset="2"/>
                <a:cs typeface="Symbol" charset="2"/>
                <a:sym typeface="Wingdings"/>
              </a:rPr>
              <a:t>gg</a:t>
            </a:r>
            <a:endParaRPr lang="en-US" sz="2000" dirty="0" smtClean="0">
              <a:latin typeface="Symbol" charset="2"/>
              <a:cs typeface="Symbol" charset="2"/>
              <a:sym typeface="Wingdings"/>
            </a:endParaRPr>
          </a:p>
          <a:p>
            <a:pPr marL="1714500" lvl="3" indent="-457200">
              <a:buFont typeface="Arial"/>
              <a:buChar char="•"/>
            </a:pPr>
            <a:r>
              <a:rPr lang="en-US" sz="2000" dirty="0" smtClean="0"/>
              <a:t>Often use </a:t>
            </a:r>
            <a:r>
              <a:rPr lang="en-US" sz="2000" dirty="0" err="1">
                <a:sym typeface="Wingdings"/>
              </a:rPr>
              <a:t>a→</a:t>
            </a:r>
            <a:r>
              <a:rPr lang="en-US" sz="2000" dirty="0" err="1" smtClean="0">
                <a:latin typeface="Symbol" charset="2"/>
                <a:cs typeface="Symbol" charset="2"/>
                <a:sym typeface="Wingdings"/>
              </a:rPr>
              <a:t>mm</a:t>
            </a:r>
            <a:r>
              <a:rPr lang="en-US" sz="2000" dirty="0" smtClean="0">
                <a:latin typeface="Symbol" charset="2"/>
                <a:cs typeface="Symbol" charset="2"/>
                <a:sym typeface="Wingdings"/>
              </a:rPr>
              <a:t> </a:t>
            </a:r>
            <a:r>
              <a:rPr lang="en-US" sz="2000" dirty="0" smtClean="0"/>
              <a:t>to help with trigger and mass reconstruction</a:t>
            </a:r>
            <a:r>
              <a:rPr lang="en-US" sz="2000" dirty="0" smtClean="0">
                <a:sym typeface="Wingdings"/>
              </a:rPr>
              <a:t> </a:t>
            </a:r>
          </a:p>
          <a:p>
            <a:pPr marL="1257300" lvl="2" indent="-457200">
              <a:buFont typeface="Arial"/>
              <a:buChar char="•"/>
            </a:pPr>
            <a:r>
              <a:rPr lang="en-US" sz="2000" dirty="0" smtClean="0">
                <a:sym typeface="Wingdings"/>
              </a:rPr>
              <a:t>Sensitivity also depends on type I-IV choice of H</a:t>
            </a:r>
            <a:r>
              <a:rPr lang="en-US" sz="2000" baseline="-25000" dirty="0" smtClean="0">
                <a:sym typeface="Wingdings"/>
              </a:rPr>
              <a:t>1,2</a:t>
            </a:r>
            <a:r>
              <a:rPr lang="en-US" sz="2000" dirty="0" smtClean="0">
                <a:sym typeface="Wingdings"/>
              </a:rPr>
              <a:t> coupling, </a:t>
            </a:r>
            <a:r>
              <a:rPr lang="en-US" sz="2000" dirty="0" err="1" smtClean="0">
                <a:sym typeface="Wingdings"/>
              </a:rPr>
              <a:t>tan</a:t>
            </a:r>
            <a:r>
              <a:rPr lang="en-US" sz="2000" dirty="0" err="1" smtClean="0">
                <a:latin typeface="Symbol" charset="2"/>
                <a:cs typeface="Symbol" charset="2"/>
                <a:sym typeface="Wingdings"/>
              </a:rPr>
              <a:t>b</a:t>
            </a:r>
            <a:endParaRPr lang="en-US" sz="2000" dirty="0" smtClean="0">
              <a:latin typeface="Symbol" charset="2"/>
              <a:cs typeface="Symbol" charset="2"/>
              <a:sym typeface="Wingdings"/>
            </a:endParaRPr>
          </a:p>
          <a:p>
            <a:pPr marL="1257300" lvl="2" indent="-457200">
              <a:buFont typeface="Arial"/>
              <a:buChar char="•"/>
            </a:pPr>
            <a:r>
              <a:rPr lang="en-US" sz="2000" dirty="0" smtClean="0">
                <a:sym typeface="Wingdings"/>
              </a:rPr>
              <a:t>Must explore many modes</a:t>
            </a:r>
            <a:endParaRPr lang="en-US" sz="2000" dirty="0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43EE5D8-F0CD-1A42-9CB1-6DEB321FE9E2}" type="datetime5">
              <a:rPr lang="en-US" smtClean="0"/>
              <a:t>28-Nov-17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Sridhara Dasu (Wisconsin)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7500E5D-682D-9043-B9E9-7C255E8153BC}" type="slidenum">
              <a:rPr lang="en-US" smtClean="0"/>
              <a:pPr/>
              <a:t>60</a:t>
            </a:fld>
            <a:endParaRPr lang="en-US"/>
          </a:p>
        </p:txBody>
      </p:sp>
      <p:pic>
        <p:nvPicPr>
          <p:cNvPr id="8" name="Picture 7" descr="CMS-PAS-HIG-14-041_Figure_001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783" y="3962400"/>
            <a:ext cx="4032217" cy="2743200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304800" y="4841240"/>
          <a:ext cx="43434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8680"/>
                <a:gridCol w="868680"/>
                <a:gridCol w="868680"/>
                <a:gridCol w="868680"/>
                <a:gridCol w="86868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Type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III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IV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up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</a:t>
                      </a:r>
                      <a:r>
                        <a:rPr lang="en-US" baseline="-25000" dirty="0" smtClean="0"/>
                        <a:t>1</a:t>
                      </a:r>
                      <a:endParaRPr lang="en-US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</a:t>
                      </a:r>
                      <a:r>
                        <a:rPr lang="en-US" baseline="-25000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</a:t>
                      </a:r>
                      <a:r>
                        <a:rPr lang="en-US" baseline="-25000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</a:t>
                      </a:r>
                      <a:r>
                        <a:rPr lang="en-US" baseline="-25000" dirty="0" smtClean="0"/>
                        <a:t>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down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</a:t>
                      </a:r>
                      <a:r>
                        <a:rPr lang="en-US" baseline="-25000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</a:t>
                      </a:r>
                      <a:r>
                        <a:rPr lang="en-US" baseline="-25000" dirty="0" smtClean="0"/>
                        <a:t>2</a:t>
                      </a:r>
                      <a:endParaRPr lang="en-US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</a:t>
                      </a:r>
                      <a:r>
                        <a:rPr lang="en-US" baseline="-25000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</a:t>
                      </a:r>
                      <a:r>
                        <a:rPr lang="en-US" baseline="-25000" dirty="0" smtClean="0"/>
                        <a:t>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lepton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</a:t>
                      </a:r>
                      <a:r>
                        <a:rPr lang="en-US" baseline="-25000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</a:t>
                      </a:r>
                      <a:r>
                        <a:rPr lang="en-US" baseline="-25000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</a:t>
                      </a:r>
                      <a:r>
                        <a:rPr lang="en-US" baseline="-25000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</a:t>
                      </a:r>
                      <a:r>
                        <a:rPr lang="en-US" baseline="-25000" dirty="0" smtClean="0"/>
                        <a:t>1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09600" y="4419600"/>
            <a:ext cx="3733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2HDM+S Classification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568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686800" cy="1143000"/>
          </a:xfrm>
        </p:spPr>
        <p:txBody>
          <a:bodyPr/>
          <a:lstStyle/>
          <a:p>
            <a:r>
              <a:rPr lang="en-US" dirty="0" smtClean="0"/>
              <a:t>2HDM+S Parameter Space, Type 1&amp;2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DA9B8-0A15-6244-B3B0-903ABB44F5E0}" type="datetime5">
              <a:rPr lang="en-US" smtClean="0"/>
              <a:t>28-Nov-17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Sridhara Dasu (Wisconsin)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00E5D-682D-9043-B9E9-7C255E8153BC}" type="slidenum">
              <a:rPr lang="en-US" smtClean="0"/>
              <a:pPr/>
              <a:t>61</a:t>
            </a:fld>
            <a:endParaRPr lang="en-US"/>
          </a:p>
        </p:txBody>
      </p:sp>
      <p:pic>
        <p:nvPicPr>
          <p:cNvPr id="7" name="Picture 6" descr="eqn2.tif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9"/>
          <a:stretch/>
        </p:blipFill>
        <p:spPr>
          <a:xfrm>
            <a:off x="318986" y="4419600"/>
            <a:ext cx="3719614" cy="1005840"/>
          </a:xfrm>
          <a:prstGeom prst="rect">
            <a:avLst/>
          </a:prstGeom>
        </p:spPr>
      </p:pic>
      <p:pic>
        <p:nvPicPr>
          <p:cNvPr id="9" name="Picture 8" descr="plotType1_BRmu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374" y="1295400"/>
            <a:ext cx="4714135" cy="4572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5486400"/>
            <a:ext cx="6274191" cy="914400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304800" y="3787914"/>
            <a:ext cx="39115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Conversion of B(</a:t>
            </a:r>
            <a:r>
              <a:rPr lang="en-US" sz="2000" dirty="0" err="1" smtClean="0"/>
              <a:t>a</a:t>
            </a:r>
            <a:r>
              <a:rPr lang="en-US" sz="2000" dirty="0" err="1">
                <a:sym typeface="Wingdings"/>
              </a:rPr>
              <a:t>→</a:t>
            </a:r>
            <a:r>
              <a:rPr lang="en-US" sz="2000" dirty="0" err="1" smtClean="0">
                <a:latin typeface="Symbol" charset="2"/>
                <a:cs typeface="Symbol" charset="2"/>
                <a:sym typeface="Wingdings"/>
              </a:rPr>
              <a:t>tt</a:t>
            </a:r>
            <a:r>
              <a:rPr lang="en-US" sz="2000" dirty="0" smtClean="0">
                <a:latin typeface="Symbol" charset="2"/>
                <a:cs typeface="Symbol" charset="2"/>
                <a:sym typeface="Wingdings"/>
              </a:rPr>
              <a:t>) </a:t>
            </a:r>
            <a:r>
              <a:rPr lang="en-US" sz="2000" dirty="0" smtClean="0"/>
              <a:t>and B(</a:t>
            </a:r>
            <a:r>
              <a:rPr lang="en-US" sz="2000" dirty="0" err="1" smtClean="0"/>
              <a:t>a</a:t>
            </a:r>
            <a:r>
              <a:rPr lang="en-US" sz="2000" dirty="0" err="1">
                <a:sym typeface="Wingdings"/>
              </a:rPr>
              <a:t>→</a:t>
            </a:r>
            <a:r>
              <a:rPr lang="en-US" sz="2000" dirty="0" err="1" smtClean="0"/>
              <a:t>bb</a:t>
            </a:r>
            <a:r>
              <a:rPr lang="en-US" sz="2000" dirty="0" smtClean="0"/>
              <a:t>) to </a:t>
            </a:r>
            <a:r>
              <a:rPr lang="en-US" sz="2000" dirty="0"/>
              <a:t>B(</a:t>
            </a:r>
            <a:r>
              <a:rPr lang="en-US" sz="2000" dirty="0" err="1"/>
              <a:t>a</a:t>
            </a:r>
            <a:r>
              <a:rPr lang="en-US" sz="2000" dirty="0" err="1" smtClean="0">
                <a:sym typeface="Wingdings"/>
              </a:rPr>
              <a:t>→</a:t>
            </a:r>
            <a:r>
              <a:rPr lang="en-US" sz="2000" dirty="0" err="1" smtClean="0">
                <a:latin typeface="Symbol" charset="2"/>
                <a:cs typeface="Symbol" charset="2"/>
                <a:sym typeface="Wingdings"/>
              </a:rPr>
              <a:t>mm</a:t>
            </a:r>
            <a:r>
              <a:rPr lang="en-US" sz="2000" dirty="0" smtClean="0">
                <a:latin typeface="Symbol" charset="2"/>
                <a:cs typeface="Symbol" charset="2"/>
                <a:sym typeface="Wingdings"/>
              </a:rPr>
              <a:t>) </a:t>
            </a:r>
            <a:r>
              <a:rPr lang="en-US" sz="2000" dirty="0" smtClean="0"/>
              <a:t>using: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318986" y="1447800"/>
            <a:ext cx="37958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Summarize </a:t>
            </a:r>
            <a:r>
              <a:rPr lang="en-US" sz="2000" dirty="0"/>
              <a:t>CMS </a:t>
            </a:r>
            <a:r>
              <a:rPr lang="en-US" sz="2000" dirty="0" smtClean="0"/>
              <a:t>analyses in one plot by scaling branching fractions of decay modes.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6172199" y="0"/>
            <a:ext cx="2971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mr-IN" dirty="0"/>
              <a:t>CMS-PAS-HIG-15-011</a:t>
            </a:r>
          </a:p>
        </p:txBody>
      </p:sp>
    </p:spTree>
    <p:extLst>
      <p:ext uri="{BB962C8B-B14F-4D97-AF65-F5344CB8AC3E}">
        <p14:creationId xmlns:p14="http://schemas.microsoft.com/office/powerpoint/2010/main" val="1971892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2HDM+S Type 3 </a:t>
            </a:r>
            <a:r>
              <a:rPr lang="en-US" dirty="0" err="1" smtClean="0"/>
              <a:t>tan</a:t>
            </a:r>
            <a:r>
              <a:rPr lang="en-US" dirty="0" err="1" smtClean="0">
                <a:latin typeface="Symbol" charset="2"/>
                <a:cs typeface="Symbol" charset="2"/>
              </a:rPr>
              <a:t>b</a:t>
            </a:r>
            <a:r>
              <a:rPr lang="en-US" dirty="0" smtClean="0"/>
              <a:t> Dependence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F7499-18A8-BC48-9D53-804BE77A92BE}" type="datetime5">
              <a:rPr lang="en-US" smtClean="0"/>
              <a:t>28-Nov-17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Sridhara Dasu (Wisconsin)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00E5D-682D-9043-B9E9-7C255E8153BC}" type="slidenum">
              <a:rPr lang="en-US" smtClean="0"/>
              <a:pPr/>
              <a:t>62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28600" y="1752600"/>
            <a:ext cx="2743200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For large </a:t>
            </a:r>
            <a:r>
              <a:rPr lang="en-US" dirty="0" err="1" smtClean="0"/>
              <a:t>tan</a:t>
            </a:r>
            <a:r>
              <a:rPr lang="en-US" dirty="0" err="1" smtClean="0">
                <a:latin typeface="Symbol" charset="2"/>
                <a:cs typeface="Symbol" charset="2"/>
              </a:rPr>
              <a:t>b</a:t>
            </a:r>
            <a:r>
              <a:rPr lang="en-US" dirty="0" smtClean="0"/>
              <a:t>, </a:t>
            </a:r>
            <a:r>
              <a:rPr lang="en-US" dirty="0" err="1" smtClean="0"/>
              <a:t>a</a:t>
            </a:r>
            <a:r>
              <a:rPr lang="en-US" dirty="0" err="1">
                <a:sym typeface="Wingdings"/>
              </a:rPr>
              <a:t>→</a:t>
            </a:r>
            <a:r>
              <a:rPr lang="en-US" dirty="0" err="1" smtClean="0">
                <a:latin typeface="Symbol" charset="2"/>
                <a:cs typeface="Symbol" charset="2"/>
                <a:sym typeface="Wingdings"/>
              </a:rPr>
              <a:t>tt</a:t>
            </a:r>
            <a:r>
              <a:rPr lang="en-US" dirty="0" smtClean="0">
                <a:latin typeface="Symbol" charset="2"/>
                <a:cs typeface="Symbol" charset="2"/>
                <a:sym typeface="Wingdings"/>
              </a:rPr>
              <a:t> </a:t>
            </a:r>
            <a:r>
              <a:rPr lang="en-US" dirty="0" smtClean="0"/>
              <a:t>dominates. </a:t>
            </a:r>
            <a:endParaRPr lang="en-US" dirty="0"/>
          </a:p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For small </a:t>
            </a:r>
            <a:r>
              <a:rPr lang="en-US" dirty="0" err="1" smtClean="0"/>
              <a:t>tan</a:t>
            </a:r>
            <a:r>
              <a:rPr lang="en-US" dirty="0" err="1">
                <a:latin typeface="Symbol" charset="2"/>
                <a:cs typeface="Symbol" charset="2"/>
              </a:rPr>
              <a:t>b</a:t>
            </a:r>
            <a:r>
              <a:rPr lang="en-US" dirty="0"/>
              <a:t>, </a:t>
            </a:r>
            <a:r>
              <a:rPr lang="en-US" dirty="0" err="1"/>
              <a:t>a</a:t>
            </a:r>
            <a:r>
              <a:rPr lang="en-US" dirty="0" err="1" smtClean="0">
                <a:sym typeface="Wingdings"/>
              </a:rPr>
              <a:t>→</a:t>
            </a:r>
            <a:r>
              <a:rPr lang="en-US" dirty="0" err="1" smtClean="0"/>
              <a:t>bb</a:t>
            </a:r>
            <a:r>
              <a:rPr lang="en-US" dirty="0" smtClean="0"/>
              <a:t> does better.</a:t>
            </a:r>
          </a:p>
          <a:p>
            <a:endParaRPr lang="en-US" dirty="0"/>
          </a:p>
          <a:p>
            <a:r>
              <a:rPr lang="en-US" dirty="0" smtClean="0"/>
              <a:t>O(10) % branching fraction regime exploration requires much more data.</a:t>
            </a:r>
            <a:endParaRPr lang="en-US" dirty="0"/>
          </a:p>
        </p:txBody>
      </p:sp>
      <p:pic>
        <p:nvPicPr>
          <p:cNvPr id="6" name="Picture 5" descr="plotType3_ma4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252" y="1457099"/>
            <a:ext cx="5185548" cy="5029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72199" y="0"/>
            <a:ext cx="2971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mr-IN" dirty="0"/>
              <a:t>CMS-PAS-HIG-15-011</a:t>
            </a:r>
          </a:p>
        </p:txBody>
      </p:sp>
    </p:spTree>
    <p:extLst>
      <p:ext uri="{BB962C8B-B14F-4D97-AF65-F5344CB8AC3E}">
        <p14:creationId xmlns:p14="http://schemas.microsoft.com/office/powerpoint/2010/main" val="1623993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8686800" cy="5121275"/>
          </a:xfrm>
        </p:spPr>
        <p:txBody>
          <a:bodyPr/>
          <a:lstStyle/>
          <a:p>
            <a:pPr marL="0" indent="-274320"/>
            <a:r>
              <a:rPr lang="en-US" sz="2000" dirty="0" smtClean="0"/>
              <a:t>Our discovery of a Higgs boson completes the Standard Model</a:t>
            </a:r>
          </a:p>
          <a:p>
            <a:pPr marL="0" lvl="1" indent="-274320">
              <a:buFont typeface="Arial"/>
              <a:buChar char="•"/>
            </a:pPr>
            <a:r>
              <a:rPr lang="en-US" sz="2000" dirty="0" smtClean="0"/>
              <a:t>2012 : Higgs </a:t>
            </a:r>
            <a:r>
              <a:rPr lang="en-US" sz="2000" dirty="0"/>
              <a:t>B</a:t>
            </a:r>
            <a:r>
              <a:rPr lang="en-US" sz="2000" dirty="0" smtClean="0"/>
              <a:t>oson </a:t>
            </a:r>
            <a:r>
              <a:rPr lang="en-US" sz="2000" dirty="0"/>
              <a:t>D</a:t>
            </a:r>
            <a:r>
              <a:rPr lang="en-US" sz="2000" dirty="0" smtClean="0"/>
              <a:t>iscovered</a:t>
            </a:r>
          </a:p>
          <a:p>
            <a:pPr marL="0" lvl="1" indent="-274320">
              <a:buFont typeface="Arial"/>
              <a:buChar char="•"/>
            </a:pPr>
            <a:r>
              <a:rPr lang="en-US" sz="2000" dirty="0" smtClean="0"/>
              <a:t>2013 : Physics Nobel Prize award!</a:t>
            </a:r>
          </a:p>
          <a:p>
            <a:pPr marL="0" lvl="1" indent="-274320">
              <a:buFont typeface="Arial"/>
              <a:buChar char="•"/>
            </a:pPr>
            <a:r>
              <a:rPr lang="en-US" sz="2000" dirty="0" smtClean="0"/>
              <a:t>2015 : Detailed Higgs </a:t>
            </a:r>
            <a:r>
              <a:rPr lang="en-US" sz="2000" dirty="0"/>
              <a:t>P</a:t>
            </a:r>
            <a:r>
              <a:rPr lang="en-US" sz="2000" dirty="0" smtClean="0"/>
              <a:t>hysics Exploration Began</a:t>
            </a:r>
          </a:p>
          <a:p>
            <a:pPr marL="0" lvl="1" indent="-274320">
              <a:buFont typeface="Arial"/>
              <a:buChar char="•"/>
            </a:pPr>
            <a:r>
              <a:rPr lang="en-US" sz="2000" dirty="0" smtClean="0"/>
              <a:t>2017 : h(125) continues to look like The SM Higgs Boson</a:t>
            </a:r>
          </a:p>
          <a:p>
            <a:pPr marL="0" indent="-274320"/>
            <a:r>
              <a:rPr lang="en-US" sz="2000" dirty="0" smtClean="0"/>
              <a:t>However, the Standard Model is incomplete</a:t>
            </a:r>
          </a:p>
          <a:p>
            <a:pPr marL="0" lvl="1" indent="-274320">
              <a:buFont typeface="Arial"/>
              <a:buChar char="•"/>
            </a:pPr>
            <a:r>
              <a:rPr lang="en-US" sz="2000" dirty="0"/>
              <a:t>We do not </a:t>
            </a:r>
            <a:r>
              <a:rPr lang="en-US" sz="2000" dirty="0" smtClean="0"/>
              <a:t>fully understand the Higgs Boson yet</a:t>
            </a:r>
          </a:p>
          <a:p>
            <a:pPr marL="0" lvl="1" indent="-274320">
              <a:buFont typeface="Arial"/>
              <a:buChar char="•"/>
            </a:pPr>
            <a:r>
              <a:rPr lang="en-US" sz="2000" dirty="0" smtClean="0"/>
              <a:t>No new </a:t>
            </a:r>
            <a:r>
              <a:rPr lang="en-US" sz="2000" dirty="0" err="1" smtClean="0"/>
              <a:t>TeV</a:t>
            </a:r>
            <a:r>
              <a:rPr lang="en-US" sz="2000" dirty="0" smtClean="0"/>
              <a:t> scale particles discovered </a:t>
            </a:r>
            <a:r>
              <a:rPr lang="en-US" sz="2000" b="1" dirty="0" smtClean="0"/>
              <a:t>yet</a:t>
            </a:r>
          </a:p>
          <a:p>
            <a:pPr marL="0" lvl="1" indent="-274320">
              <a:buFont typeface="Arial"/>
              <a:buChar char="•"/>
            </a:pPr>
            <a:r>
              <a:rPr lang="en-US" sz="2000" dirty="0" smtClean="0"/>
              <a:t>EWK produced BSM parameter space beginning to be explored</a:t>
            </a:r>
          </a:p>
          <a:p>
            <a:pPr marL="0" lvl="1" indent="-274320">
              <a:buFont typeface="Arial"/>
              <a:buChar char="•"/>
            </a:pPr>
            <a:r>
              <a:rPr lang="en-US" sz="2000" dirty="0" smtClean="0"/>
              <a:t>Exotic particles and their interactions continue to </a:t>
            </a:r>
            <a:r>
              <a:rPr lang="en-US" sz="2000" dirty="0" smtClean="0"/>
              <a:t>require innovation</a:t>
            </a:r>
            <a:endParaRPr lang="en-US" sz="2000" dirty="0"/>
          </a:p>
          <a:p>
            <a:pPr marL="0" lvl="1" indent="-274320">
              <a:buFont typeface="Arial"/>
              <a:buChar char="•"/>
            </a:pPr>
            <a:r>
              <a:rPr lang="en-US" sz="2000" dirty="0" smtClean="0"/>
              <a:t>New physics theories are aplenty to explain</a:t>
            </a:r>
          </a:p>
          <a:p>
            <a:pPr marL="0" lvl="2" indent="-274320">
              <a:buFont typeface="Arial"/>
              <a:buChar char="•"/>
            </a:pPr>
            <a:r>
              <a:rPr lang="en-US" sz="2000" dirty="0" smtClean="0"/>
              <a:t>Eagerly awaiting discoveries this decade </a:t>
            </a:r>
            <a:r>
              <a:rPr lang="en-US" sz="2000" dirty="0" smtClean="0">
                <a:sym typeface="Wingdings"/>
              </a:rPr>
              <a:t></a:t>
            </a:r>
            <a:r>
              <a:rPr lang="en-US" sz="2000" dirty="0" smtClean="0"/>
              <a:t> </a:t>
            </a:r>
          </a:p>
          <a:p>
            <a:pPr marL="0" lvl="2" indent="-274320">
              <a:buFont typeface="Arial"/>
              <a:buChar char="•"/>
            </a:pPr>
            <a:r>
              <a:rPr lang="en-US" sz="2000" dirty="0" smtClean="0"/>
              <a:t>HL-LHC </a:t>
            </a:r>
            <a:r>
              <a:rPr lang="en-US" sz="2000" dirty="0"/>
              <a:t>will </a:t>
            </a:r>
            <a:r>
              <a:rPr lang="en-US" sz="2000" dirty="0" smtClean="0"/>
              <a:t>carry us forward, ILC can provide needed precision</a:t>
            </a:r>
          </a:p>
          <a:p>
            <a:pPr marL="0" lvl="2" indent="-274320">
              <a:buFont typeface="Arial"/>
              <a:buChar char="•"/>
            </a:pPr>
            <a:r>
              <a:rPr lang="en-US" sz="2000" dirty="0" smtClean="0"/>
              <a:t>HE-LHC is probably the machine to focus on first </a:t>
            </a:r>
            <a:r>
              <a:rPr lang="mr-IN" sz="2000" dirty="0" smtClean="0"/>
              <a:t>–</a:t>
            </a:r>
            <a:r>
              <a:rPr lang="en-US" sz="2000" dirty="0" smtClean="0"/>
              <a:t> then, FCC-</a:t>
            </a:r>
            <a:r>
              <a:rPr lang="en-US" sz="2000" dirty="0" err="1" smtClean="0"/>
              <a:t>hh</a:t>
            </a:r>
            <a:r>
              <a:rPr lang="en-US" sz="2000" dirty="0" smtClean="0"/>
              <a:t> !</a:t>
            </a:r>
          </a:p>
          <a:p>
            <a:pPr marL="0" indent="-274320"/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3E56B-CBD9-424E-A281-B8ECB5C8F727}" type="datetime5">
              <a:rPr lang="en-US" smtClean="0"/>
              <a:t>28-Nov-17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Sridhara Dasu (Wisconsin)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39356-365C-4545-A286-1563346C0423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378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Whither SUSY?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80229-8001-8F40-92A7-B06896EAD2F5}" type="datetime5">
              <a:rPr lang="en-US" smtClean="0"/>
              <a:t>28-Nov-17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Sridhara Dasu (Wisconsin)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00E5D-682D-9043-B9E9-7C255E8153BC}" type="slidenum">
              <a:rPr lang="en-US" smtClean="0"/>
              <a:pPr/>
              <a:t>64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7" y="1258329"/>
            <a:ext cx="6525816" cy="441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700" y="3505200"/>
            <a:ext cx="4686300" cy="2830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187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Exotica?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297C2-A4D2-1F4A-9E97-9A632D2F9BD9}" type="datetime5">
              <a:rPr lang="en-US" smtClean="0"/>
              <a:t>28-Nov-17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Sridhara Dasu (Wisconsin)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00E5D-682D-9043-B9E9-7C255E8153BC}" type="slidenum">
              <a:rPr lang="en-US" smtClean="0"/>
              <a:pPr/>
              <a:t>65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22" y="1254211"/>
            <a:ext cx="6843378" cy="52120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628" y="3977640"/>
            <a:ext cx="3662172" cy="2423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798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iggsPotentia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638" y="1371600"/>
            <a:ext cx="5549562" cy="45719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Higgs Field is Unique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04800" y="5943600"/>
            <a:ext cx="8839200" cy="685799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Non-zero vacuum expectation value for the field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01F0882-20D0-9049-ADD8-36A5131851F4}" type="datetime5">
              <a:rPr lang="en-US" smtClean="0"/>
              <a:t>28-Nov-17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Sridhara Dasu (Wisconsin)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23EC512-DE41-8D4F-9FC7-449F6E7E2BE8}" type="slidenum">
              <a:rPr lang="en-US" smtClean="0"/>
              <a:pPr/>
              <a:t>7</a:t>
            </a:fld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5638800" y="2743200"/>
            <a:ext cx="0" cy="9906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9472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iggsPotentia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638" y="1371600"/>
            <a:ext cx="5549562" cy="4571997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0" y="1219200"/>
            <a:ext cx="8839200" cy="4953000"/>
          </a:xfrm>
        </p:spPr>
        <p:txBody>
          <a:bodyPr/>
          <a:lstStyle/>
          <a:p>
            <a:r>
              <a:rPr lang="en-US" sz="2400" dirty="0" smtClean="0">
                <a:solidFill>
                  <a:srgbClr val="FF0000"/>
                </a:solidFill>
              </a:rPr>
              <a:t>3 field degrees of freedom </a:t>
            </a:r>
            <a:r>
              <a:rPr lang="en-US" sz="2400" dirty="0" smtClean="0">
                <a:solidFill>
                  <a:srgbClr val="FF0000"/>
                </a:solidFill>
              </a:rPr>
              <a:t/>
            </a:r>
            <a:br>
              <a:rPr lang="en-US" sz="2400" dirty="0" smtClean="0">
                <a:solidFill>
                  <a:srgbClr val="FF0000"/>
                </a:solidFill>
              </a:rPr>
            </a:br>
            <a:r>
              <a:rPr lang="en-US" sz="2400" dirty="0" smtClean="0">
                <a:solidFill>
                  <a:srgbClr val="FF0000"/>
                </a:solidFill>
              </a:rPr>
              <a:t>provide non-zero</a:t>
            </a:r>
            <a:r>
              <a:rPr lang="en-US" sz="2400" dirty="0" smtClean="0">
                <a:solidFill>
                  <a:srgbClr val="FF0000"/>
                </a:solidFill>
              </a:rPr>
              <a:t/>
            </a:r>
            <a:br>
              <a:rPr lang="en-US" sz="2400" dirty="0" smtClean="0">
                <a:solidFill>
                  <a:srgbClr val="FF0000"/>
                </a:solidFill>
              </a:rPr>
            </a:br>
            <a:r>
              <a:rPr lang="en-US" sz="2400" dirty="0" smtClean="0">
                <a:solidFill>
                  <a:srgbClr val="FF0000"/>
                </a:solidFill>
              </a:rPr>
              <a:t>masses for</a:t>
            </a:r>
            <a:br>
              <a:rPr lang="en-US" sz="2400" dirty="0" smtClean="0">
                <a:solidFill>
                  <a:srgbClr val="FF0000"/>
                </a:solidFill>
              </a:rPr>
            </a:br>
            <a:r>
              <a:rPr lang="en-US" sz="2400" dirty="0" smtClean="0">
                <a:solidFill>
                  <a:srgbClr val="FF0000"/>
                </a:solidFill>
              </a:rPr>
              <a:t>W</a:t>
            </a:r>
            <a:r>
              <a:rPr lang="en-US" sz="2400" baseline="30000" dirty="0" smtClean="0">
                <a:solidFill>
                  <a:srgbClr val="FF0000"/>
                </a:solidFill>
              </a:rPr>
              <a:t>±</a:t>
            </a:r>
            <a:r>
              <a:rPr lang="en-US" sz="2400" dirty="0" smtClean="0">
                <a:solidFill>
                  <a:srgbClr val="FF0000"/>
                </a:solidFill>
              </a:rPr>
              <a:t> &amp; Z</a:t>
            </a:r>
          </a:p>
          <a:p>
            <a:endParaRPr lang="en-US" sz="2000" baseline="30000" dirty="0" smtClean="0">
              <a:solidFill>
                <a:srgbClr val="FF0000"/>
              </a:solidFill>
            </a:endParaRPr>
          </a:p>
          <a:p>
            <a:endParaRPr lang="en-US" sz="2000" baseline="30000" dirty="0">
              <a:solidFill>
                <a:srgbClr val="FF0000"/>
              </a:solidFill>
            </a:endParaRPr>
          </a:p>
          <a:p>
            <a:endParaRPr lang="en-US" sz="2000" baseline="30000" dirty="0" smtClean="0">
              <a:solidFill>
                <a:srgbClr val="FF0000"/>
              </a:solidFill>
            </a:endParaRPr>
          </a:p>
          <a:p>
            <a:endParaRPr lang="en-US" sz="2000" baseline="30000" dirty="0" smtClean="0">
              <a:solidFill>
                <a:srgbClr val="FF0000"/>
              </a:solidFill>
            </a:endParaRPr>
          </a:p>
          <a:p>
            <a:endParaRPr lang="en-US" sz="2000" baseline="30000" dirty="0">
              <a:solidFill>
                <a:srgbClr val="FF0000"/>
              </a:solidFill>
            </a:endParaRPr>
          </a:p>
          <a:p>
            <a:endParaRPr lang="en-US" sz="2400" baseline="30000" dirty="0" smtClean="0">
              <a:solidFill>
                <a:srgbClr val="FF0000"/>
              </a:solidFill>
            </a:endParaRPr>
          </a:p>
          <a:p>
            <a:endParaRPr lang="en-US" sz="2400" baseline="30000" dirty="0">
              <a:solidFill>
                <a:srgbClr val="FF0000"/>
              </a:solidFill>
            </a:endParaRPr>
          </a:p>
          <a:p>
            <a:endParaRPr lang="en-US" sz="2400" baseline="30000" dirty="0" smtClean="0">
              <a:solidFill>
                <a:srgbClr val="FF0000"/>
              </a:solidFill>
            </a:endParaRPr>
          </a:p>
          <a:p>
            <a:endParaRPr lang="en-US" sz="2400" baseline="30000" dirty="0">
              <a:solidFill>
                <a:srgbClr val="FF0000"/>
              </a:solidFill>
            </a:endParaRPr>
          </a:p>
          <a:p>
            <a:endParaRPr lang="en-US" sz="2400" baseline="30000" dirty="0" smtClean="0">
              <a:solidFill>
                <a:srgbClr val="FF0000"/>
              </a:solidFill>
            </a:endParaRPr>
          </a:p>
          <a:p>
            <a:endParaRPr lang="en-US" sz="2400" baseline="30000" dirty="0">
              <a:solidFill>
                <a:srgbClr val="FF0000"/>
              </a:solidFill>
            </a:endParaRPr>
          </a:p>
          <a:p>
            <a:r>
              <a:rPr lang="en-US" sz="2400" dirty="0" smtClean="0">
                <a:solidFill>
                  <a:srgbClr val="0000FF"/>
                </a:solidFill>
              </a:rPr>
              <a:t>	Introduction of a doublet of complex scalar fields with peculiar 	  potential provided masses for </a:t>
            </a:r>
            <a:r>
              <a:rPr lang="en-US" sz="2400" dirty="0">
                <a:solidFill>
                  <a:srgbClr val="0000FF"/>
                </a:solidFill>
              </a:rPr>
              <a:t>W</a:t>
            </a:r>
            <a:r>
              <a:rPr lang="en-US" sz="2400" baseline="30000" dirty="0">
                <a:solidFill>
                  <a:srgbClr val="0000FF"/>
                </a:solidFill>
              </a:rPr>
              <a:t>±</a:t>
            </a:r>
            <a:r>
              <a:rPr lang="en-US" sz="2400" dirty="0">
                <a:solidFill>
                  <a:srgbClr val="0000FF"/>
                </a:solidFill>
              </a:rPr>
              <a:t> &amp; </a:t>
            </a:r>
            <a:r>
              <a:rPr lang="en-US" sz="2400" dirty="0" smtClean="0">
                <a:solidFill>
                  <a:srgbClr val="0000FF"/>
                </a:solidFill>
              </a:rPr>
              <a:t>Z and left </a:t>
            </a:r>
            <a:r>
              <a:rPr lang="en-US" sz="24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sz="2400" dirty="0" smtClean="0">
                <a:solidFill>
                  <a:srgbClr val="0000FF"/>
                </a:solidFill>
              </a:rPr>
              <a:t> massless! 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ea typeface="+mj-ea"/>
              </a:rPr>
              <a:t>Electro-Weak Symmetry Breaking</a:t>
            </a:r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BFED699-8F5C-744E-B62A-4CDC057D0D3A}" type="datetime5">
              <a:rPr lang="en-US" smtClean="0"/>
              <a:t>28-Nov-17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Sridhara Dasu (Wisconsin)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87E27F9-5CC0-CC45-BC5B-797BA14D6A81}" type="slidenum">
              <a:rPr lang="en-US"/>
              <a:pPr/>
              <a:t>8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52400" y="3238500"/>
            <a:ext cx="2209800" cy="1631216"/>
          </a:xfrm>
          <a:prstGeom prst="rect">
            <a:avLst/>
          </a:prstGeom>
          <a:noFill/>
          <a:ln w="38100" cmpd="sng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smtClean="0">
                <a:solidFill>
                  <a:srgbClr val="008000"/>
                </a:solidFill>
              </a:rPr>
              <a:t>The quanta of the remnant fourth field </a:t>
            </a:r>
            <a:r>
              <a:rPr lang="en-US" sz="2000" b="1" dirty="0" err="1" smtClean="0">
                <a:solidFill>
                  <a:srgbClr val="008000"/>
                </a:solidFill>
              </a:rPr>
              <a:t>d.o.f</a:t>
            </a:r>
            <a:r>
              <a:rPr lang="en-US" sz="2000" b="1" dirty="0" smtClean="0">
                <a:solidFill>
                  <a:srgbClr val="008000"/>
                </a:solidFill>
              </a:rPr>
              <a:t>. is the scalar Higgs boson!</a:t>
            </a:r>
            <a:endParaRPr lang="en-US" sz="2000" b="1" dirty="0">
              <a:solidFill>
                <a:srgbClr val="008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45659" y="1344837"/>
            <a:ext cx="2819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42F7"/>
                </a:solidFill>
              </a:rPr>
              <a:t>C</a:t>
            </a:r>
            <a:r>
              <a:rPr lang="en-US" sz="2000" b="1" dirty="0" smtClean="0">
                <a:solidFill>
                  <a:srgbClr val="FF42F7"/>
                </a:solidFill>
              </a:rPr>
              <a:t>oupling to Higgs field provides masses to matter particles!!</a:t>
            </a:r>
            <a:endParaRPr lang="en-US" sz="2000" b="1" dirty="0">
              <a:solidFill>
                <a:srgbClr val="FF42F7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5638800" y="2743200"/>
            <a:ext cx="0" cy="9906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573" y="3505200"/>
            <a:ext cx="2184627" cy="1241265"/>
          </a:xfrm>
          <a:prstGeom prst="rect">
            <a:avLst/>
          </a:prstGeom>
        </p:spPr>
      </p:pic>
      <p:sp>
        <p:nvSpPr>
          <p:cNvPr id="5" name="Frame 4"/>
          <p:cNvSpPr/>
          <p:nvPr/>
        </p:nvSpPr>
        <p:spPr>
          <a:xfrm>
            <a:off x="7315200" y="3581400"/>
            <a:ext cx="533400" cy="555465"/>
          </a:xfrm>
          <a:prstGeom prst="frame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122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 animBg="1"/>
      <p:bldP spid="4" grpId="0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ERN-MOVIE-2011-189-0600-kbps-maxH-360-25-fps-audio-128-kbps-48-kHz-stere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1295400"/>
            <a:ext cx="9144000" cy="5141674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Idea of the Higgs </a:t>
            </a:r>
            <a:r>
              <a:rPr lang="en-US" dirty="0" smtClean="0"/>
              <a:t>Field</a:t>
            </a:r>
            <a:br>
              <a:rPr lang="en-US" dirty="0" smtClean="0"/>
            </a:br>
            <a:r>
              <a:rPr lang="en-US" dirty="0" smtClean="0">
                <a:sym typeface="Wingdings"/>
              </a:rPr>
              <a:t> The Higgs Boson Discovery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3C0FFD3-039B-7443-A711-B29591DDD8FF}" type="datetime5">
              <a:rPr lang="en-US" smtClean="0"/>
              <a:t>28-Nov-17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Sridhara Dasu (Wisconsin)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0D51BD2-58D5-7E45-9FCF-47C84745B91A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13" name="Text Placeholder 8"/>
          <p:cNvSpPr txBox="1">
            <a:spLocks/>
          </p:cNvSpPr>
          <p:nvPr/>
        </p:nvSpPr>
        <p:spPr bwMode="auto">
          <a:xfrm>
            <a:off x="76200" y="1447800"/>
            <a:ext cx="4572000" cy="474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Helvetica"/>
                <a:cs typeface="Helvetica"/>
              </a:rPr>
              <a:t>Higgs field permeates all space, particles interact with differing strengths with the </a:t>
            </a:r>
            <a:r>
              <a:rPr lang="en-US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Helvetica"/>
                <a:cs typeface="Helvetica"/>
              </a:rPr>
              <a:t>higgs</a:t>
            </a:r>
            <a:r>
              <a:rPr 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Helvetica"/>
                <a:cs typeface="Helvetica"/>
              </a:rPr>
              <a:t> field. The higher the interaction the larger the particle’s mass.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lang="en-US" sz="2400" dirty="0" smtClean="0">
              <a:solidFill>
                <a:srgbClr val="0000FF"/>
              </a:solidFill>
              <a:latin typeface="Helvetica"/>
              <a:cs typeface="Helvetica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Helvetica"/>
                <a:cs typeface="Helvetica"/>
              </a:rPr>
              <a:t>The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Helvetica"/>
                <a:cs typeface="Helvetica"/>
              </a:rPr>
              <a:t> simplest theory with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Helvetica"/>
                <a:cs typeface="Helvetica"/>
              </a:rPr>
              <a:t>higgs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Helvetica"/>
                <a:cs typeface="Helvetica"/>
              </a:rPr>
              <a:t> fields results in a new self-interacting particle: the Higgs boson, which itself has </a:t>
            </a:r>
            <a:r>
              <a:rPr lang="en-US" sz="24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a mass 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Helvetica"/>
                <a:cs typeface="Helvetica"/>
              </a:rPr>
              <a:t>– but, theory </a:t>
            </a:r>
            <a:r>
              <a:rPr lang="en-US" sz="24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doesn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Helvetica"/>
                <a:cs typeface="Helvetica"/>
              </a:rPr>
              <a:t>’t predict its mass.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pic>
        <p:nvPicPr>
          <p:cNvPr id="14" name="Picture 13" descr="HZZ4l_date_animated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013" y="2133600"/>
            <a:ext cx="4440363" cy="3429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096000" y="5867400"/>
            <a:ext cx="2819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mtClean="0">
                <a:solidFill>
                  <a:srgbClr val="FFFF00"/>
                </a:solidFill>
              </a:rPr>
              <a:t>50 year quest!</a:t>
            </a:r>
            <a:endParaRPr lang="en-US" b="1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3" grpId="0" build="p"/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34607</TotalTime>
  <Words>2861</Words>
  <Application>Microsoft Macintosh PowerPoint</Application>
  <PresentationFormat>On-screen Show (4:3)</PresentationFormat>
  <Paragraphs>708</Paragraphs>
  <Slides>65</Slides>
  <Notes>15</Notes>
  <HiddenSlides>0</HiddenSlides>
  <MMClips>1</MMClips>
  <ScaleCrop>false</ScaleCrop>
  <HeadingPairs>
    <vt:vector size="8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84" baseType="lpstr">
      <vt:lpstr>Arial Rounded MT Bold</vt:lpstr>
      <vt:lpstr>Calibri</vt:lpstr>
      <vt:lpstr>Comic Sans MS</vt:lpstr>
      <vt:lpstr>Helvetica</vt:lpstr>
      <vt:lpstr>Helvetica Neue</vt:lpstr>
      <vt:lpstr>Lucida Grande</vt:lpstr>
      <vt:lpstr>Mistral</vt:lpstr>
      <vt:lpstr>MS PGothic</vt:lpstr>
      <vt:lpstr>ＭＳ Ｐゴシック</vt:lpstr>
      <vt:lpstr>Snell Roundhand</vt:lpstr>
      <vt:lpstr>Symbol</vt:lpstr>
      <vt:lpstr>Times</vt:lpstr>
      <vt:lpstr>Times New Roman</vt:lpstr>
      <vt:lpstr>Trebuchet MS</vt:lpstr>
      <vt:lpstr>Wingdings</vt:lpstr>
      <vt:lpstr>ヒラギノ角ゴ ProN W3</vt:lpstr>
      <vt:lpstr>Arial</vt:lpstr>
      <vt:lpstr>Office Theme</vt:lpstr>
      <vt:lpstr>Equation</vt:lpstr>
      <vt:lpstr>What's Next in Higgs Physics</vt:lpstr>
      <vt:lpstr>It Took The Global Village  &amp; 50 years, after theoretical work!</vt:lpstr>
      <vt:lpstr>Large Hadron Collider</vt:lpstr>
      <vt:lpstr>CMS : A Giga-Pixel Camera</vt:lpstr>
      <vt:lpstr>‘Picture’ of a Relativistic Collision</vt:lpstr>
      <vt:lpstr>Relativistic Quantum World</vt:lpstr>
      <vt:lpstr>Higgs Field is Unique</vt:lpstr>
      <vt:lpstr>Electro-Weak Symmetry Breaking</vt:lpstr>
      <vt:lpstr>The Idea of the Higgs Field  The Higgs Boson Discovery</vt:lpstr>
      <vt:lpstr>PowerPoint Presentation</vt:lpstr>
      <vt:lpstr>Particle Detection in CMS</vt:lpstr>
      <vt:lpstr>PowerPoint Presentation</vt:lpstr>
      <vt:lpstr>PowerPoint Presentation</vt:lpstr>
      <vt:lpstr>PowerPoint Presentation</vt:lpstr>
      <vt:lpstr>Example Event of Z Boson Decay</vt:lpstr>
      <vt:lpstr>The Z Boson Invariant Mass Peak</vt:lpstr>
      <vt:lpstr> LHC Produces all Known Particles</vt:lpstr>
      <vt:lpstr>Proton-Proton Collisions at the LHC</vt:lpstr>
      <vt:lpstr>Processing LHC Data</vt:lpstr>
      <vt:lpstr>World-wide LHC Computing Grid</vt:lpstr>
      <vt:lpstr>Virtual Organizations for Physics</vt:lpstr>
      <vt:lpstr>The Periodic Table of  Relativistic Quantum World</vt:lpstr>
      <vt:lpstr>Completion of The Standard Model?</vt:lpstr>
      <vt:lpstr>One of the Higgs Boson Candidates H  Z Z  e+e– m+m–</vt:lpstr>
      <vt:lpstr>Decays to ZZ to 4-light leptons</vt:lpstr>
      <vt:lpstr>Run-2 : H to 4-light leptons</vt:lpstr>
      <vt:lpstr>Candidate 2-Photon Event</vt:lpstr>
      <vt:lpstr> Two Photon Final State</vt:lpstr>
      <vt:lpstr> Run-2 : Two Photon Final State</vt:lpstr>
      <vt:lpstr>WW  l+ l– MET</vt:lpstr>
      <vt:lpstr>WW  l+ l– MET</vt:lpstr>
      <vt:lpstr>Run-2: WW  l+ l– MET</vt:lpstr>
      <vt:lpstr>Higgs Decay to Tau Pairs</vt:lpstr>
      <vt:lpstr>Higgs Decay to Tau Pairs</vt:lpstr>
      <vt:lpstr>Run-2: Higgs Decay to Tau Pairs</vt:lpstr>
      <vt:lpstr>Higgs Decay to Bottom Quarks (VH)</vt:lpstr>
      <vt:lpstr>Current Evidence for Higgs Decay to Bottom Quarks</vt:lpstr>
      <vt:lpstr>Spin &amp; Couplings</vt:lpstr>
      <vt:lpstr>PowerPoint Presentation</vt:lpstr>
      <vt:lpstr>Colliders @ the Energy Frontier!</vt:lpstr>
      <vt:lpstr>What’s Next  @ The Energy Frontier</vt:lpstr>
      <vt:lpstr>Exploring the Higgs Sector</vt:lpstr>
      <vt:lpstr>Swarms of Particles!</vt:lpstr>
      <vt:lpstr>PowerPoint Presentation</vt:lpstr>
      <vt:lpstr>PowerPoint Presentation</vt:lpstr>
      <vt:lpstr>Trigger / DAQ Upgrade for CMS</vt:lpstr>
      <vt:lpstr>Run-2 : H to 4-light leptons</vt:lpstr>
      <vt:lpstr> Run-2 : Two Photon Final State</vt:lpstr>
      <vt:lpstr>Run-2 Observation of Higgs Decay to Tau Pairs</vt:lpstr>
      <vt:lpstr>Upgraded Tracker Performance</vt:lpstr>
      <vt:lpstr>Current Evidence for Higgs Decay to Bottom Quarks</vt:lpstr>
      <vt:lpstr>Upgraded Tracker Performance</vt:lpstr>
      <vt:lpstr>Couplings Projection</vt:lpstr>
      <vt:lpstr>MSSM Higgs Sector</vt:lpstr>
      <vt:lpstr>MSSM Higgs Sector</vt:lpstr>
      <vt:lpstr>MSSM (2HDM) – Heavy Neutral H/A</vt:lpstr>
      <vt:lpstr>Theoretically motivated BSM H Decays</vt:lpstr>
      <vt:lpstr>Experimentally allowed BSM Fraction</vt:lpstr>
      <vt:lpstr>Summary of Invisible H Limits</vt:lpstr>
      <vt:lpstr>Non-minimal Higgs Sector</vt:lpstr>
      <vt:lpstr>2HDM+S Parameter Space, Type 1&amp;2</vt:lpstr>
      <vt:lpstr>2HDM+S Type 3 tanb Dependence</vt:lpstr>
      <vt:lpstr>Summary</vt:lpstr>
      <vt:lpstr>Whither SUSY?</vt:lpstr>
      <vt:lpstr>Exotica?</vt:lpstr>
    </vt:vector>
  </TitlesOfParts>
  <Manager/>
  <Company>University of Wisconsin</Company>
  <LinksUpToDate>false</LinksUpToDate>
  <SharedDoc>false</SharedDoc>
  <HyperlinkBase/>
  <HyperlinksChanged>false</HyperlinksChanged>
  <AppVersion>15.0040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Higgs Physics @ LHC</dc:title>
  <dc:subject/>
  <dc:creator>Sridhara Dasu</dc:creator>
  <cp:keywords/>
  <dc:description/>
  <cp:lastModifiedBy>Sridhara Dasu</cp:lastModifiedBy>
  <cp:revision>238</cp:revision>
  <dcterms:created xsi:type="dcterms:W3CDTF">2012-01-24T18:30:37Z</dcterms:created>
  <dcterms:modified xsi:type="dcterms:W3CDTF">2017-11-29T14:56:29Z</dcterms:modified>
  <cp:category/>
</cp:coreProperties>
</file>