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695" r:id="rId3"/>
    <p:sldId id="633" r:id="rId4"/>
    <p:sldId id="701" r:id="rId5"/>
    <p:sldId id="629" r:id="rId6"/>
    <p:sldId id="627" r:id="rId7"/>
    <p:sldId id="609" r:id="rId8"/>
    <p:sldId id="707" r:id="rId9"/>
    <p:sldId id="708" r:id="rId10"/>
    <p:sldId id="710" r:id="rId11"/>
    <p:sldId id="709" r:id="rId12"/>
    <p:sldId id="628" r:id="rId13"/>
    <p:sldId id="634" r:id="rId14"/>
    <p:sldId id="706" r:id="rId15"/>
    <p:sldId id="650" r:id="rId16"/>
    <p:sldId id="696" r:id="rId17"/>
    <p:sldId id="652" r:id="rId18"/>
    <p:sldId id="651" r:id="rId19"/>
    <p:sldId id="635" r:id="rId20"/>
    <p:sldId id="636" r:id="rId21"/>
    <p:sldId id="702" r:id="rId22"/>
    <p:sldId id="632" r:id="rId23"/>
    <p:sldId id="697" r:id="rId24"/>
    <p:sldId id="703" r:id="rId25"/>
    <p:sldId id="688" r:id="rId26"/>
    <p:sldId id="704" r:id="rId27"/>
    <p:sldId id="699" r:id="rId28"/>
    <p:sldId id="698" r:id="rId29"/>
    <p:sldId id="700" r:id="rId30"/>
    <p:sldId id="674" r:id="rId31"/>
    <p:sldId id="705" r:id="rId32"/>
    <p:sldId id="672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0000FF"/>
    <a:srgbClr val="FF6666"/>
    <a:srgbClr val="FF0000"/>
    <a:srgbClr val="FFFFFF"/>
    <a:srgbClr val="66FF66"/>
    <a:srgbClr val="E59F57"/>
    <a:srgbClr val="FF42F7"/>
    <a:srgbClr val="E6F9F9"/>
    <a:srgbClr val="413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6" autoAdjust="0"/>
    <p:restoredTop sz="95107" autoAdjust="0"/>
  </p:normalViewPr>
  <p:slideViewPr>
    <p:cSldViewPr snapToObjects="1">
      <p:cViewPr>
        <p:scale>
          <a:sx n="150" d="100"/>
          <a:sy n="150" d="100"/>
        </p:scale>
        <p:origin x="2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Particle Content of Universe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Dark Matter</c:v>
                </c:pt>
                <c:pt idx="1">
                  <c:v>Photons</c:v>
                </c:pt>
                <c:pt idx="2">
                  <c:v>Atoms</c:v>
                </c:pt>
                <c:pt idx="3">
                  <c:v>Neutrinos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15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63-9249-BB03-4AFDA1122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1/2/19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B15C4-4EA4-4B44-8B1C-58340B7D0C38}" type="slidenum">
              <a:rPr lang="en-US"/>
              <a:pPr/>
              <a:t>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05AA0-C0FC-7744-84CF-5AA3DD237C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97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9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70001"/>
            <a:ext cx="6400800" cy="634999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2 Jan 2019</a:t>
            </a:r>
          </a:p>
        </p:txBody>
      </p:sp>
    </p:spTree>
    <p:extLst>
      <p:ext uri="{BB962C8B-B14F-4D97-AF65-F5344CB8AC3E}">
        <p14:creationId xmlns:p14="http://schemas.microsoft.com/office/powerpoint/2010/main" val="365684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 Jan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2 Jan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pubs/beamline/27/1/27-1-panofsky.pdf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tiff"/><Relationship Id="rId5" Type="http://schemas.openxmlformats.org/officeDocument/2006/relationships/chart" Target="../charts/chart1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Y0bKE10ZDM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tif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ea typeface="+mj-ea"/>
              </a:rPr>
              <a:t>What’s Next @ LHC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9"/>
            <a:ext cx="9144000" cy="52736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504582"/>
            <a:ext cx="8077200" cy="104861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 focus on our Wisconsin Group Research, which is trying to shed some light on this matter!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01B27D-5413-B748-95D0-C42A4D85A2C3}"/>
              </a:ext>
            </a:extLst>
          </p:cNvPr>
          <p:cNvSpPr txBox="1">
            <a:spLocks/>
          </p:cNvSpPr>
          <p:nvPr/>
        </p:nvSpPr>
        <p:spPr bwMode="auto">
          <a:xfrm>
            <a:off x="1463675" y="1389781"/>
            <a:ext cx="6400800" cy="104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Confronting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Dark &amp; Unnatural Universe!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 : Invisible Higgs?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2012 : Higgs Boson Discovered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2015 : Detailed Higgs Physics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6" name="Picture 1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074A6EE-3BBF-0A48-8BA8-7C1933F3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561" y="3121104"/>
            <a:ext cx="3498039" cy="3355896"/>
          </a:xfrm>
          <a:prstGeom prst="rect">
            <a:avLst/>
          </a:prstGeom>
        </p:spPr>
      </p:pic>
      <p:pic>
        <p:nvPicPr>
          <p:cNvPr id="18" name="Picture 1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C4025621-CBCA-7E4A-ACBC-80284FB6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61" y="3120344"/>
            <a:ext cx="3498039" cy="33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1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 : So, 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21275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2012 : Higgs Boson Discovered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2015 : Detailed Higgs Physics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  <a:p>
            <a:pPr marL="0" indent="-274320"/>
            <a:r>
              <a:rPr lang="en-US" sz="2000" b="1" dirty="0"/>
              <a:t>However, the Standard Model is incomplete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We do not fully understand the Higgs Boson yet (at 20% level)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No new </a:t>
            </a:r>
            <a:r>
              <a:rPr lang="en-US" sz="2000" dirty="0" err="1"/>
              <a:t>TeV</a:t>
            </a:r>
            <a:r>
              <a:rPr lang="en-US" sz="2000" dirty="0"/>
              <a:t> scale particles discovered </a:t>
            </a:r>
            <a:r>
              <a:rPr lang="en-US" sz="2000" b="1" dirty="0"/>
              <a:t>yet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EWK produced BSM parameter space beginning to be explored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Exotic particles and their interactions continue to be demanding</a:t>
            </a:r>
          </a:p>
          <a:p>
            <a:pPr marL="0" lvl="1" indent="-27432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Dark and Unnatural Universe confounds us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New physics theories are aplenty to find loopholes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Only experiment can shed light, i.e., precise SM measurements needed</a:t>
            </a:r>
          </a:p>
          <a:p>
            <a:pPr marL="0" lvl="2" indent="-274320">
              <a:buFont typeface="Arial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Eagerly awaiting discoveries this decade </a:t>
            </a:r>
            <a:r>
              <a:rPr lang="en-US" sz="2000" b="1" dirty="0">
                <a:solidFill>
                  <a:srgbClr val="008000"/>
                </a:solidFill>
                <a:sym typeface="Wingdings"/>
              </a:rPr>
              <a:t>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</a:p>
          <a:p>
            <a:pPr marL="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Colliders @ the Energy Frontier!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06475"/>
            <a:ext cx="5486400" cy="548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8971" y="1352774"/>
            <a:ext cx="839993" cy="46535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5562600" y="2122441"/>
            <a:ext cx="13716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8964" y="1352773"/>
            <a:ext cx="839993" cy="46535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15000" y="6211669"/>
            <a:ext cx="3200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We obviously need to invest more in machine R&amp;D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64103" y="3611176"/>
            <a:ext cx="486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http://www.slac.stanford.edu/pubs/beamline/27/1/27-1-panofsky.pdf</a:t>
            </a:r>
            <a:r>
              <a:rPr lang="en-US" sz="1200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42360" y="1354302"/>
            <a:ext cx="839993" cy="4653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299960" y="2514600"/>
            <a:ext cx="91440" cy="9144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257837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 charset="0"/>
                <a:ea typeface="Times" charset="0"/>
                <a:cs typeface="Times" charset="0"/>
              </a:rPr>
              <a:t>ILC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0813" y="186716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" charset="0"/>
                <a:ea typeface="Times" charset="0"/>
                <a:cs typeface="Times" charset="0"/>
              </a:rPr>
              <a:t>HL-LHC</a:t>
            </a:r>
          </a:p>
        </p:txBody>
      </p:sp>
      <p:sp>
        <p:nvSpPr>
          <p:cNvPr id="15" name="Rectangle 14"/>
          <p:cNvSpPr/>
          <p:nvPr/>
        </p:nvSpPr>
        <p:spPr>
          <a:xfrm rot="20798234">
            <a:off x="5678157" y="1870659"/>
            <a:ext cx="2103120" cy="137160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7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772061" y="1297361"/>
            <a:ext cx="914400" cy="346408"/>
            <a:chOff x="7848600" y="2347953"/>
            <a:chExt cx="914400" cy="346408"/>
          </a:xfrm>
        </p:grpSpPr>
        <p:sp>
          <p:nvSpPr>
            <p:cNvPr id="22" name="TextBox 21"/>
            <p:cNvSpPr txBox="1"/>
            <p:nvPr/>
          </p:nvSpPr>
          <p:spPr>
            <a:xfrm>
              <a:off x="7848600" y="241736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HE-LHC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14360" y="2347953"/>
              <a:ext cx="91440" cy="10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7345680" y="1371600"/>
            <a:ext cx="8835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98708" y="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100-TeV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DB866B-EEEE-D14C-91E3-BB59D9D6B6F5}"/>
              </a:ext>
            </a:extLst>
          </p:cNvPr>
          <p:cNvGrpSpPr/>
          <p:nvPr/>
        </p:nvGrpSpPr>
        <p:grpSpPr>
          <a:xfrm>
            <a:off x="8686461" y="339392"/>
            <a:ext cx="914739" cy="346408"/>
            <a:chOff x="7848600" y="2347953"/>
            <a:chExt cx="914400" cy="3464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F7F7CB-C844-2E48-AA15-08FFC6F2E272}"/>
                </a:ext>
              </a:extLst>
            </p:cNvPr>
            <p:cNvSpPr txBox="1"/>
            <p:nvPr/>
          </p:nvSpPr>
          <p:spPr>
            <a:xfrm>
              <a:off x="7848600" y="241736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" charset="0"/>
                  <a:ea typeface="Times" charset="0"/>
                  <a:cs typeface="Times" charset="0"/>
                </a:rPr>
                <a:t>FCC-</a:t>
              </a:r>
              <a:r>
                <a:rPr lang="en-US" sz="1200" dirty="0" err="1">
                  <a:latin typeface="Times" charset="0"/>
                  <a:ea typeface="Times" charset="0"/>
                  <a:cs typeface="Times" charset="0"/>
                </a:rPr>
                <a:t>hh</a:t>
              </a:r>
              <a:endParaRPr lang="en-US" sz="12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7D2F08-18BC-EF47-AECC-7DBF90D0677C}"/>
                </a:ext>
              </a:extLst>
            </p:cNvPr>
            <p:cNvSpPr/>
            <p:nvPr/>
          </p:nvSpPr>
          <p:spPr>
            <a:xfrm>
              <a:off x="8214360" y="2347953"/>
              <a:ext cx="91440" cy="10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8" grpId="0" animBg="1"/>
      <p:bldP spid="20" grpId="0" animBg="1"/>
      <p:bldP spid="10" grpId="0" animBg="1"/>
      <p:bldP spid="16" grpId="0"/>
      <p:bldP spid="17" grpId="0"/>
      <p:bldP spid="15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Standard Model?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342573"/>
            <a:ext cx="8839200" cy="513442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Standard Model seems to work perfectly well…</a:t>
            </a:r>
          </a:p>
          <a:p>
            <a:r>
              <a:rPr lang="en-US" sz="2400" dirty="0">
                <a:solidFill>
                  <a:srgbClr val="008000"/>
                </a:solidFill>
              </a:rPr>
              <a:t>	...then why do we seek to go beyond the Standard Model?</a:t>
            </a:r>
          </a:p>
          <a:p>
            <a:r>
              <a:rPr lang="en-US" sz="2400" dirty="0">
                <a:solidFill>
                  <a:srgbClr val="0000FF"/>
                </a:solidFill>
              </a:rPr>
              <a:t>SM can be convicted for incompleteness!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Quantum field nature of Gravity is missing entirely </a:t>
            </a:r>
            <a:r>
              <a:rPr lang="en-US" sz="2400" dirty="0">
                <a:sym typeface="Wingdings"/>
              </a:rPr>
              <a:t></a:t>
            </a:r>
          </a:p>
          <a:p>
            <a:pPr lvl="2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sym typeface="Wingdings"/>
              </a:rPr>
              <a:t>But, Planck scale is very high compared to EWK</a:t>
            </a:r>
          </a:p>
          <a:p>
            <a:pPr lvl="2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</a:rPr>
              <a:t>Dark Matter is 27% of Universe. SM has no DM candidate </a:t>
            </a:r>
            <a:r>
              <a:rPr lang="en-US" sz="2400" b="1" dirty="0">
                <a:solidFill>
                  <a:srgbClr val="008000"/>
                </a:solidFill>
                <a:sym typeface="Wingdings"/>
              </a:rPr>
              <a:t></a:t>
            </a:r>
            <a:endParaRPr lang="en-US" sz="2400" b="1" dirty="0">
              <a:solidFill>
                <a:srgbClr val="008000"/>
              </a:solidFill>
            </a:endParaRPr>
          </a:p>
          <a:p>
            <a:pPr lvl="2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sym typeface="Wingdings"/>
              </a:rPr>
              <a:t>Dark Energy is completely unexplained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ym typeface="Wingdings"/>
              </a:rPr>
              <a:t>Why is the Higgs so light? Why not at Planck Scale?</a:t>
            </a:r>
          </a:p>
          <a:p>
            <a:pPr lvl="2">
              <a:buFont typeface="Arial"/>
              <a:buChar char="•"/>
            </a:pPr>
            <a:r>
              <a:rPr lang="en-US" sz="2400" dirty="0"/>
              <a:t>Various cures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new physics at ~</a:t>
            </a:r>
            <a:r>
              <a:rPr lang="en-US" sz="2400" dirty="0" err="1"/>
              <a:t>TeV</a:t>
            </a:r>
            <a:r>
              <a:rPr lang="en-US" sz="2400" dirty="0"/>
              <a:t> scale incl. DM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No explanation for three fermion generations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/>
              <a:t>No explanation for hierarchy in fermion masses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/>
              <a:t>Inadequate amount matter-anti-matter asymmetry for formation of our known Universe with matter galaxies, </a:t>
            </a:r>
            <a:r>
              <a:rPr lang="mr-IN" sz="2400" dirty="0"/>
              <a:t>…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/>
              <a:t>Strong and electroweak forces are not unified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DD0A4-C6ED-2942-B886-8DEF45079A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CE36-5F60-1642-BFF8-D4B2C0396E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</p:spTree>
    <p:extLst>
      <p:ext uri="{BB962C8B-B14F-4D97-AF65-F5344CB8AC3E}">
        <p14:creationId xmlns:p14="http://schemas.microsoft.com/office/powerpoint/2010/main" val="3086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</a:t>
            </a:r>
            <a:br>
              <a:rPr lang="en-US" dirty="0"/>
            </a:br>
            <a:r>
              <a:rPr lang="en-US" dirty="0"/>
              <a:t>@ The Energy Frontier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5105400"/>
          </a:xfrm>
        </p:spPr>
        <p:txBody>
          <a:bodyPr/>
          <a:lstStyle/>
          <a:p>
            <a:r>
              <a:rPr lang="en-US" sz="2000" dirty="0"/>
              <a:t>Exploring the Higgs sector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H(120 GeV) </a:t>
            </a:r>
            <a:r>
              <a:rPr lang="en-US" sz="2000" dirty="0">
                <a:sym typeface="Wingdings"/>
              </a:rPr>
              <a:t> measure ~30 GeV objects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Precise measurements of SM decays, Non-standard decays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Search for additional Higgs scalars</a:t>
            </a:r>
          </a:p>
          <a:p>
            <a:r>
              <a:rPr lang="en-US" sz="2000" dirty="0"/>
              <a:t>Continued searches for heavy BSM particles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We are limited by the LHC energy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More energy in the center mass the better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Not all energy in proton-proton 14-TeV collisions available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Rare for quarks and gluons in proton to carry most of that 7 </a:t>
            </a:r>
            <a:r>
              <a:rPr lang="en-US" sz="2000" dirty="0" err="1"/>
              <a:t>TeV</a:t>
            </a:r>
            <a:endParaRPr lang="en-US" sz="2000" dirty="0"/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Quark-gluon momenta fall faster than we accumulate luminosity</a:t>
            </a:r>
          </a:p>
          <a:p>
            <a:r>
              <a:rPr lang="en-US" sz="2000" dirty="0"/>
              <a:t>Continued searches for light BSM particles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b="1" dirty="0"/>
              <a:t>Dark particles, which interact ultra-weakly with SM particles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Particles produced only in the EWK processes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000" dirty="0"/>
              <a:t>Long-lived particles : special purpose detectors (</a:t>
            </a:r>
            <a:r>
              <a:rPr lang="en-US" sz="2000" dirty="0" err="1"/>
              <a:t>Mathusla</a:t>
            </a:r>
            <a:r>
              <a:rPr lang="en-US" sz="2000" dirty="0"/>
              <a:t> / </a:t>
            </a:r>
            <a:r>
              <a:rPr lang="en-US" sz="2000" dirty="0" err="1"/>
              <a:t>milliQan</a:t>
            </a:r>
            <a:r>
              <a:rPr lang="en-US" sz="20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Motion </a:t>
            </a:r>
            <a:r>
              <a:rPr lang="en-US" dirty="0">
                <a:sym typeface="Wingdings"/>
              </a:rPr>
              <a:t> Dark 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96623"/>
              </p:ext>
            </p:extLst>
          </p:nvPr>
        </p:nvGraphicFramePr>
        <p:xfrm>
          <a:off x="100012" y="1330325"/>
          <a:ext cx="4395788" cy="3133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3" imgW="2882900" imgH="1765300" progId="Equation.DSMT4">
                  <p:embed/>
                </p:oleObj>
              </mc:Choice>
              <mc:Fallback>
                <p:oleObj name="Equation" r:id="rId3" imgW="2882900" imgH="176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" y="1330325"/>
                        <a:ext cx="4395788" cy="3133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81600" y="5181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fact, most of the matter in the universe is </a:t>
            </a:r>
            <a:r>
              <a:rPr lang="en-US" b="1" i="1" dirty="0"/>
              <a:t>dark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74084276"/>
              </p:ext>
            </p:extLst>
          </p:nvPr>
        </p:nvGraphicFramePr>
        <p:xfrm>
          <a:off x="182362" y="4375745"/>
          <a:ext cx="4846838" cy="214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91200" y="6475968"/>
            <a:ext cx="307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Why is this Matter Dark?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E7153-A764-6545-A639-A7986989C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128" y="1435822"/>
            <a:ext cx="4452072" cy="30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AsOne/>
      </p:bldGraphic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Formation History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UniverseStructureHistor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2076"/>
            <a:ext cx="8077200" cy="4915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7442" y="0"/>
            <a:ext cx="3456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https://youtu.be/SY0bKE10ZDM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6475968"/>
            <a:ext cx="307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 is this Dark Matter?</a:t>
            </a:r>
          </a:p>
        </p:txBody>
      </p:sp>
    </p:spTree>
    <p:extLst>
      <p:ext uri="{BB962C8B-B14F-4D97-AF65-F5344CB8AC3E}">
        <p14:creationId xmlns:p14="http://schemas.microsoft.com/office/powerpoint/2010/main" val="759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9"/>
            <a:ext cx="9144000" cy="527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Dark Matter?</a:t>
            </a:r>
          </a:p>
        </p:txBody>
      </p:sp>
      <p:sp>
        <p:nvSpPr>
          <p:cNvPr id="7" name="Vertical Text Placeholder 6"/>
          <p:cNvSpPr>
            <a:spLocks noGrp="1"/>
          </p:cNvSpPr>
          <p:nvPr>
            <p:ph type="body" orient="vert" idx="1"/>
          </p:nvPr>
        </p:nvSpPr>
        <p:spPr>
          <a:xfrm rot="16200000">
            <a:off x="1926370" y="-478569"/>
            <a:ext cx="5273675" cy="866921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Known particles in the Standard Model cannot be what dark matter is made of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Only neutrinos interact very weakly with other matter but they have very low mass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Super-symmetric theories can have weakly interacting massive particles (WIMPs), which are ideal dark matter candidates 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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is Weakly Interacting</a:t>
            </a:r>
          </a:p>
        </p:txBody>
      </p:sp>
      <p:sp>
        <p:nvSpPr>
          <p:cNvPr id="7" name="Vertical Text Placeholder 6"/>
          <p:cNvSpPr>
            <a:spLocks noGrp="1"/>
          </p:cNvSpPr>
          <p:nvPr>
            <p:ph type="body" orient="vert" idx="1"/>
          </p:nvPr>
        </p:nvSpPr>
        <p:spPr>
          <a:xfrm rot="16200000">
            <a:off x="1829655" y="-478569"/>
            <a:ext cx="5273675" cy="8669214"/>
          </a:xfrm>
        </p:spPr>
        <p:txBody>
          <a:bodyPr/>
          <a:lstStyle/>
          <a:p>
            <a:r>
              <a:rPr lang="en-US" dirty="0"/>
              <a:t>Collision of two clusters of galaxies</a:t>
            </a:r>
          </a:p>
          <a:p>
            <a:endParaRPr lang="en-US" dirty="0"/>
          </a:p>
          <a:p>
            <a:r>
              <a:rPr lang="en-US" dirty="0"/>
              <a:t>Collision reshaped the intergalactic gas (</a:t>
            </a:r>
            <a:r>
              <a:rPr lang="en-US" dirty="0">
                <a:solidFill>
                  <a:srgbClr val="EF4182"/>
                </a:solidFill>
              </a:rPr>
              <a:t>pink</a:t>
            </a:r>
            <a:r>
              <a:rPr lang="en-US" dirty="0"/>
              <a:t>) into a distinctive “bullet” shape. </a:t>
            </a:r>
          </a:p>
          <a:p>
            <a:endParaRPr lang="en-US" dirty="0"/>
          </a:p>
          <a:p>
            <a:r>
              <a:rPr lang="en-US" dirty="0"/>
              <a:t>The dark matter (</a:t>
            </a:r>
            <a:r>
              <a:rPr lang="en-US" dirty="0">
                <a:solidFill>
                  <a:srgbClr val="4130A4"/>
                </a:solidFill>
              </a:rPr>
              <a:t>blue</a:t>
            </a:r>
            <a:r>
              <a:rPr lang="en-US" dirty="0"/>
              <a:t>) needed </a:t>
            </a:r>
            <a:br>
              <a:rPr lang="en-US" dirty="0"/>
            </a:br>
            <a:r>
              <a:rPr lang="en-US" dirty="0"/>
              <a:t>to explain rotation curves, </a:t>
            </a:r>
            <a:br>
              <a:rPr lang="en-US" dirty="0"/>
            </a:br>
            <a:r>
              <a:rPr lang="en-US" dirty="0"/>
              <a:t>flies through normal matter </a:t>
            </a:r>
            <a:br>
              <a:rPr lang="en-US" dirty="0"/>
            </a:br>
            <a:r>
              <a:rPr lang="en-US" dirty="0"/>
              <a:t>ending up light-years away </a:t>
            </a:r>
            <a:br>
              <a:rPr lang="en-US" dirty="0"/>
            </a:br>
            <a:r>
              <a:rPr lang="en-US" dirty="0"/>
              <a:t>from the normal matter.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895600"/>
            <a:ext cx="3657600" cy="264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6134100"/>
            <a:ext cx="307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 is this Weakly Interacting Dark Matter?</a:t>
            </a:r>
          </a:p>
        </p:txBody>
      </p:sp>
    </p:spTree>
    <p:extLst>
      <p:ext uri="{BB962C8B-B14F-4D97-AF65-F5344CB8AC3E}">
        <p14:creationId xmlns:p14="http://schemas.microsoft.com/office/powerpoint/2010/main" val="2903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High Scale Theory: </a:t>
            </a:r>
            <a:br>
              <a:rPr lang="en-US" dirty="0"/>
            </a:br>
            <a:r>
              <a:rPr lang="en-US" dirty="0"/>
              <a:t>Supersymmetry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79" y="2209800"/>
            <a:ext cx="9056782" cy="4133850"/>
          </a:xfrm>
          <a:prstGeom prst="rect">
            <a:avLst/>
          </a:prstGeom>
        </p:spPr>
      </p:pic>
      <p:sp>
        <p:nvSpPr>
          <p:cNvPr id="7" name="Vertical Text Placeholder 6"/>
          <p:cNvSpPr txBox="1">
            <a:spLocks/>
          </p:cNvSpPr>
          <p:nvPr/>
        </p:nvSpPr>
        <p:spPr bwMode="auto">
          <a:xfrm rot="16200000">
            <a:off x="1926370" y="-554769"/>
            <a:ext cx="5273675" cy="866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Helvetica"/>
                <a:cs typeface="Helvetica"/>
              </a:rPr>
              <a:t>A BSM physics theory which doubles known particles again – but the new particles must have large mass</a:t>
            </a: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Helvetica"/>
                <a:cs typeface="Helvetica"/>
              </a:rPr>
              <a:t>Hope remains that LHC may be able to produce them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B5AF8-96D0-E743-993D-4F3191C029C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BEFD-5357-7242-838E-7B89F4FCE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</p:spTree>
    <p:extLst>
      <p:ext uri="{BB962C8B-B14F-4D97-AF65-F5344CB8AC3E}">
        <p14:creationId xmlns:p14="http://schemas.microsoft.com/office/powerpoint/2010/main" val="277899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Let´s start at the very beginning</a:t>
            </a:r>
            <a:br>
              <a:rPr lang="en-US" dirty="0"/>
            </a:br>
            <a:r>
              <a:rPr lang="en-US" dirty="0"/>
              <a:t>A very good place to start!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evolutionOfUniver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777"/>
            <a:ext cx="9144000" cy="47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68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Supersymmetry – WIMP Miracle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79" y="2209800"/>
            <a:ext cx="9056782" cy="4133850"/>
          </a:xfrm>
          <a:prstGeom prst="rect">
            <a:avLst/>
          </a:prstGeom>
        </p:spPr>
      </p:pic>
      <p:sp>
        <p:nvSpPr>
          <p:cNvPr id="7" name="Vertical Text Placeholder 6"/>
          <p:cNvSpPr txBox="1">
            <a:spLocks/>
          </p:cNvSpPr>
          <p:nvPr/>
        </p:nvSpPr>
        <p:spPr bwMode="auto">
          <a:xfrm rot="16200000">
            <a:off x="1926370" y="-554769"/>
            <a:ext cx="5273675" cy="866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Helvetica"/>
                <a:cs typeface="Helvetica"/>
              </a:rPr>
              <a:t>A BSM physics theory which doubles known particles again – but the new particles must have large mass</a:t>
            </a: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br>
              <a:rPr lang="en-US" sz="2800" dirty="0">
                <a:latin typeface="Helvetica"/>
                <a:cs typeface="Helvetica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-128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Helvetica"/>
                <a:cs typeface="Helvetica"/>
              </a:rPr>
              <a:t>Hope remains that LHC may be able to produce them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86600" y="2768600"/>
            <a:ext cx="1752600" cy="2197100"/>
            <a:chOff x="7086600" y="2768600"/>
            <a:chExt cx="1752600" cy="2197100"/>
          </a:xfrm>
        </p:grpSpPr>
        <p:sp>
          <p:nvSpPr>
            <p:cNvPr id="8" name="Oval 7"/>
            <p:cNvSpPr/>
            <p:nvPr/>
          </p:nvSpPr>
          <p:spPr>
            <a:xfrm>
              <a:off x="7086600" y="2768600"/>
              <a:ext cx="762000" cy="762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86600" y="4203700"/>
              <a:ext cx="762000" cy="762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013700" y="2895600"/>
              <a:ext cx="825500" cy="838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4400" y="285303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c</a:t>
              </a:r>
              <a:r>
                <a:rPr lang="en-US" sz="2400" baseline="-25000" dirty="0">
                  <a:latin typeface="Symbol" charset="2"/>
                  <a:cs typeface="Symbol" charset="2"/>
                </a:rPr>
                <a:t>0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4400" y="430083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c</a:t>
              </a:r>
              <a:r>
                <a:rPr lang="en-US" sz="2400" baseline="-25000" dirty="0">
                  <a:latin typeface="Symbol" charset="2"/>
                  <a:cs typeface="Symbol" charset="2"/>
                </a:rPr>
                <a:t>3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29600" y="3083867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c</a:t>
              </a:r>
              <a:r>
                <a:rPr lang="en-US" sz="2400" baseline="-25000" dirty="0">
                  <a:latin typeface="Symbol" charset="2"/>
                  <a:cs typeface="Symbol" charset="2"/>
                </a:rPr>
                <a:t>1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rot="16200000">
            <a:off x="5395941" y="2271741"/>
            <a:ext cx="266700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Lightest SUSY Particle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Neutralino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Dark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012FC-2D6A-0344-8D88-DC8E5992691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5D19-AB6C-B14A-ADA1-60099B93FB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</p:spTree>
    <p:extLst>
      <p:ext uri="{BB962C8B-B14F-4D97-AF65-F5344CB8AC3E}">
        <p14:creationId xmlns:p14="http://schemas.microsoft.com/office/powerpoint/2010/main" val="34863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Whither SUSY?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1258329"/>
            <a:ext cx="6525816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505200"/>
            <a:ext cx="4686300" cy="2830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94418-3D22-8A43-BCBB-E964DC7B900D}"/>
              </a:ext>
            </a:extLst>
          </p:cNvPr>
          <p:cNvSpPr txBox="1"/>
          <p:nvPr/>
        </p:nvSpPr>
        <p:spPr>
          <a:xfrm>
            <a:off x="6324600" y="1685142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Naturalness argument requires </a:t>
            </a:r>
            <a:r>
              <a:rPr lang="en-US" b="1" dirty="0" err="1"/>
              <a:t>sparticle</a:t>
            </a:r>
            <a:r>
              <a:rPr lang="en-US" b="1" dirty="0"/>
              <a:t> masses of order 1 </a:t>
            </a:r>
            <a:r>
              <a:rPr lang="en-US" b="1" dirty="0" err="1"/>
              <a:t>TeV</a:t>
            </a:r>
            <a:r>
              <a:rPr lang="en-US" b="1" dirty="0"/>
              <a:t> or less.</a:t>
            </a:r>
          </a:p>
        </p:txBody>
      </p:sp>
    </p:spTree>
    <p:extLst>
      <p:ext uri="{BB962C8B-B14F-4D97-AF65-F5344CB8AC3E}">
        <p14:creationId xmlns:p14="http://schemas.microsoft.com/office/powerpoint/2010/main" val="7454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Exotica?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" y="1254211"/>
            <a:ext cx="6843378" cy="521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28" y="3977640"/>
            <a:ext cx="3662172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1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WIMPs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Collider Search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ATLAS / CMS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Direct Detection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Underground</a:t>
            </a:r>
            <a:br>
              <a:rPr lang="en-US" dirty="0"/>
            </a:br>
            <a:r>
              <a:rPr lang="en-US" dirty="0"/>
              <a:t>experiments</a:t>
            </a:r>
          </a:p>
          <a:p>
            <a:pPr marL="1257300" lvl="2" indent="-457200">
              <a:buFont typeface="Arial"/>
              <a:buChar char="•"/>
            </a:pPr>
            <a:r>
              <a:rPr lang="en-US" dirty="0"/>
              <a:t>LZ, …</a:t>
            </a:r>
          </a:p>
          <a:p>
            <a:pPr marL="0" indent="0"/>
            <a:r>
              <a:rPr lang="en-US" dirty="0"/>
              <a:t>Indirect Detection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IceCube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Fermi LAT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503"/>
          <a:stretch/>
        </p:blipFill>
        <p:spPr>
          <a:xfrm>
            <a:off x="3729667" y="1244600"/>
            <a:ext cx="5185733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3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6546D1-3DCE-CE4C-9F61-3585B44F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3359426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6994C-D3E4-6342-8C19-CADDE741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Search – Some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3D8B1-D4F6-AA41-A6BD-FAEC2C6F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B75A7-80C4-D34D-91FC-BF575E39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A2A9C-8B29-B844-BCA6-3127FD1B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9E000E-3E33-694B-B8C0-83BA47AE9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00386"/>
              </p:ext>
            </p:extLst>
          </p:nvPr>
        </p:nvGraphicFramePr>
        <p:xfrm>
          <a:off x="228600" y="1295400"/>
          <a:ext cx="8763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072879054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128509968"/>
                    </a:ext>
                  </a:extLst>
                </a:gridCol>
              </a:tblGrid>
              <a:tr h="25527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Recoil from Initial State Radiation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of gluon/quark, photon, Z or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Invisible Higgs Decay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radiated from a Vector Boson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449623"/>
                  </a:ext>
                </a:extLst>
              </a:tr>
              <a:tr h="255270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Multi-Higgs Doublet Models</a:t>
                      </a:r>
                      <a:br>
                        <a:rPr lang="en-US" b="1" dirty="0"/>
                      </a:br>
                      <a:r>
                        <a:rPr lang="en-US" b="1" dirty="0"/>
                        <a:t>Invisible Heavy Higgs Decays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Invisible Higgs Decay</a:t>
                      </a:r>
                      <a:br>
                        <a:rPr lang="en-US" b="1" dirty="0"/>
                      </a:br>
                      <a:r>
                        <a:rPr lang="en-US" b="1" dirty="0"/>
                        <a:t>produced in Vector Boson Fusion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205809"/>
                  </a:ext>
                </a:extLst>
              </a:tr>
            </a:tbl>
          </a:graphicData>
        </a:graphic>
      </p:graphicFrame>
      <p:pic>
        <p:nvPicPr>
          <p:cNvPr id="11" name="Picture 10" descr="A close up of a piece of paper&#13;&#10;&#13;&#10;Description automatically generated">
            <a:extLst>
              <a:ext uri="{FF2B5EF4-FFF2-40B4-BE49-F238E27FC236}">
                <a16:creationId xmlns:a16="http://schemas.microsoft.com/office/drawing/2014/main" id="{4CD9B18A-6CAC-0C46-ABFF-F42A7411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91" y="1911927"/>
            <a:ext cx="2603500" cy="1743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E5573-1DC6-3E4F-A4DE-5C0E17CF7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05"/>
          <a:stretch/>
        </p:blipFill>
        <p:spPr>
          <a:xfrm>
            <a:off x="5715000" y="4495800"/>
            <a:ext cx="2264229" cy="1680338"/>
          </a:xfrm>
          <a:prstGeom prst="rect">
            <a:avLst/>
          </a:prstGeom>
        </p:spPr>
      </p:pic>
      <p:pic>
        <p:nvPicPr>
          <p:cNvPr id="14" name="Picture 13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0F5C09DF-0CA2-5048-B1FD-1B17FCD73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495799"/>
            <a:ext cx="2362200" cy="18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Transverse Energy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pic>
        <p:nvPicPr>
          <p:cNvPr id="6" name="Picture 5" descr="susyM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56" y="2514600"/>
            <a:ext cx="4137444" cy="382959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929295"/>
              </p:ext>
            </p:extLst>
          </p:nvPr>
        </p:nvGraphicFramePr>
        <p:xfrm>
          <a:off x="228600" y="1371600"/>
          <a:ext cx="52673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Equation" r:id="rId4" imgW="3009900" imgH="914400" progId="Equation.DSMT4">
                  <p:embed/>
                </p:oleObj>
              </mc:Choice>
              <mc:Fallback>
                <p:oleObj name="Equation" r:id="rId4" imgW="30099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5267325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4950" y="3109079"/>
            <a:ext cx="4489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particles (protons) are going in and out of the screen in this picture</a:t>
            </a:r>
          </a:p>
          <a:p>
            <a:endParaRPr lang="en-US" dirty="0"/>
          </a:p>
          <a:p>
            <a:r>
              <a:rPr lang="en-US" dirty="0"/>
              <a:t>Net momentum initially is zero in this XY-plane</a:t>
            </a:r>
          </a:p>
          <a:p>
            <a:endParaRPr lang="en-US" dirty="0"/>
          </a:p>
          <a:p>
            <a:r>
              <a:rPr lang="en-US" dirty="0"/>
              <a:t>Remnants after the collision should also add up to zero momentum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Imbalance seen when there are non-interacting (dark) particles. </a:t>
            </a:r>
          </a:p>
        </p:txBody>
      </p:sp>
    </p:spTree>
    <p:extLst>
      <p:ext uri="{BB962C8B-B14F-4D97-AF65-F5344CB8AC3E}">
        <p14:creationId xmlns:p14="http://schemas.microsoft.com/office/powerpoint/2010/main" val="380372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text on a white background&#13;&#10;&#13;&#10;Description automatically generated">
            <a:extLst>
              <a:ext uri="{FF2B5EF4-FFF2-40B4-BE49-F238E27FC236}">
                <a16:creationId xmlns:a16="http://schemas.microsoft.com/office/drawing/2014/main" id="{9841F373-D9E0-FC4D-A412-2F175E7B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892594"/>
            <a:ext cx="3557059" cy="2468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A4D28-F9CD-DD44-AB62-91753BCC0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91483" y="489670"/>
            <a:ext cx="2428919" cy="4224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E8EF1-FDAB-DB40-B02C-AE14C69D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/>
              <a:t>No MET Beyond that from </a:t>
            </a:r>
            <a:r>
              <a:rPr lang="en-US" sz="4400" dirty="0">
                <a:latin typeface="Symbol" pitchFamily="2" charset="2"/>
              </a:rPr>
              <a:t>n</a:t>
            </a:r>
            <a:r>
              <a:rPr lang="en-US" sz="2800" dirty="0"/>
              <a:t>s</a:t>
            </a:r>
            <a:r>
              <a:rPr lang="en-US" dirty="0"/>
              <a:t> yet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17007-62D9-2642-8555-4EF0D809D3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3F8A-9395-AB4A-A4A3-F86F98468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0E311-348E-3D4F-9DC6-53DF92F9F9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5B77D7-9ECB-324F-8FD9-AAA1BF80E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143582"/>
              </p:ext>
            </p:extLst>
          </p:nvPr>
        </p:nvGraphicFramePr>
        <p:xfrm>
          <a:off x="0" y="1295400"/>
          <a:ext cx="91440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7287905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128509968"/>
                    </a:ext>
                  </a:extLst>
                </a:gridCol>
              </a:tblGrid>
              <a:tr h="25527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g,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g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g,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g</a:t>
                      </a:r>
                      <a:br>
                        <a:rPr lang="en-US" b="1" dirty="0">
                          <a:solidFill>
                            <a:schemeClr val="tx1"/>
                          </a:solidFill>
                        </a:rPr>
                      </a:b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449623"/>
                  </a:ext>
                </a:extLst>
              </a:tr>
              <a:tr h="2552700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Invisible Higgs</a:t>
                      </a:r>
                      <a:br>
                        <a:rPr lang="en-US" b="1" dirty="0"/>
                      </a:br>
                      <a:br>
                        <a:rPr lang="en-US" b="1" dirty="0"/>
                      </a:br>
                      <a:r>
                        <a:rPr lang="en-US" b="1" dirty="0"/>
                        <a:t>Less than 20%</a:t>
                      </a:r>
                      <a:br>
                        <a:rPr lang="en-US" b="1" dirty="0"/>
                      </a:br>
                      <a:r>
                        <a:rPr lang="en-US" b="1" dirty="0"/>
                        <a:t>of 125-GeV Higgs</a:t>
                      </a:r>
                      <a:br>
                        <a:rPr lang="en-US" b="1" dirty="0"/>
                      </a:br>
                      <a:r>
                        <a:rPr lang="en-US" b="1" dirty="0"/>
                        <a:t>Branching Ratio</a:t>
                      </a:r>
                      <a:br>
                        <a:rPr lang="en-US" b="1" dirty="0"/>
                      </a:br>
                      <a:r>
                        <a:rPr lang="en-US" b="1" dirty="0"/>
                        <a:t>is invisible to </a:t>
                      </a:r>
                      <a:br>
                        <a:rPr lang="en-US" b="1" dirty="0"/>
                      </a:br>
                      <a:r>
                        <a:rPr lang="en-US" b="1" dirty="0"/>
                        <a:t>95%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Mono H</a:t>
                      </a:r>
                      <a:br>
                        <a:rPr lang="en-US" b="1" dirty="0"/>
                      </a:br>
                      <a:endParaRPr lang="en-US" b="1" dirty="0"/>
                    </a:p>
                    <a:p>
                      <a:pPr algn="l"/>
                      <a:r>
                        <a:rPr lang="en-US" b="1" dirty="0"/>
                        <a:t>Wide </a:t>
                      </a:r>
                      <a:br>
                        <a:rPr lang="en-US" b="1" dirty="0"/>
                      </a:br>
                      <a:r>
                        <a:rPr lang="en-US" b="1" dirty="0"/>
                        <a:t>range of </a:t>
                      </a:r>
                      <a:br>
                        <a:rPr lang="en-US" b="1" dirty="0"/>
                      </a:br>
                      <a:r>
                        <a:rPr lang="en-US" b="1" dirty="0"/>
                        <a:t>masses</a:t>
                      </a:r>
                      <a:br>
                        <a:rPr lang="en-US" b="1" dirty="0"/>
                      </a:br>
                      <a:r>
                        <a:rPr lang="en-US" b="1" dirty="0"/>
                        <a:t>already</a:t>
                      </a:r>
                      <a:br>
                        <a:rPr lang="en-US" b="1" dirty="0"/>
                      </a:br>
                      <a:r>
                        <a:rPr lang="en-US" b="1" dirty="0"/>
                        <a:t>excluded</a:t>
                      </a:r>
                      <a:br>
                        <a:rPr lang="en-US" b="1" dirty="0"/>
                      </a:br>
                      <a:r>
                        <a:rPr lang="en-US" b="1" dirty="0"/>
                        <a:t>for invisible</a:t>
                      </a:r>
                      <a:br>
                        <a:rPr lang="en-US" b="1" dirty="0"/>
                      </a:br>
                      <a:r>
                        <a:rPr lang="en-US" b="1" dirty="0"/>
                        <a:t>A decay to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2058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8A890DF-BF79-C747-AE78-4B32F8D4C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53176" y="481416"/>
            <a:ext cx="2428918" cy="4224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48690-070D-C443-AD81-0DBC0A2C2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48" y="3892594"/>
            <a:ext cx="2573452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69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Is All Around 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56515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8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winning techniques to find galactic dark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9432" y="2286000"/>
            <a:ext cx="4910032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6304" y="1905000"/>
            <a:ext cx="4927696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67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largest possible detector (7000 kg) in deepest mine accessible (1.5 km)</a:t>
            </a:r>
          </a:p>
        </p:txBody>
      </p:sp>
    </p:spTree>
    <p:extLst>
      <p:ext uri="{BB962C8B-B14F-4D97-AF65-F5344CB8AC3E}">
        <p14:creationId xmlns:p14="http://schemas.microsoft.com/office/powerpoint/2010/main" val="29286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Experiment in South Dakota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Shape 195"/>
          <p:cNvSpPr txBox="1">
            <a:spLocks/>
          </p:cNvSpPr>
          <p:nvPr/>
        </p:nvSpPr>
        <p:spPr bwMode="auto">
          <a:xfrm>
            <a:off x="0" y="1295400"/>
            <a:ext cx="3657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100" dirty="0">
                <a:solidFill>
                  <a:srgbClr val="FF0000"/>
                </a:solidFill>
              </a:rPr>
              <a:t>Recently approved </a:t>
            </a:r>
            <a:br>
              <a:rPr lang="en-US" sz="2100" dirty="0">
                <a:solidFill>
                  <a:srgbClr val="FF0000"/>
                </a:solidFill>
              </a:rPr>
            </a:br>
            <a:r>
              <a:rPr lang="en-US" sz="2100" dirty="0">
                <a:solidFill>
                  <a:srgbClr val="FF0000"/>
                </a:solidFill>
              </a:rPr>
              <a:t>LZ experiment </a:t>
            </a:r>
            <a:r>
              <a:rPr lang="en-US" sz="2200" dirty="0">
                <a:solidFill>
                  <a:srgbClr val="FF0000"/>
                </a:solidFill>
              </a:rPr>
              <a:t>contains </a:t>
            </a:r>
            <a:r>
              <a:rPr lang="en-US" sz="2100" dirty="0">
                <a:solidFill>
                  <a:srgbClr val="FF0000"/>
                </a:solidFill>
              </a:rPr>
              <a:t>a record-sized 7 ton liquid xenon time projection chamber designed to push limits on direct dark matter detection.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endParaRPr lang="en-US" sz="2100" dirty="0">
              <a:solidFill>
                <a:srgbClr val="FF0000"/>
              </a:solidFill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100" dirty="0">
                <a:solidFill>
                  <a:srgbClr val="FF0000"/>
                </a:solidFill>
              </a:rPr>
              <a:t>Deep underground to filter out cosmic rays.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endParaRPr lang="en-US" sz="2100" dirty="0">
              <a:solidFill>
                <a:srgbClr val="FF0000"/>
              </a:solidFill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100" dirty="0">
                <a:solidFill>
                  <a:srgbClr val="FF0000"/>
                </a:solidFill>
              </a:rPr>
              <a:t>Careful material selection to reduce radioactivity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endParaRPr lang="en-US" sz="2100" dirty="0">
              <a:solidFill>
                <a:srgbClr val="FF0000"/>
              </a:solidFill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100" dirty="0">
                <a:solidFill>
                  <a:srgbClr val="FF0000"/>
                </a:solidFill>
              </a:rPr>
              <a:t>Wisconsin is helping build this experiment</a:t>
            </a:r>
          </a:p>
        </p:txBody>
      </p:sp>
      <p:pic>
        <p:nvPicPr>
          <p:cNvPr id="9" name="LZ_CAD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895600" y="1143000"/>
            <a:ext cx="6248400" cy="51228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207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 rot="5400000">
            <a:off x="3550369" y="552062"/>
            <a:ext cx="2012488" cy="8565179"/>
            <a:chOff x="2073872" y="3386028"/>
            <a:chExt cx="1812328" cy="2786172"/>
          </a:xfrm>
        </p:grpSpPr>
        <p:sp>
          <p:nvSpPr>
            <p:cNvPr id="35" name="Cloud 34"/>
            <p:cNvSpPr/>
            <p:nvPr/>
          </p:nvSpPr>
          <p:spPr>
            <a:xfrm>
              <a:off x="2073872" y="3386028"/>
              <a:ext cx="1812328" cy="2786172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6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2181876" y="3855972"/>
              <a:ext cx="1788209" cy="136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1800" dirty="0">
                <a:solidFill>
                  <a:srgbClr val="0000FF"/>
                </a:solidFill>
              </a:endParaRPr>
            </a:p>
            <a:p>
              <a:pPr algn="ctr">
                <a:lnSpc>
                  <a:spcPct val="130000"/>
                </a:lnSpc>
              </a:pPr>
              <a:endParaRPr lang="en-US" dirty="0">
                <a:solidFill>
                  <a:srgbClr val="0000FF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1800" dirty="0">
                  <a:solidFill>
                    <a:srgbClr val="0000FF"/>
                  </a:solidFill>
                </a:rPr>
                <a:t>Dark Matter</a:t>
              </a:r>
              <a:br>
                <a:rPr lang="en-US" sz="1800" dirty="0">
                  <a:solidFill>
                    <a:srgbClr val="0000FF"/>
                  </a:solidFill>
                </a:rPr>
              </a:br>
              <a:r>
                <a:rPr lang="en-US" dirty="0">
                  <a:solidFill>
                    <a:srgbClr val="0000FF"/>
                  </a:solidFill>
                </a:rPr>
                <a:t>Key to this evolution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433" y="3329712"/>
            <a:ext cx="1812328" cy="2786172"/>
            <a:chOff x="2073872" y="3386028"/>
            <a:chExt cx="1812328" cy="2786172"/>
          </a:xfrm>
        </p:grpSpPr>
        <p:sp>
          <p:nvSpPr>
            <p:cNvPr id="32" name="Cloud 31"/>
            <p:cNvSpPr/>
            <p:nvPr/>
          </p:nvSpPr>
          <p:spPr>
            <a:xfrm>
              <a:off x="2073872" y="3386028"/>
              <a:ext cx="1812328" cy="2786172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6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1811177" y="4121137"/>
              <a:ext cx="2181346" cy="115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dirty="0">
                  <a:solidFill>
                    <a:srgbClr val="0000FF"/>
                  </a:solidFill>
                </a:rPr>
                <a:t>String Theory</a:t>
              </a:r>
              <a:br>
                <a:rPr lang="en-US" sz="1800" dirty="0">
                  <a:solidFill>
                    <a:srgbClr val="0000FF"/>
                  </a:solidFill>
                </a:rPr>
              </a:br>
              <a:br>
                <a:rPr lang="en-US" sz="1800" dirty="0">
                  <a:solidFill>
                    <a:srgbClr val="0000FF"/>
                  </a:solidFill>
                </a:rPr>
              </a:br>
              <a:r>
                <a:rPr lang="en-US" sz="1800" dirty="0">
                  <a:solidFill>
                    <a:srgbClr val="0000FF"/>
                  </a:solidFill>
                </a:rPr>
                <a:t>Big Bang Cosmology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73872" y="3329712"/>
            <a:ext cx="1812328" cy="2786172"/>
            <a:chOff x="2073872" y="3386028"/>
            <a:chExt cx="1812328" cy="2786172"/>
          </a:xfrm>
        </p:grpSpPr>
        <p:sp>
          <p:nvSpPr>
            <p:cNvPr id="29" name="Cloud 28"/>
            <p:cNvSpPr/>
            <p:nvPr/>
          </p:nvSpPr>
          <p:spPr>
            <a:xfrm>
              <a:off x="2073872" y="3386028"/>
              <a:ext cx="1812328" cy="2786172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64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811177" y="4121137"/>
              <a:ext cx="2181346" cy="115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dirty="0">
                  <a:solidFill>
                    <a:srgbClr val="0000FF"/>
                  </a:solidFill>
                </a:rPr>
                <a:t>LHC  Phenomena</a:t>
              </a:r>
              <a:br>
                <a:rPr lang="en-US" sz="1800" dirty="0">
                  <a:solidFill>
                    <a:srgbClr val="0000FF"/>
                  </a:solidFill>
                </a:rPr>
              </a:br>
              <a:br>
                <a:rPr lang="en-US" sz="1800" dirty="0">
                  <a:solidFill>
                    <a:srgbClr val="0000FF"/>
                  </a:solidFill>
                </a:rPr>
              </a:br>
              <a:r>
                <a:rPr lang="en-US" sz="1800" dirty="0">
                  <a:solidFill>
                    <a:srgbClr val="0000FF"/>
                  </a:solidFill>
                </a:rPr>
                <a:t>ATLAS &amp; CMS</a:t>
              </a:r>
            </a:p>
          </p:txBody>
        </p:sp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A Brief History of Time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6B9DCBF1-5B82-EE45-81A4-50D6F739C810}" type="slidenum">
              <a:rPr lang="en-US"/>
              <a:pPr/>
              <a:t>3</a:t>
            </a:fld>
            <a:endParaRPr lang="en-US"/>
          </a:p>
        </p:txBody>
      </p:sp>
      <p:pic>
        <p:nvPicPr>
          <p:cNvPr id="12" name="Picture 11" descr="BBst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5" y="1621871"/>
            <a:ext cx="8463189" cy="1586848"/>
          </a:xfrm>
          <a:prstGeom prst="rect">
            <a:avLst/>
          </a:prstGeom>
        </p:spPr>
      </p:pic>
      <p:pic>
        <p:nvPicPr>
          <p:cNvPr id="13" name="Picture 12" descr="thebar_MainPage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796" y="3222071"/>
            <a:ext cx="8488628" cy="4738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64639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Quantum Gravity Era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4411" y="5082339"/>
            <a:ext cx="302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Grand Unification Era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394783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Electro-weak Era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567556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Proton &amp; Neutron Era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40329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Nuclear Era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913102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Atoms and Light Era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085875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Galaxies Formation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7531" y="5082338"/>
            <a:ext cx="30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Today</a:t>
            </a:r>
          </a:p>
        </p:txBody>
      </p:sp>
      <p:grpSp>
        <p:nvGrpSpPr>
          <p:cNvPr id="2" name="Group 24"/>
          <p:cNvGrpSpPr/>
          <p:nvPr/>
        </p:nvGrpSpPr>
        <p:grpSpPr>
          <a:xfrm>
            <a:off x="360505" y="1162884"/>
            <a:ext cx="8359793" cy="370920"/>
            <a:chOff x="457200" y="5955268"/>
            <a:chExt cx="8359793" cy="37092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57200" y="6324600"/>
              <a:ext cx="83597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018485" y="5955268"/>
              <a:ext cx="4174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Universe expanding and cooling</a:t>
              </a: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04801" y="6106080"/>
            <a:ext cx="8534399" cy="370920"/>
            <a:chOff x="304801" y="5998240"/>
            <a:chExt cx="8534399" cy="370920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392104" y="6367572"/>
              <a:ext cx="83597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flipH="1">
              <a:off x="304801" y="5998240"/>
              <a:ext cx="853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Driven </a:t>
              </a:r>
              <a:r>
                <a:rPr lang="en-US">
                  <a:solidFill>
                    <a:srgbClr val="FF0000"/>
                  </a:solidFill>
                </a:rPr>
                <a:t>by physicists’ </a:t>
              </a:r>
              <a:r>
                <a:rPr lang="en-US" dirty="0">
                  <a:solidFill>
                    <a:srgbClr val="FF0000"/>
                  </a:solidFill>
                </a:rPr>
                <a:t>reductionist philosophy – learn by getting to the core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 rot="16200000">
            <a:off x="-676169" y="219920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Big Bang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8128620" y="217842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– 454</a:t>
            </a:r>
            <a:r>
              <a:rPr lang="en-US" sz="1800" baseline="30000" dirty="0"/>
              <a:t>o</a:t>
            </a:r>
            <a:r>
              <a:rPr lang="en-US" sz="1800" dirty="0"/>
              <a:t>  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E54EA-4160-B44A-9146-D4E27A452A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C3810-623A-8B40-BB30-13A93B247C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</p:spTree>
    <p:extLst>
      <p:ext uri="{BB962C8B-B14F-4D97-AF65-F5344CB8AC3E}">
        <p14:creationId xmlns:p14="http://schemas.microsoft.com/office/powerpoint/2010/main" val="7879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9B949D-3A0E-EB44-8268-99412F82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61536" y="-518085"/>
            <a:ext cx="4884732" cy="849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Search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6" name="Shape 229"/>
          <p:cNvSpPr/>
          <p:nvPr/>
        </p:nvSpPr>
        <p:spPr>
          <a:xfrm>
            <a:off x="5410200" y="5334000"/>
            <a:ext cx="329004" cy="32316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LZ</a:t>
            </a:r>
          </a:p>
        </p:txBody>
      </p:sp>
      <p:pic>
        <p:nvPicPr>
          <p:cNvPr id="17" name="pasted-image.jpg"/>
          <p:cNvPicPr/>
          <p:nvPr/>
        </p:nvPicPr>
        <p:blipFill rotWithShape="1">
          <a:blip r:embed="rId4">
            <a:extLst/>
          </a:blip>
          <a:srcRect l="35689"/>
          <a:stretch/>
        </p:blipFill>
        <p:spPr>
          <a:xfrm rot="5350327">
            <a:off x="7399666" y="4702953"/>
            <a:ext cx="2046686" cy="141255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C2496B7-EFD4-BD4F-8B67-3B5FEC6DF05E}"/>
              </a:ext>
            </a:extLst>
          </p:cNvPr>
          <p:cNvSpPr/>
          <p:nvPr/>
        </p:nvSpPr>
        <p:spPr>
          <a:xfrm>
            <a:off x="2263589" y="4724400"/>
            <a:ext cx="3603811" cy="890195"/>
          </a:xfrm>
          <a:custGeom>
            <a:avLst/>
            <a:gdLst>
              <a:gd name="connsiteX0" fmla="*/ 0 w 3603811"/>
              <a:gd name="connsiteY0" fmla="*/ 0 h 1118795"/>
              <a:gd name="connsiteX1" fmla="*/ 21515 w 3603811"/>
              <a:gd name="connsiteY1" fmla="*/ 172122 h 1118795"/>
              <a:gd name="connsiteX2" fmla="*/ 32273 w 3603811"/>
              <a:gd name="connsiteY2" fmla="*/ 215153 h 1118795"/>
              <a:gd name="connsiteX3" fmla="*/ 75303 w 3603811"/>
              <a:gd name="connsiteY3" fmla="*/ 301214 h 1118795"/>
              <a:gd name="connsiteX4" fmla="*/ 107576 w 3603811"/>
              <a:gd name="connsiteY4" fmla="*/ 441063 h 1118795"/>
              <a:gd name="connsiteX5" fmla="*/ 129091 w 3603811"/>
              <a:gd name="connsiteY5" fmla="*/ 484094 h 1118795"/>
              <a:gd name="connsiteX6" fmla="*/ 139849 w 3603811"/>
              <a:gd name="connsiteY6" fmla="*/ 527125 h 1118795"/>
              <a:gd name="connsiteX7" fmla="*/ 161364 w 3603811"/>
              <a:gd name="connsiteY7" fmla="*/ 559398 h 1118795"/>
              <a:gd name="connsiteX8" fmla="*/ 172122 w 3603811"/>
              <a:gd name="connsiteY8" fmla="*/ 591671 h 1118795"/>
              <a:gd name="connsiteX9" fmla="*/ 215153 w 3603811"/>
              <a:gd name="connsiteY9" fmla="*/ 677732 h 1118795"/>
              <a:gd name="connsiteX10" fmla="*/ 311971 w 3603811"/>
              <a:gd name="connsiteY10" fmla="*/ 817581 h 1118795"/>
              <a:gd name="connsiteX11" fmla="*/ 344244 w 3603811"/>
              <a:gd name="connsiteY11" fmla="*/ 860612 h 1118795"/>
              <a:gd name="connsiteX12" fmla="*/ 408790 w 3603811"/>
              <a:gd name="connsiteY12" fmla="*/ 914400 h 1118795"/>
              <a:gd name="connsiteX13" fmla="*/ 441063 w 3603811"/>
              <a:gd name="connsiteY13" fmla="*/ 935915 h 1118795"/>
              <a:gd name="connsiteX14" fmla="*/ 484094 w 3603811"/>
              <a:gd name="connsiteY14" fmla="*/ 978946 h 1118795"/>
              <a:gd name="connsiteX15" fmla="*/ 516367 w 3603811"/>
              <a:gd name="connsiteY15" fmla="*/ 1000461 h 1118795"/>
              <a:gd name="connsiteX16" fmla="*/ 548640 w 3603811"/>
              <a:gd name="connsiteY16" fmla="*/ 1032734 h 1118795"/>
              <a:gd name="connsiteX17" fmla="*/ 634701 w 3603811"/>
              <a:gd name="connsiteY17" fmla="*/ 1054249 h 1118795"/>
              <a:gd name="connsiteX18" fmla="*/ 666974 w 3603811"/>
              <a:gd name="connsiteY18" fmla="*/ 1075765 h 1118795"/>
              <a:gd name="connsiteX19" fmla="*/ 785308 w 3603811"/>
              <a:gd name="connsiteY19" fmla="*/ 1097280 h 1118795"/>
              <a:gd name="connsiteX20" fmla="*/ 1032734 w 3603811"/>
              <a:gd name="connsiteY20" fmla="*/ 1118795 h 1118795"/>
              <a:gd name="connsiteX21" fmla="*/ 1237129 w 3603811"/>
              <a:gd name="connsiteY21" fmla="*/ 1086522 h 1118795"/>
              <a:gd name="connsiteX22" fmla="*/ 1409251 w 3603811"/>
              <a:gd name="connsiteY22" fmla="*/ 1065007 h 1118795"/>
              <a:gd name="connsiteX23" fmla="*/ 1516828 w 3603811"/>
              <a:gd name="connsiteY23" fmla="*/ 1021976 h 1118795"/>
              <a:gd name="connsiteX24" fmla="*/ 1624404 w 3603811"/>
              <a:gd name="connsiteY24" fmla="*/ 989703 h 1118795"/>
              <a:gd name="connsiteX25" fmla="*/ 1656677 w 3603811"/>
              <a:gd name="connsiteY25" fmla="*/ 978946 h 1118795"/>
              <a:gd name="connsiteX26" fmla="*/ 1688950 w 3603811"/>
              <a:gd name="connsiteY26" fmla="*/ 968188 h 1118795"/>
              <a:gd name="connsiteX27" fmla="*/ 1731981 w 3603811"/>
              <a:gd name="connsiteY27" fmla="*/ 957431 h 1118795"/>
              <a:gd name="connsiteX28" fmla="*/ 2076226 w 3603811"/>
              <a:gd name="connsiteY28" fmla="*/ 946673 h 1118795"/>
              <a:gd name="connsiteX29" fmla="*/ 2108498 w 3603811"/>
              <a:gd name="connsiteY29" fmla="*/ 935915 h 1118795"/>
              <a:gd name="connsiteX30" fmla="*/ 2205317 w 3603811"/>
              <a:gd name="connsiteY30" fmla="*/ 925158 h 1118795"/>
              <a:gd name="connsiteX31" fmla="*/ 2248348 w 3603811"/>
              <a:gd name="connsiteY31" fmla="*/ 892885 h 1118795"/>
              <a:gd name="connsiteX32" fmla="*/ 2312894 w 3603811"/>
              <a:gd name="connsiteY32" fmla="*/ 871369 h 1118795"/>
              <a:gd name="connsiteX33" fmla="*/ 2388197 w 3603811"/>
              <a:gd name="connsiteY33" fmla="*/ 839096 h 1118795"/>
              <a:gd name="connsiteX34" fmla="*/ 2495774 w 3603811"/>
              <a:gd name="connsiteY34" fmla="*/ 817581 h 1118795"/>
              <a:gd name="connsiteX35" fmla="*/ 2592593 w 3603811"/>
              <a:gd name="connsiteY35" fmla="*/ 785308 h 1118795"/>
              <a:gd name="connsiteX36" fmla="*/ 2635623 w 3603811"/>
              <a:gd name="connsiteY36" fmla="*/ 774551 h 1118795"/>
              <a:gd name="connsiteX37" fmla="*/ 2764715 w 3603811"/>
              <a:gd name="connsiteY37" fmla="*/ 753035 h 1118795"/>
              <a:gd name="connsiteX38" fmla="*/ 2872291 w 3603811"/>
              <a:gd name="connsiteY38" fmla="*/ 720762 h 1118795"/>
              <a:gd name="connsiteX39" fmla="*/ 2904564 w 3603811"/>
              <a:gd name="connsiteY39" fmla="*/ 710005 h 1118795"/>
              <a:gd name="connsiteX40" fmla="*/ 3001383 w 3603811"/>
              <a:gd name="connsiteY40" fmla="*/ 688489 h 1118795"/>
              <a:gd name="connsiteX41" fmla="*/ 3044414 w 3603811"/>
              <a:gd name="connsiteY41" fmla="*/ 656216 h 1118795"/>
              <a:gd name="connsiteX42" fmla="*/ 3151990 w 3603811"/>
              <a:gd name="connsiteY42" fmla="*/ 623943 h 1118795"/>
              <a:gd name="connsiteX43" fmla="*/ 3216536 w 3603811"/>
              <a:gd name="connsiteY43" fmla="*/ 602428 h 1118795"/>
              <a:gd name="connsiteX44" fmla="*/ 3259567 w 3603811"/>
              <a:gd name="connsiteY44" fmla="*/ 591671 h 1118795"/>
              <a:gd name="connsiteX45" fmla="*/ 3291840 w 3603811"/>
              <a:gd name="connsiteY45" fmla="*/ 570155 h 1118795"/>
              <a:gd name="connsiteX46" fmla="*/ 3334870 w 3603811"/>
              <a:gd name="connsiteY46" fmla="*/ 559398 h 1118795"/>
              <a:gd name="connsiteX47" fmla="*/ 3399416 w 3603811"/>
              <a:gd name="connsiteY47" fmla="*/ 537882 h 1118795"/>
              <a:gd name="connsiteX48" fmla="*/ 3431689 w 3603811"/>
              <a:gd name="connsiteY48" fmla="*/ 527125 h 1118795"/>
              <a:gd name="connsiteX49" fmla="*/ 3463962 w 3603811"/>
              <a:gd name="connsiteY49" fmla="*/ 516367 h 1118795"/>
              <a:gd name="connsiteX50" fmla="*/ 3560781 w 3603811"/>
              <a:gd name="connsiteY50" fmla="*/ 462579 h 1118795"/>
              <a:gd name="connsiteX51" fmla="*/ 3603811 w 3603811"/>
              <a:gd name="connsiteY51" fmla="*/ 451821 h 111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03811" h="1118795">
                <a:moveTo>
                  <a:pt x="0" y="0"/>
                </a:moveTo>
                <a:cubicBezTo>
                  <a:pt x="5134" y="46211"/>
                  <a:pt x="12742" y="123870"/>
                  <a:pt x="21515" y="172122"/>
                </a:cubicBezTo>
                <a:cubicBezTo>
                  <a:pt x="24160" y="186669"/>
                  <a:pt x="26586" y="201505"/>
                  <a:pt x="32273" y="215153"/>
                </a:cubicBezTo>
                <a:cubicBezTo>
                  <a:pt x="44609" y="244759"/>
                  <a:pt x="75303" y="301214"/>
                  <a:pt x="75303" y="301214"/>
                </a:cubicBezTo>
                <a:cubicBezTo>
                  <a:pt x="81162" y="330509"/>
                  <a:pt x="98927" y="423766"/>
                  <a:pt x="107576" y="441063"/>
                </a:cubicBezTo>
                <a:cubicBezTo>
                  <a:pt x="114748" y="455407"/>
                  <a:pt x="123460" y="469078"/>
                  <a:pt x="129091" y="484094"/>
                </a:cubicBezTo>
                <a:cubicBezTo>
                  <a:pt x="134282" y="497938"/>
                  <a:pt x="134025" y="513535"/>
                  <a:pt x="139849" y="527125"/>
                </a:cubicBezTo>
                <a:cubicBezTo>
                  <a:pt x="144942" y="539009"/>
                  <a:pt x="155582" y="547834"/>
                  <a:pt x="161364" y="559398"/>
                </a:cubicBezTo>
                <a:cubicBezTo>
                  <a:pt x="166435" y="569540"/>
                  <a:pt x="167430" y="581348"/>
                  <a:pt x="172122" y="591671"/>
                </a:cubicBezTo>
                <a:cubicBezTo>
                  <a:pt x="185394" y="620869"/>
                  <a:pt x="200809" y="649045"/>
                  <a:pt x="215153" y="677732"/>
                </a:cubicBezTo>
                <a:cubicBezTo>
                  <a:pt x="255635" y="758695"/>
                  <a:pt x="225083" y="704625"/>
                  <a:pt x="311971" y="817581"/>
                </a:cubicBezTo>
                <a:cubicBezTo>
                  <a:pt x="322903" y="831792"/>
                  <a:pt x="329326" y="850667"/>
                  <a:pt x="344244" y="860612"/>
                </a:cubicBezTo>
                <a:cubicBezTo>
                  <a:pt x="424372" y="914030"/>
                  <a:pt x="325960" y="845375"/>
                  <a:pt x="408790" y="914400"/>
                </a:cubicBezTo>
                <a:cubicBezTo>
                  <a:pt x="418722" y="922677"/>
                  <a:pt x="431247" y="927501"/>
                  <a:pt x="441063" y="935915"/>
                </a:cubicBezTo>
                <a:cubicBezTo>
                  <a:pt x="456465" y="949116"/>
                  <a:pt x="467216" y="967694"/>
                  <a:pt x="484094" y="978946"/>
                </a:cubicBezTo>
                <a:cubicBezTo>
                  <a:pt x="494852" y="986118"/>
                  <a:pt x="506435" y="992184"/>
                  <a:pt x="516367" y="1000461"/>
                </a:cubicBezTo>
                <a:cubicBezTo>
                  <a:pt x="528054" y="1010200"/>
                  <a:pt x="534790" y="1026439"/>
                  <a:pt x="548640" y="1032734"/>
                </a:cubicBezTo>
                <a:cubicBezTo>
                  <a:pt x="575559" y="1044970"/>
                  <a:pt x="634701" y="1054249"/>
                  <a:pt x="634701" y="1054249"/>
                </a:cubicBezTo>
                <a:cubicBezTo>
                  <a:pt x="645459" y="1061421"/>
                  <a:pt x="655090" y="1070672"/>
                  <a:pt x="666974" y="1075765"/>
                </a:cubicBezTo>
                <a:cubicBezTo>
                  <a:pt x="691005" y="1086064"/>
                  <a:pt x="770141" y="1095763"/>
                  <a:pt x="785308" y="1097280"/>
                </a:cubicBezTo>
                <a:cubicBezTo>
                  <a:pt x="867684" y="1105518"/>
                  <a:pt x="1032734" y="1118795"/>
                  <a:pt x="1032734" y="1118795"/>
                </a:cubicBezTo>
                <a:cubicBezTo>
                  <a:pt x="1081964" y="1110590"/>
                  <a:pt x="1179596" y="1093290"/>
                  <a:pt x="1237129" y="1086522"/>
                </a:cubicBezTo>
                <a:cubicBezTo>
                  <a:pt x="1412955" y="1065837"/>
                  <a:pt x="1280987" y="1086385"/>
                  <a:pt x="1409251" y="1065007"/>
                </a:cubicBezTo>
                <a:cubicBezTo>
                  <a:pt x="1445110" y="1050663"/>
                  <a:pt x="1479360" y="1031343"/>
                  <a:pt x="1516828" y="1021976"/>
                </a:cubicBezTo>
                <a:cubicBezTo>
                  <a:pt x="1581866" y="1005717"/>
                  <a:pt x="1545822" y="1015897"/>
                  <a:pt x="1624404" y="989703"/>
                </a:cubicBezTo>
                <a:lnTo>
                  <a:pt x="1656677" y="978946"/>
                </a:lnTo>
                <a:cubicBezTo>
                  <a:pt x="1667435" y="975360"/>
                  <a:pt x="1677949" y="970938"/>
                  <a:pt x="1688950" y="968188"/>
                </a:cubicBezTo>
                <a:cubicBezTo>
                  <a:pt x="1703294" y="964602"/>
                  <a:pt x="1717219" y="958251"/>
                  <a:pt x="1731981" y="957431"/>
                </a:cubicBezTo>
                <a:cubicBezTo>
                  <a:pt x="1846609" y="951063"/>
                  <a:pt x="1961478" y="950259"/>
                  <a:pt x="2076226" y="946673"/>
                </a:cubicBezTo>
                <a:cubicBezTo>
                  <a:pt x="2086983" y="943087"/>
                  <a:pt x="2097313" y="937779"/>
                  <a:pt x="2108498" y="935915"/>
                </a:cubicBezTo>
                <a:cubicBezTo>
                  <a:pt x="2140528" y="930577"/>
                  <a:pt x="2174281" y="934707"/>
                  <a:pt x="2205317" y="925158"/>
                </a:cubicBezTo>
                <a:cubicBezTo>
                  <a:pt x="2222454" y="919885"/>
                  <a:pt x="2232311" y="900903"/>
                  <a:pt x="2248348" y="892885"/>
                </a:cubicBezTo>
                <a:cubicBezTo>
                  <a:pt x="2268633" y="882742"/>
                  <a:pt x="2292609" y="881511"/>
                  <a:pt x="2312894" y="871369"/>
                </a:cubicBezTo>
                <a:cubicBezTo>
                  <a:pt x="2351139" y="852247"/>
                  <a:pt x="2351266" y="849647"/>
                  <a:pt x="2388197" y="839096"/>
                </a:cubicBezTo>
                <a:cubicBezTo>
                  <a:pt x="2446493" y="822440"/>
                  <a:pt x="2425342" y="831668"/>
                  <a:pt x="2495774" y="817581"/>
                </a:cubicBezTo>
                <a:cubicBezTo>
                  <a:pt x="2560221" y="804691"/>
                  <a:pt x="2521573" y="808981"/>
                  <a:pt x="2592593" y="785308"/>
                </a:cubicBezTo>
                <a:cubicBezTo>
                  <a:pt x="2606619" y="780633"/>
                  <a:pt x="2621190" y="777758"/>
                  <a:pt x="2635623" y="774551"/>
                </a:cubicBezTo>
                <a:cubicBezTo>
                  <a:pt x="2735968" y="752252"/>
                  <a:pt x="2641227" y="775487"/>
                  <a:pt x="2764715" y="753035"/>
                </a:cubicBezTo>
                <a:cubicBezTo>
                  <a:pt x="2800494" y="746530"/>
                  <a:pt x="2838592" y="731995"/>
                  <a:pt x="2872291" y="720762"/>
                </a:cubicBezTo>
                <a:cubicBezTo>
                  <a:pt x="2883049" y="717176"/>
                  <a:pt x="2893445" y="712229"/>
                  <a:pt x="2904564" y="710005"/>
                </a:cubicBezTo>
                <a:cubicBezTo>
                  <a:pt x="2972851" y="696347"/>
                  <a:pt x="2940614" y="703682"/>
                  <a:pt x="3001383" y="688489"/>
                </a:cubicBezTo>
                <a:cubicBezTo>
                  <a:pt x="3015727" y="677731"/>
                  <a:pt x="3028741" y="664923"/>
                  <a:pt x="3044414" y="656216"/>
                </a:cubicBezTo>
                <a:cubicBezTo>
                  <a:pt x="3096006" y="627554"/>
                  <a:pt x="3097421" y="638826"/>
                  <a:pt x="3151990" y="623943"/>
                </a:cubicBezTo>
                <a:cubicBezTo>
                  <a:pt x="3173870" y="617976"/>
                  <a:pt x="3194534" y="607928"/>
                  <a:pt x="3216536" y="602428"/>
                </a:cubicBezTo>
                <a:lnTo>
                  <a:pt x="3259567" y="591671"/>
                </a:lnTo>
                <a:cubicBezTo>
                  <a:pt x="3270325" y="584499"/>
                  <a:pt x="3279956" y="575248"/>
                  <a:pt x="3291840" y="570155"/>
                </a:cubicBezTo>
                <a:cubicBezTo>
                  <a:pt x="3305429" y="564331"/>
                  <a:pt x="3320709" y="563646"/>
                  <a:pt x="3334870" y="559398"/>
                </a:cubicBezTo>
                <a:cubicBezTo>
                  <a:pt x="3356593" y="552881"/>
                  <a:pt x="3377901" y="545054"/>
                  <a:pt x="3399416" y="537882"/>
                </a:cubicBezTo>
                <a:lnTo>
                  <a:pt x="3431689" y="527125"/>
                </a:lnTo>
                <a:lnTo>
                  <a:pt x="3463962" y="516367"/>
                </a:lnTo>
                <a:cubicBezTo>
                  <a:pt x="3512272" y="468057"/>
                  <a:pt x="3481801" y="488906"/>
                  <a:pt x="3560781" y="462579"/>
                </a:cubicBezTo>
                <a:cubicBezTo>
                  <a:pt x="3596457" y="450687"/>
                  <a:pt x="3581714" y="451821"/>
                  <a:pt x="3603811" y="451821"/>
                </a:cubicBezTo>
              </a:path>
            </a:pathLst>
          </a:custGeom>
          <a:noFill/>
          <a:ln w="508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D10D9A-487F-6443-A33A-B9ACB537F386}"/>
              </a:ext>
            </a:extLst>
          </p:cNvPr>
          <p:cNvCxnSpPr/>
          <p:nvPr/>
        </p:nvCxnSpPr>
        <p:spPr>
          <a:xfrm>
            <a:off x="1447800" y="4114800"/>
            <a:ext cx="0" cy="914400"/>
          </a:xfrm>
          <a:prstGeom prst="straightConnector1">
            <a:avLst/>
          </a:prstGeom>
          <a:ln w="44450">
            <a:solidFill>
              <a:srgbClr val="7030A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229">
            <a:extLst>
              <a:ext uri="{FF2B5EF4-FFF2-40B4-BE49-F238E27FC236}">
                <a16:creationId xmlns:a16="http://schemas.microsoft.com/office/drawing/2014/main" id="{43B07CC2-49FC-B54C-B172-6E72826918CC}"/>
              </a:ext>
            </a:extLst>
          </p:cNvPr>
          <p:cNvSpPr/>
          <p:nvPr/>
        </p:nvSpPr>
        <p:spPr>
          <a:xfrm>
            <a:off x="1362189" y="5115952"/>
            <a:ext cx="567463" cy="32316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100" dirty="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CMS</a:t>
            </a:r>
            <a:endParaRPr sz="2100" dirty="0">
              <a:solidFill>
                <a:schemeClr val="bg1"/>
              </a:solidFill>
              <a:latin typeface="Times New Roman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69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E758-5610-904C-8C93-A7D495DC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 WIMP-Nucleon</a:t>
            </a:r>
            <a:br>
              <a:rPr lang="en-US" dirty="0"/>
            </a:br>
            <a:r>
              <a:rPr lang="en-US" dirty="0"/>
              <a:t>cross section is spin dependent?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B90D9-38E8-8649-87BF-EE652FE5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3D923-5D48-C64D-8561-AA367FC2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5A69-C65A-B544-A47B-169F9B1B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678AB-5E42-8E44-902A-DC6E9449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4730" y="-628787"/>
            <a:ext cx="5038340" cy="87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06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250825" y="1290638"/>
            <a:ext cx="8605838" cy="5226050"/>
          </a:xfrm>
        </p:spPr>
        <p:txBody>
          <a:bodyPr/>
          <a:lstStyle/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Higgs is the new kid on the block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H(125 GeV) looks like the Standard Model Higgs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No new Higgs bosons have been discovered yet</a:t>
            </a:r>
          </a:p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Weakly Interacting Massive Particles make good DM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SUSY provides a natural DM candidate unlike the SM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No SUSY or other heavy particles seen yet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No evidence for WIMP dark matter has emerged yet</a:t>
            </a:r>
          </a:p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What next?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Higgs, top and … may be portals to DM universe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Lot left to do in WIMP explanation of DM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LHC &amp; Underground experiments will run 2020+ 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Discovery of WIMPs?</a:t>
            </a: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Sridhara Dasu (Wisconsin)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9B5B063-B56C-904F-BE62-6C040511B6F1}" type="slidenum">
              <a:rPr lang="en-US" sz="1400"/>
              <a:pPr/>
              <a:t>32</a:t>
            </a:fld>
            <a:endParaRPr lang="en-US" sz="1400"/>
          </a:p>
        </p:txBody>
      </p:sp>
      <p:sp>
        <p:nvSpPr>
          <p:cNvPr id="43013" name="Date Placeholder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2 Jan 2019</a:t>
            </a:r>
          </a:p>
        </p:txBody>
      </p:sp>
    </p:spTree>
    <p:extLst>
      <p:ext uri="{BB962C8B-B14F-4D97-AF65-F5344CB8AC3E}">
        <p14:creationId xmlns:p14="http://schemas.microsoft.com/office/powerpoint/2010/main" val="78799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Quantum World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400" dirty="0"/>
              <a:t>Quantum Fields permeate all space-time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EM vibrations </a:t>
            </a:r>
            <a:r>
              <a:rPr lang="en-US" sz="2400" dirty="0">
                <a:sym typeface="Wingdings"/>
              </a:rPr>
              <a:t> photons (light quanta)</a:t>
            </a:r>
            <a:endParaRPr lang="en-US" sz="2400" dirty="0"/>
          </a:p>
          <a:p>
            <a:r>
              <a:rPr lang="en-US" sz="2400" dirty="0"/>
              <a:t>Matter field vibrations create matter quanta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Energy </a:t>
            </a:r>
            <a:r>
              <a:rPr lang="en-US" sz="2400" dirty="0">
                <a:sym typeface="Wingdings"/>
              </a:rPr>
              <a:t> m</a:t>
            </a:r>
            <a:r>
              <a:rPr lang="en-US" sz="2400" dirty="0"/>
              <a:t>atter-anti-matter pairs</a:t>
            </a:r>
          </a:p>
          <a:p>
            <a:r>
              <a:rPr lang="en-US" sz="2400" dirty="0"/>
              <a:t>Particles interactions exchanging gauge quanta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Photons, Gluons, W and Z, (graviton)</a:t>
            </a:r>
          </a:p>
          <a:p>
            <a:pPr marL="0" indent="0"/>
            <a:r>
              <a:rPr lang="en-US" sz="2400" dirty="0"/>
              <a:t>Works beautifully for massless particles – QED, QCD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But, W &amp; Z quanta are massive – decay promptly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Mass for particles (slowing them down) requires Higgs</a:t>
            </a:r>
          </a:p>
          <a:p>
            <a:pPr marL="0" indent="0"/>
            <a:r>
              <a:rPr lang="en-US" sz="2400" dirty="0"/>
              <a:t>Higgs mechanism is central for accommodating massive quanta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/>
              <a:t>A new scalar quantum field with non-zero contribution everywhere in the universe discovered!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00" y="1295400"/>
            <a:ext cx="258722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RN-MOVIE-2011-189-0600-kbps-maxH-360-25-fps-audio-128-kbps-48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295400"/>
            <a:ext cx="9144000" cy="514167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the Higgs Field</a:t>
            </a:r>
            <a:br>
              <a:rPr lang="en-US" dirty="0"/>
            </a:br>
            <a:r>
              <a:rPr lang="en-US" dirty="0">
                <a:sym typeface="Wingdings"/>
              </a:rPr>
              <a:t> The Higgs Boson Discovery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76200" y="1447800"/>
            <a:ext cx="45720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Higgs field permeates all space, particles interact with differing strengths with the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higgs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 field. The higher the interaction the larger the particle’s mass.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The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simplest theory with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higgs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fields results in a self-interacting particle: the Higgs boson, which itself has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 mass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– but, theory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doesn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’t predict its mass.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14" name="Picture 13" descr="HZZ4l_date_animate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13" y="2133600"/>
            <a:ext cx="4440363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58674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50 year quest!</a:t>
            </a:r>
          </a:p>
        </p:txBody>
      </p:sp>
    </p:spTree>
    <p:extLst>
      <p:ext uri="{BB962C8B-B14F-4D97-AF65-F5344CB8AC3E}">
        <p14:creationId xmlns:p14="http://schemas.microsoft.com/office/powerpoint/2010/main" val="42862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27000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444499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" y="259080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/>
              <a:t>Completion of The Standard Model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  <a:endParaRPr lang="el-G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32080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 rot="5400000" flipH="1" flipV="1">
            <a:off x="-109835" y="308163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Interactions by exchange of vector bosons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800" y="5867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fundamental scalar field non-zero value everywhere in universe &gt;&gt; new boson</a:t>
            </a:r>
          </a:p>
          <a:p>
            <a:r>
              <a:rPr lang="en-US" dirty="0"/>
              <a:t>Other particles attain mass by coupling to this new fundamental field</a:t>
            </a:r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141793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Matter Particles (fermions)</a:t>
            </a:r>
          </a:p>
        </p:txBody>
      </p:sp>
    </p:spTree>
    <p:extLst>
      <p:ext uri="{BB962C8B-B14F-4D97-AF65-F5344CB8AC3E}">
        <p14:creationId xmlns:p14="http://schemas.microsoft.com/office/powerpoint/2010/main" val="397839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2012 : Higgs Boson Discovered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2015 : Detailed Higgs Physics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  <a:p>
            <a:pPr marL="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0BE0BC-721E-DC4A-AA6F-A673FCCD838D}"/>
              </a:ext>
            </a:extLst>
          </p:cNvPr>
          <p:cNvGrpSpPr/>
          <p:nvPr/>
        </p:nvGrpSpPr>
        <p:grpSpPr>
          <a:xfrm>
            <a:off x="42751" y="3276601"/>
            <a:ext cx="4376849" cy="3209689"/>
            <a:chOff x="42751" y="3276601"/>
            <a:chExt cx="4376849" cy="3209689"/>
          </a:xfrm>
        </p:grpSpPr>
        <p:pic>
          <p:nvPicPr>
            <p:cNvPr id="10" name="Picture 9" descr="A close up of a map&#13;&#10;&#13;&#10;Description automatically generated">
              <a:extLst>
                <a:ext uri="{FF2B5EF4-FFF2-40B4-BE49-F238E27FC236}">
                  <a16:creationId xmlns:a16="http://schemas.microsoft.com/office/drawing/2014/main" id="{2F035DBC-3068-F949-B2CD-7D06BE026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51" y="3276601"/>
              <a:ext cx="4376849" cy="3209689"/>
            </a:xfrm>
            <a:prstGeom prst="rect">
              <a:avLst/>
            </a:prstGeom>
          </p:spPr>
        </p:pic>
        <p:pic>
          <p:nvPicPr>
            <p:cNvPr id="14" name="Picture 13" descr="A close up of a device&#13;&#10;&#13;&#10;Description automatically generated">
              <a:extLst>
                <a:ext uri="{FF2B5EF4-FFF2-40B4-BE49-F238E27FC236}">
                  <a16:creationId xmlns:a16="http://schemas.microsoft.com/office/drawing/2014/main" id="{B00B78AE-9DAA-0148-AEA6-E22C37191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5829" y="4268414"/>
              <a:ext cx="2005171" cy="76078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80495-4AD3-ED4A-AFF9-9CE2295A2BF0}"/>
              </a:ext>
            </a:extLst>
          </p:cNvPr>
          <p:cNvGrpSpPr/>
          <p:nvPr/>
        </p:nvGrpSpPr>
        <p:grpSpPr>
          <a:xfrm>
            <a:off x="5334001" y="3048000"/>
            <a:ext cx="3570658" cy="3425564"/>
            <a:chOff x="5334001" y="3048000"/>
            <a:chExt cx="3570658" cy="3425564"/>
          </a:xfrm>
        </p:grpSpPr>
        <p:pic>
          <p:nvPicPr>
            <p:cNvPr id="12" name="Picture 11" descr="A close up of a map&#13;&#10;&#13;&#10;Description automatically generated">
              <a:extLst>
                <a:ext uri="{FF2B5EF4-FFF2-40B4-BE49-F238E27FC236}">
                  <a16:creationId xmlns:a16="http://schemas.microsoft.com/office/drawing/2014/main" id="{ECE9FB76-C79C-544C-A4A7-BC1F77D98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1" y="3048000"/>
              <a:ext cx="3570658" cy="3425564"/>
            </a:xfrm>
            <a:prstGeom prst="rect">
              <a:avLst/>
            </a:prstGeom>
          </p:spPr>
        </p:pic>
        <p:pic>
          <p:nvPicPr>
            <p:cNvPr id="17" name="Picture 16" descr="A close up of a logo&#13;&#10;&#13;&#10;Description automatically generated">
              <a:extLst>
                <a:ext uri="{FF2B5EF4-FFF2-40B4-BE49-F238E27FC236}">
                  <a16:creationId xmlns:a16="http://schemas.microsoft.com/office/drawing/2014/main" id="{2FF020F7-E33D-D24F-8DE6-027A583EC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3600" y="3468292"/>
              <a:ext cx="1263106" cy="774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8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 : Higgs to Fermions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2012 : Higgs Boson Discovered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2015 : Detailed Higgs Physics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  <a:p>
            <a:pPr marL="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BD654-CE9D-5641-949E-86654E32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4AAA4ACA-90D8-1343-B9AF-57A0993E3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3047999"/>
            <a:ext cx="3515838" cy="3372973"/>
          </a:xfrm>
          <a:prstGeom prst="rect">
            <a:avLst/>
          </a:prstGeom>
        </p:spPr>
      </p:pic>
      <p:pic>
        <p:nvPicPr>
          <p:cNvPr id="11" name="Picture 10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E6DD78D-C7D6-114D-BE49-3D59995A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13" y="3243792"/>
            <a:ext cx="3311754" cy="3177181"/>
          </a:xfrm>
          <a:prstGeom prst="rect">
            <a:avLst/>
          </a:prstGeom>
        </p:spPr>
      </p:pic>
      <p:pic>
        <p:nvPicPr>
          <p:cNvPr id="13" name="Picture 12" descr="A screenshot of a cell phone screen with text&#13;&#10;&#13;&#10;Description automatically generated">
            <a:extLst>
              <a:ext uri="{FF2B5EF4-FFF2-40B4-BE49-F238E27FC236}">
                <a16:creationId xmlns:a16="http://schemas.microsoft.com/office/drawing/2014/main" id="{BD684A36-D909-544C-99A0-9C2ED748B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17" y="4374899"/>
            <a:ext cx="1122583" cy="10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 : Higgs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2012 : Higgs Boson Discovered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2013 : Physics Nobel Prize award!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2015 : Detailed Higgs Physics Exploration Began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  <a:p>
            <a:pPr marL="0" indent="-274320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Jan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1535A-5CAD-7D4A-ADC7-2B51179D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B282B-A793-DD4C-9290-080716D43276}"/>
              </a:ext>
            </a:extLst>
          </p:cNvPr>
          <p:cNvGrpSpPr/>
          <p:nvPr/>
        </p:nvGrpSpPr>
        <p:grpSpPr>
          <a:xfrm>
            <a:off x="152400" y="5495010"/>
            <a:ext cx="1975221" cy="905790"/>
            <a:chOff x="6139165" y="1600200"/>
            <a:chExt cx="2140774" cy="94397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57B03-3642-F441-9E9C-4AB93F1B1CA2}"/>
                </a:ext>
              </a:extLst>
            </p:cNvPr>
            <p:cNvSpPr/>
            <p:nvPr/>
          </p:nvSpPr>
          <p:spPr>
            <a:xfrm>
              <a:off x="6139165" y="1600200"/>
              <a:ext cx="1987886" cy="416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" sz="2000" i="1" dirty="0">
                  <a:latin typeface="PazoMath"/>
                </a:rPr>
                <a:t>κ</a:t>
              </a:r>
              <a:r>
                <a:rPr lang="el" sz="2000" baseline="-25000" dirty="0">
                  <a:latin typeface="URWPalladioL"/>
                </a:rPr>
                <a:t>F</a:t>
              </a:r>
              <a:r>
                <a:rPr lang="el" sz="2000" dirty="0">
                  <a:latin typeface="URWPalladioL"/>
                </a:rPr>
                <a:t> </a:t>
              </a:r>
              <a:r>
                <a:rPr lang="el" sz="2000" dirty="0">
                  <a:latin typeface="CMR10"/>
                </a:rPr>
                <a:t>= </a:t>
              </a:r>
              <a:r>
                <a:rPr lang="el" sz="2000" i="1" dirty="0">
                  <a:latin typeface="URWPalladioL"/>
                </a:rPr>
                <a:t>v m</a:t>
              </a:r>
              <a:r>
                <a:rPr lang="el" sz="2000" i="1" baseline="30000" dirty="0">
                  <a:latin typeface="PazoMath"/>
                </a:rPr>
                <a:t>ε</a:t>
              </a:r>
              <a:r>
                <a:rPr lang="en-US" sz="2000" i="1" baseline="-25000" dirty="0">
                  <a:latin typeface="PazoMath"/>
                </a:rPr>
                <a:t>f </a:t>
              </a:r>
              <a:r>
                <a:rPr lang="el" sz="2000" dirty="0">
                  <a:latin typeface="URWPalladioL"/>
                </a:rPr>
                <a:t>/</a:t>
              </a:r>
              <a:r>
                <a:rPr lang="en-US" sz="2000" dirty="0">
                  <a:latin typeface="URWPalladioL"/>
                </a:rPr>
                <a:t> </a:t>
              </a:r>
              <a:r>
                <a:rPr lang="el" sz="2000" i="1" dirty="0">
                  <a:latin typeface="URWPalladioL"/>
                </a:rPr>
                <a:t>M</a:t>
              </a:r>
              <a:r>
                <a:rPr lang="el" sz="2000" baseline="30000" dirty="0">
                  <a:latin typeface="URWPalladioL"/>
                </a:rPr>
                <a:t>1</a:t>
              </a:r>
              <a:r>
                <a:rPr lang="el" sz="2000" baseline="30000" dirty="0">
                  <a:latin typeface="CMR10"/>
                </a:rPr>
                <a:t>+</a:t>
              </a:r>
              <a:r>
                <a:rPr lang="el" sz="2000" i="1" baseline="30000" dirty="0">
                  <a:latin typeface="PazoMath"/>
                </a:rPr>
                <a:t>ε </a:t>
              </a:r>
              <a:endParaRPr lang="el" sz="2000" baseline="30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737A39-D660-1147-8665-CF671BF6DA7B}"/>
                </a:ext>
              </a:extLst>
            </p:cNvPr>
            <p:cNvSpPr/>
            <p:nvPr/>
          </p:nvSpPr>
          <p:spPr>
            <a:xfrm>
              <a:off x="6139165" y="2127197"/>
              <a:ext cx="2140774" cy="416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i="1" dirty="0">
                  <a:latin typeface="PazoMath"/>
                </a:rPr>
                <a:t>κ</a:t>
              </a:r>
              <a:r>
                <a:rPr lang="en-US" sz="2000" baseline="-25000" dirty="0">
                  <a:latin typeface="URWPalladioL"/>
                </a:rPr>
                <a:t>V</a:t>
              </a:r>
              <a:r>
                <a:rPr lang="en-US" sz="2000" dirty="0">
                  <a:latin typeface="URWPalladioL"/>
                </a:rPr>
                <a:t> </a:t>
              </a:r>
              <a:r>
                <a:rPr lang="en-US" sz="2000" dirty="0">
                  <a:latin typeface="CMR10"/>
                </a:rPr>
                <a:t>= </a:t>
              </a:r>
              <a:r>
                <a:rPr lang="en-US" sz="2000" i="1" dirty="0">
                  <a:latin typeface="URWPalladioL"/>
                </a:rPr>
                <a:t>v m</a:t>
              </a:r>
              <a:r>
                <a:rPr lang="en-US" sz="2000" baseline="30000" dirty="0">
                  <a:latin typeface="URWPalladioL"/>
                </a:rPr>
                <a:t>2</a:t>
              </a:r>
              <a:r>
                <a:rPr lang="el-GR" sz="2000" i="1" baseline="30000" dirty="0">
                  <a:latin typeface="PazoMath"/>
                </a:rPr>
                <a:t>ε</a:t>
              </a:r>
              <a:r>
                <a:rPr lang="en-US" sz="2000" i="1" baseline="-25000" dirty="0">
                  <a:latin typeface="PazoMath"/>
                </a:rPr>
                <a:t>V</a:t>
              </a:r>
              <a:r>
                <a:rPr lang="el-GR" sz="2000" dirty="0">
                  <a:latin typeface="URWPalladioL"/>
                </a:rPr>
                <a:t>/</a:t>
              </a:r>
              <a:r>
                <a:rPr lang="en-US" sz="2000" i="1" dirty="0">
                  <a:latin typeface="URWPalladioL"/>
                </a:rPr>
                <a:t>M</a:t>
              </a:r>
              <a:r>
                <a:rPr lang="en-US" sz="2000" baseline="30000" dirty="0">
                  <a:latin typeface="URWPalladioL"/>
                </a:rPr>
                <a:t>1</a:t>
              </a:r>
              <a:r>
                <a:rPr lang="en-US" sz="2000" baseline="30000" dirty="0">
                  <a:latin typeface="CMR10"/>
                </a:rPr>
                <a:t>+</a:t>
              </a:r>
              <a:r>
                <a:rPr lang="en-US" sz="2000" baseline="30000" dirty="0">
                  <a:latin typeface="URWPalladioL"/>
                </a:rPr>
                <a:t>2</a:t>
              </a:r>
              <a:r>
                <a:rPr lang="el-GR" sz="2000" i="1" baseline="30000" dirty="0">
                  <a:latin typeface="PazoMath"/>
                </a:rPr>
                <a:t>ε </a:t>
              </a:r>
              <a:endParaRPr lang="el-GR" sz="2000" baseline="30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B8AAD-1F8F-F744-923B-A64E82706B84}"/>
              </a:ext>
            </a:extLst>
          </p:cNvPr>
          <p:cNvGrpSpPr/>
          <p:nvPr/>
        </p:nvGrpSpPr>
        <p:grpSpPr>
          <a:xfrm>
            <a:off x="1866384" y="3124200"/>
            <a:ext cx="7125216" cy="3417332"/>
            <a:chOff x="859909" y="3124200"/>
            <a:chExt cx="7125216" cy="3417332"/>
          </a:xfrm>
        </p:grpSpPr>
        <p:pic>
          <p:nvPicPr>
            <p:cNvPr id="9" name="Picture 8" descr="A close up of a map&#13;&#10;&#13;&#10;Description automatically generated">
              <a:extLst>
                <a:ext uri="{FF2B5EF4-FFF2-40B4-BE49-F238E27FC236}">
                  <a16:creationId xmlns:a16="http://schemas.microsoft.com/office/drawing/2014/main" id="{45B413DA-F048-3645-8D52-422C0B70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875" y="3124200"/>
              <a:ext cx="6826250" cy="32537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07885D-D224-2040-A774-476585DF659D}"/>
                </a:ext>
              </a:extLst>
            </p:cNvPr>
            <p:cNvSpPr txBox="1"/>
            <p:nvPr/>
          </p:nvSpPr>
          <p:spPr>
            <a:xfrm>
              <a:off x="1905000" y="61722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Electroweak Scale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656033-D9D4-6643-82DF-4A7874A6F880}"/>
                </a:ext>
              </a:extLst>
            </p:cNvPr>
            <p:cNvSpPr txBox="1"/>
            <p:nvPr/>
          </p:nvSpPr>
          <p:spPr>
            <a:xfrm rot="16200000">
              <a:off x="-349250" y="4409560"/>
              <a:ext cx="278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Deviation from SM EWK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6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42232</TotalTime>
  <Words>1536</Words>
  <Application>Microsoft Macintosh PowerPoint</Application>
  <PresentationFormat>On-screen Show (4:3)</PresentationFormat>
  <Paragraphs>328</Paragraphs>
  <Slides>32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CMR10</vt:lpstr>
      <vt:lpstr>Helvetica</vt:lpstr>
      <vt:lpstr>PazoMath</vt:lpstr>
      <vt:lpstr>Symbol</vt:lpstr>
      <vt:lpstr>Times</vt:lpstr>
      <vt:lpstr>Times New Roman</vt:lpstr>
      <vt:lpstr>URWPalladioL</vt:lpstr>
      <vt:lpstr>Office Theme</vt:lpstr>
      <vt:lpstr>Equation</vt:lpstr>
      <vt:lpstr>What’s Next @ LHC</vt:lpstr>
      <vt:lpstr>Let´s start at the very beginning A very good place to start!</vt:lpstr>
      <vt:lpstr>A Brief History of Time</vt:lpstr>
      <vt:lpstr>Relativistic Quantum World</vt:lpstr>
      <vt:lpstr>The Idea of the Higgs Field  The Higgs Boson Discovery</vt:lpstr>
      <vt:lpstr>Completion of The Standard Model</vt:lpstr>
      <vt:lpstr>2018 Status</vt:lpstr>
      <vt:lpstr>2018 Status : Higgs to Fermions</vt:lpstr>
      <vt:lpstr>2018 Status : Higgs Couplings</vt:lpstr>
      <vt:lpstr>2018 Status : Invisible Higgs?</vt:lpstr>
      <vt:lpstr>2018 Status : So, What’s Next?</vt:lpstr>
      <vt:lpstr>Colliders @ the Energy Frontier!</vt:lpstr>
      <vt:lpstr>Beyond the Standard Model?</vt:lpstr>
      <vt:lpstr>What’s Next  @ The Energy Frontier</vt:lpstr>
      <vt:lpstr>The Galactic Motion  Dark Matter</vt:lpstr>
      <vt:lpstr>Structure Formation History</vt:lpstr>
      <vt:lpstr>What is Dark Matter?</vt:lpstr>
      <vt:lpstr>Dark Matter is Weakly Interacting</vt:lpstr>
      <vt:lpstr>One High Scale Theory:  Supersymmetry</vt:lpstr>
      <vt:lpstr>Supersymmetry – WIMP Miracle</vt:lpstr>
      <vt:lpstr>Whither SUSY?</vt:lpstr>
      <vt:lpstr>Exotica?</vt:lpstr>
      <vt:lpstr>Finding WIMPs</vt:lpstr>
      <vt:lpstr>Collider Search – Some Samples</vt:lpstr>
      <vt:lpstr>Missing Transverse Energy</vt:lpstr>
      <vt:lpstr>No MET Beyond that from ns yet </vt:lpstr>
      <vt:lpstr>Dark Matter Is All Around Us</vt:lpstr>
      <vt:lpstr>Direct Search</vt:lpstr>
      <vt:lpstr>LZ Experiment in South Dakota</vt:lpstr>
      <vt:lpstr>Dark Matter Search Summary</vt:lpstr>
      <vt:lpstr>What if the WIMP-Nucleon cross section is spin dependent?</vt:lpstr>
      <vt:lpstr>Summary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435</cp:revision>
  <dcterms:created xsi:type="dcterms:W3CDTF">2012-01-24T18:30:37Z</dcterms:created>
  <dcterms:modified xsi:type="dcterms:W3CDTF">2019-01-02T03:16:18Z</dcterms:modified>
</cp:coreProperties>
</file>