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477" r:id="rId2"/>
    <p:sldId id="507" r:id="rId3"/>
    <p:sldId id="508" r:id="rId4"/>
    <p:sldId id="483" r:id="rId5"/>
    <p:sldId id="487" r:id="rId6"/>
    <p:sldId id="488" r:id="rId7"/>
    <p:sldId id="489" r:id="rId8"/>
    <p:sldId id="490" r:id="rId9"/>
    <p:sldId id="484" r:id="rId10"/>
    <p:sldId id="491" r:id="rId11"/>
    <p:sldId id="493" r:id="rId12"/>
    <p:sldId id="494" r:id="rId13"/>
    <p:sldId id="519" r:id="rId14"/>
    <p:sldId id="520" r:id="rId15"/>
    <p:sldId id="521" r:id="rId16"/>
    <p:sldId id="522" r:id="rId17"/>
    <p:sldId id="523" r:id="rId18"/>
    <p:sldId id="524" r:id="rId19"/>
    <p:sldId id="496" r:id="rId20"/>
    <p:sldId id="497" r:id="rId21"/>
    <p:sldId id="492" r:id="rId22"/>
    <p:sldId id="509" r:id="rId23"/>
    <p:sldId id="526" r:id="rId24"/>
    <p:sldId id="528" r:id="rId25"/>
    <p:sldId id="529" r:id="rId26"/>
    <p:sldId id="531" r:id="rId27"/>
    <p:sldId id="530" r:id="rId28"/>
    <p:sldId id="527" r:id="rId29"/>
    <p:sldId id="514" r:id="rId30"/>
    <p:sldId id="518" r:id="rId31"/>
    <p:sldId id="516" r:id="rId32"/>
    <p:sldId id="525" r:id="rId33"/>
    <p:sldId id="482" r:id="rId34"/>
    <p:sldId id="500" r:id="rId35"/>
    <p:sldId id="517" r:id="rId36"/>
    <p:sldId id="515" r:id="rId37"/>
    <p:sldId id="513" r:id="rId38"/>
    <p:sldId id="499" r:id="rId39"/>
    <p:sldId id="485" r:id="rId40"/>
    <p:sldId id="486" r:id="rId41"/>
    <p:sldId id="498" r:id="rId42"/>
    <p:sldId id="502" r:id="rId43"/>
    <p:sldId id="501" r:id="rId44"/>
    <p:sldId id="503" r:id="rId45"/>
    <p:sldId id="510" r:id="rId46"/>
    <p:sldId id="511" r:id="rId47"/>
    <p:sldId id="512" r:id="rId48"/>
    <p:sldId id="504" r:id="rId49"/>
    <p:sldId id="505" r:id="rId50"/>
    <p:sldId id="50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FDFF"/>
    <a:srgbClr val="BCFBFF"/>
    <a:srgbClr val="FF24E0"/>
    <a:srgbClr val="FEFFCD"/>
    <a:srgbClr val="C3EB6F"/>
    <a:srgbClr val="FAE049"/>
    <a:srgbClr val="FAF554"/>
    <a:srgbClr val="00EEFF"/>
    <a:srgbClr val="FE0001"/>
    <a:srgbClr val="F8D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626" autoAdjust="0"/>
  </p:normalViewPr>
  <p:slideViewPr>
    <p:cSldViewPr snapToGrid="0" snapToObjects="1">
      <p:cViewPr varScale="1">
        <p:scale>
          <a:sx n="107" d="100"/>
          <a:sy n="107" d="100"/>
        </p:scale>
        <p:origin x="-208" y="-11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8" d="100"/>
        <a:sy n="128" d="100"/>
      </p:scale>
      <p:origin x="0" y="2244"/>
    </p:cViewPr>
  </p:sorterViewPr>
  <p:notesViewPr>
    <p:cSldViewPr snapToGrid="0" snapToObjects="1">
      <p:cViewPr varScale="1">
        <p:scale>
          <a:sx n="174" d="100"/>
          <a:sy n="174" d="100"/>
        </p:scale>
        <p:origin x="-455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5BDB-61F4-F842-836E-371160E0A9B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CEC6B-11D2-AE47-A895-534493F13E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1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CE651-C5BB-E543-8294-7D944FCBCB8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254F-9F57-114D-86BE-FFC886BA4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77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3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oRSC – optical Receiver Summary Card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CTP7 – Calorimter Trigger Processor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MP7 ?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0358F2-00CA-BD4B-8A3A-CC7CB4EEA34E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barn</a:t>
            </a:r>
            <a:r>
              <a:rPr lang="en-US" baseline="0" dirty="0" smtClean="0"/>
              <a:t> = 10</a:t>
            </a:r>
            <a:r>
              <a:rPr lang="en-US" baseline="30000" dirty="0" smtClean="0"/>
              <a:t>-24</a:t>
            </a:r>
            <a:r>
              <a:rPr lang="en-US" baseline="0" dirty="0" smtClean="0"/>
              <a:t> cm-</a:t>
            </a:r>
            <a:r>
              <a:rPr lang="en-US" baseline="30000" dirty="0" smtClean="0"/>
              <a:t>2</a:t>
            </a:r>
          </a:p>
          <a:p>
            <a:r>
              <a:rPr lang="en-US" baseline="0" dirty="0" smtClean="0"/>
              <a:t>Proton </a:t>
            </a:r>
            <a:r>
              <a:rPr lang="en-US" baseline="0" dirty="0" err="1" smtClean="0"/>
              <a:t>c.s</a:t>
            </a:r>
            <a:r>
              <a:rPr lang="en-US" baseline="0" dirty="0" smtClean="0"/>
              <a:t> 40mb/110mb@7TeV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052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E64B5-9C4E-3A4D-B950-14AFA5D0D777}" type="slidenum">
              <a:rPr lang="en-US"/>
              <a:pPr/>
              <a:t>8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4607A-C0B8-7946-A581-1AC5B07D2DBE}" type="slidenum">
              <a:rPr lang="en-US"/>
              <a:pPr/>
              <a:t>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B9870-DEF7-9247-A01D-60EF4B437B42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C76D2-3A43-0645-96E8-D789A3658EF8}" type="slidenum">
              <a:rPr lang="en-US"/>
              <a:pPr/>
              <a:t>19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B6AF2-19FA-7045-B775-3D77AE36FDCB}" type="slidenum">
              <a:rPr lang="en-US"/>
              <a:pPr/>
              <a:t>20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59F9D6-ADAF-A943-83D9-AD646E95B060}" type="slidenum">
              <a:rPr lang="en-US"/>
              <a:pPr/>
              <a:t>21</a:t>
            </a:fld>
            <a:endParaRPr lang="en-US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7BF4BC8-B3D1-4643-A900-04CC6E7B0484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515" y="970892"/>
            <a:ext cx="7473416" cy="1475091"/>
          </a:xfrm>
          <a:noFill/>
        </p:spPr>
        <p:txBody>
          <a:bodyPr lIns="0" tIns="0" rIns="0" bIns="0">
            <a:normAutofit/>
          </a:bodyPr>
          <a:lstStyle>
            <a:lvl1pPr algn="l"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515" y="2445983"/>
            <a:ext cx="4664981" cy="134058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3500"/>
            <a:ext cx="9144000" cy="2578395"/>
          </a:xfrm>
          <a:prstGeom prst="rect">
            <a:avLst/>
          </a:prstGeom>
        </p:spPr>
      </p:pic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7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437194" y="110440"/>
            <a:ext cx="7481682" cy="699810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00EE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7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3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39" y="2690037"/>
            <a:ext cx="8228533" cy="3796615"/>
          </a:xfrm>
        </p:spPr>
        <p:txBody>
          <a:bodyPr/>
          <a:lstStyle>
            <a:lvl1pPr marL="0" indent="0" algn="ctr">
              <a:buNone/>
              <a:defRPr sz="4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04040" y="110440"/>
            <a:ext cx="7414836" cy="699810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00EE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7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1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7 August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3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7 August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20038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9475" y="110440"/>
            <a:ext cx="7541649" cy="699810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00EE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039" y="1030771"/>
            <a:ext cx="8228533" cy="5455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7572" y="6492875"/>
            <a:ext cx="596428" cy="365125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ctr">
              <a:defRPr sz="1100" b="0">
                <a:solidFill>
                  <a:srgbClr val="A6A6A6"/>
                </a:solidFill>
              </a:defRPr>
            </a:lvl1pPr>
          </a:lstStyle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486652"/>
            <a:ext cx="9144000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0"/>
          <p:cNvSpPr txBox="1">
            <a:spLocks/>
          </p:cNvSpPr>
          <p:nvPr userDrawn="1"/>
        </p:nvSpPr>
        <p:spPr>
          <a:xfrm>
            <a:off x="319039" y="6510464"/>
            <a:ext cx="3019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2" y="110440"/>
            <a:ext cx="699810" cy="6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WCrest_4c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7178"/>
            <a:ext cx="526348" cy="8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269875" indent="-269875" algn="l" defTabSz="457200" rtl="0" eaLnBrk="1" latinLnBrk="0" hangingPunct="1">
        <a:spcBef>
          <a:spcPts val="1800"/>
        </a:spcBef>
        <a:buClr>
          <a:schemeClr val="accent2"/>
        </a:buClr>
        <a:buSzPct val="100000"/>
        <a:buFont typeface="Wingdings" charset="2"/>
        <a:buChar char="§"/>
        <a:defRPr sz="2600" b="0" kern="120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ts val="600"/>
        </a:spcBef>
        <a:buFont typeface="Wingdings" charset="2"/>
        <a:buChar char="§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ts val="0"/>
        </a:spcBef>
        <a:buFont typeface="Arial"/>
        <a:buChar char="»"/>
        <a:defRPr sz="1200" kern="1200" baseline="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9165" y="666054"/>
            <a:ext cx="8380367" cy="2958504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Digital Electronics &amp; Firmware Development</a:t>
            </a:r>
            <a:br>
              <a:rPr lang="en-US" dirty="0" smtClean="0"/>
            </a:br>
            <a:r>
              <a:rPr lang="en-US" dirty="0" smtClean="0"/>
              <a:t>for</a:t>
            </a:r>
            <a:r>
              <a:rPr lang="en-US" dirty="0" smtClean="0"/>
              <a:t> High Energy Physics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Today: Introduction to CMS Trigger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Rest of the week: Hands-On Firmware Work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6503988"/>
            <a:ext cx="2817813" cy="3032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221163" y="6516688"/>
            <a:ext cx="4922837" cy="277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587" y="3407701"/>
            <a:ext cx="6147177" cy="378861"/>
          </a:xfrm>
        </p:spPr>
        <p:txBody>
          <a:bodyPr/>
          <a:lstStyle/>
          <a:p>
            <a:r>
              <a:rPr lang="en-US" dirty="0" smtClean="0"/>
              <a:t>Sridhara Dasu, University of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LHC Trigger &amp; </a:t>
            </a:r>
            <a:r>
              <a:rPr lang="en-US" dirty="0" smtClean="0"/>
              <a:t>DAQ 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3933825" y="2565400"/>
            <a:ext cx="1588" cy="34432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052764" y="2463802"/>
            <a:ext cx="1587" cy="34655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2630489" y="2532063"/>
            <a:ext cx="1587" cy="3454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2209800" y="2532063"/>
            <a:ext cx="0" cy="3454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2052638" y="1439865"/>
            <a:ext cx="2082800" cy="1144587"/>
          </a:xfrm>
          <a:prstGeom prst="rect">
            <a:avLst/>
          </a:prstGeom>
          <a:solidFill>
            <a:srgbClr val="DCFFD5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539" y="2747965"/>
            <a:ext cx="210502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2025651" y="2749552"/>
            <a:ext cx="366713" cy="1120775"/>
          </a:xfrm>
          <a:prstGeom prst="rect">
            <a:avLst/>
          </a:prstGeom>
          <a:noFill/>
          <a:ln w="4603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2017714" y="2752725"/>
            <a:ext cx="366712" cy="112395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2436813" y="2749552"/>
            <a:ext cx="365125" cy="1120775"/>
          </a:xfrm>
          <a:prstGeom prst="rect">
            <a:avLst/>
          </a:prstGeom>
          <a:noFill/>
          <a:ln w="4603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2430463" y="2752725"/>
            <a:ext cx="381000" cy="112395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2847976" y="2749552"/>
            <a:ext cx="403225" cy="1120775"/>
          </a:xfrm>
          <a:prstGeom prst="rect">
            <a:avLst/>
          </a:prstGeom>
          <a:noFill/>
          <a:ln w="4603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2" name="Rectangle 15"/>
          <p:cNvSpPr>
            <a:spLocks noChangeArrowheads="1"/>
          </p:cNvSpPr>
          <p:nvPr/>
        </p:nvSpPr>
        <p:spPr bwMode="auto">
          <a:xfrm>
            <a:off x="3740151" y="2760663"/>
            <a:ext cx="392113" cy="1135062"/>
          </a:xfrm>
          <a:prstGeom prst="rect">
            <a:avLst/>
          </a:prstGeom>
          <a:noFill/>
          <a:ln w="4603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3249614" y="2727325"/>
            <a:ext cx="490537" cy="1212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4" name="Rectangle 17"/>
          <p:cNvSpPr>
            <a:spLocks noChangeArrowheads="1"/>
          </p:cNvSpPr>
          <p:nvPr/>
        </p:nvSpPr>
        <p:spPr bwMode="auto">
          <a:xfrm>
            <a:off x="2017713" y="5749925"/>
            <a:ext cx="2105025" cy="368300"/>
          </a:xfrm>
          <a:prstGeom prst="rect">
            <a:avLst/>
          </a:prstGeom>
          <a:solidFill>
            <a:srgbClr val="FFDD80"/>
          </a:soli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>
            <a:prstTxWarp prst="textNoShape">
              <a:avLst/>
            </a:prstTxWarp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Computing Services</a:t>
            </a:r>
            <a:endParaRPr lang="en-US" sz="800" b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65" name="Rectangle 18"/>
          <p:cNvSpPr>
            <a:spLocks noChangeArrowheads="1"/>
          </p:cNvSpPr>
          <p:nvPr/>
        </p:nvSpPr>
        <p:spPr bwMode="auto">
          <a:xfrm>
            <a:off x="4214813" y="1436690"/>
            <a:ext cx="18813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16 Million channels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7666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4789" y="1947863"/>
            <a:ext cx="515937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1" y="1947863"/>
            <a:ext cx="51276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2951" y="1947863"/>
            <a:ext cx="5143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9" name="Rectangle 22"/>
          <p:cNvSpPr>
            <a:spLocks noChangeArrowheads="1"/>
          </p:cNvSpPr>
          <p:nvPr/>
        </p:nvSpPr>
        <p:spPr bwMode="auto">
          <a:xfrm>
            <a:off x="2266950" y="2279652"/>
            <a:ext cx="37854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9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Charge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0" name="Rectangle 23"/>
          <p:cNvSpPr>
            <a:spLocks noChangeArrowheads="1"/>
          </p:cNvSpPr>
          <p:nvPr/>
        </p:nvSpPr>
        <p:spPr bwMode="auto">
          <a:xfrm>
            <a:off x="3760788" y="2279650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1" name="Rectangle 24"/>
          <p:cNvSpPr>
            <a:spLocks noChangeArrowheads="1"/>
          </p:cNvSpPr>
          <p:nvPr/>
        </p:nvSpPr>
        <p:spPr bwMode="auto">
          <a:xfrm>
            <a:off x="2882901" y="2279652"/>
            <a:ext cx="25219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9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Time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2" name="Rectangle 25"/>
          <p:cNvSpPr>
            <a:spLocks noChangeArrowheads="1"/>
          </p:cNvSpPr>
          <p:nvPr/>
        </p:nvSpPr>
        <p:spPr bwMode="auto">
          <a:xfrm>
            <a:off x="4229100" y="2279650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3" name="Rectangle 26"/>
          <p:cNvSpPr>
            <a:spLocks noChangeArrowheads="1"/>
          </p:cNvSpPr>
          <p:nvPr/>
        </p:nvSpPr>
        <p:spPr bwMode="auto">
          <a:xfrm>
            <a:off x="3338513" y="2279652"/>
            <a:ext cx="37211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9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Pattern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4" name="Rectangle 27"/>
          <p:cNvSpPr>
            <a:spLocks noChangeArrowheads="1"/>
          </p:cNvSpPr>
          <p:nvPr/>
        </p:nvSpPr>
        <p:spPr bwMode="auto">
          <a:xfrm>
            <a:off x="481014" y="1379539"/>
            <a:ext cx="7069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40 MHz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5" name="Rectangle 28"/>
          <p:cNvSpPr>
            <a:spLocks noChangeArrowheads="1"/>
          </p:cNvSpPr>
          <p:nvPr/>
        </p:nvSpPr>
        <p:spPr bwMode="auto">
          <a:xfrm>
            <a:off x="1189038" y="1379538"/>
            <a:ext cx="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6" name="Rectangle 29"/>
          <p:cNvSpPr>
            <a:spLocks noChangeArrowheads="1"/>
          </p:cNvSpPr>
          <p:nvPr/>
        </p:nvSpPr>
        <p:spPr bwMode="auto">
          <a:xfrm>
            <a:off x="481014" y="1631951"/>
            <a:ext cx="139540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COLLISION RATE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7" name="Rectangle 30"/>
          <p:cNvSpPr>
            <a:spLocks noChangeArrowheads="1"/>
          </p:cNvSpPr>
          <p:nvPr/>
        </p:nvSpPr>
        <p:spPr bwMode="auto">
          <a:xfrm>
            <a:off x="2274888" y="2701925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8" name="Rectangle 31"/>
          <p:cNvSpPr>
            <a:spLocks noChangeArrowheads="1"/>
          </p:cNvSpPr>
          <p:nvPr/>
        </p:nvSpPr>
        <p:spPr bwMode="auto">
          <a:xfrm>
            <a:off x="457200" y="2590802"/>
            <a:ext cx="11798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100 - 50 kHz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79" name="Rectangle 32"/>
          <p:cNvSpPr>
            <a:spLocks noChangeArrowheads="1"/>
          </p:cNvSpPr>
          <p:nvPr/>
        </p:nvSpPr>
        <p:spPr bwMode="auto">
          <a:xfrm>
            <a:off x="1833563" y="2555877"/>
            <a:ext cx="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0" name="Rectangle 33"/>
          <p:cNvSpPr>
            <a:spLocks noChangeArrowheads="1"/>
          </p:cNvSpPr>
          <p:nvPr/>
        </p:nvSpPr>
        <p:spPr bwMode="auto">
          <a:xfrm>
            <a:off x="4244975" y="2566989"/>
            <a:ext cx="15876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1 MB </a:t>
            </a:r>
            <a:r>
              <a:rPr kumimoji="1" lang="en-US" sz="13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EVENT DATA</a:t>
            </a:r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 </a:t>
            </a:r>
          </a:p>
        </p:txBody>
      </p:sp>
      <p:sp>
        <p:nvSpPr>
          <p:cNvPr id="27681" name="Rectangle 34"/>
          <p:cNvSpPr>
            <a:spLocks noChangeArrowheads="1"/>
          </p:cNvSpPr>
          <p:nvPr/>
        </p:nvSpPr>
        <p:spPr bwMode="auto">
          <a:xfrm>
            <a:off x="812799" y="2957515"/>
            <a:ext cx="10110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1 Terabit/s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2" name="Rectangle 35"/>
          <p:cNvSpPr>
            <a:spLocks noChangeArrowheads="1"/>
          </p:cNvSpPr>
          <p:nvPr/>
        </p:nvSpPr>
        <p:spPr bwMode="auto">
          <a:xfrm>
            <a:off x="1841500" y="2957513"/>
            <a:ext cx="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3" name="Rectangle 36"/>
          <p:cNvSpPr>
            <a:spLocks noChangeArrowheads="1"/>
          </p:cNvSpPr>
          <p:nvPr/>
        </p:nvSpPr>
        <p:spPr bwMode="auto">
          <a:xfrm>
            <a:off x="1054100" y="3208340"/>
            <a:ext cx="82428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READOUT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4" name="Rectangle 37"/>
          <p:cNvSpPr>
            <a:spLocks noChangeArrowheads="1"/>
          </p:cNvSpPr>
          <p:nvPr/>
        </p:nvSpPr>
        <p:spPr bwMode="auto">
          <a:xfrm>
            <a:off x="1841500" y="3208340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5" name="Rectangle 38"/>
          <p:cNvSpPr>
            <a:spLocks noChangeArrowheads="1"/>
          </p:cNvSpPr>
          <p:nvPr/>
        </p:nvSpPr>
        <p:spPr bwMode="auto">
          <a:xfrm>
            <a:off x="985839" y="3392489"/>
            <a:ext cx="89900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50,000 data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6" name="Rectangle 39"/>
          <p:cNvSpPr>
            <a:spLocks noChangeArrowheads="1"/>
          </p:cNvSpPr>
          <p:nvPr/>
        </p:nvSpPr>
        <p:spPr bwMode="auto">
          <a:xfrm>
            <a:off x="1844675" y="3392490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7" name="Rectangle 40"/>
          <p:cNvSpPr>
            <a:spLocks noChangeArrowheads="1"/>
          </p:cNvSpPr>
          <p:nvPr/>
        </p:nvSpPr>
        <p:spPr bwMode="auto">
          <a:xfrm>
            <a:off x="1144588" y="3576640"/>
            <a:ext cx="7226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channels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8" name="Rectangle 41"/>
          <p:cNvSpPr>
            <a:spLocks noChangeArrowheads="1"/>
          </p:cNvSpPr>
          <p:nvPr/>
        </p:nvSpPr>
        <p:spPr bwMode="auto">
          <a:xfrm>
            <a:off x="4256089" y="2971802"/>
            <a:ext cx="14595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200 GB buffers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89" name="Rectangle 42"/>
          <p:cNvSpPr>
            <a:spLocks noChangeArrowheads="1"/>
          </p:cNvSpPr>
          <p:nvPr/>
        </p:nvSpPr>
        <p:spPr bwMode="auto">
          <a:xfrm>
            <a:off x="6345238" y="3117852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0" name="Rectangle 43"/>
          <p:cNvSpPr>
            <a:spLocks noChangeArrowheads="1"/>
          </p:cNvSpPr>
          <p:nvPr/>
        </p:nvSpPr>
        <p:spPr bwMode="auto">
          <a:xfrm>
            <a:off x="4421008" y="3352801"/>
            <a:ext cx="116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kumimoji="1" lang="en-US" sz="13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~ 400 Readout </a:t>
            </a:r>
          </a:p>
          <a:p>
            <a:pPr algn="r"/>
            <a:r>
              <a:rPr kumimoji="1" lang="en-US" sz="13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        memories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1" name="Rectangle 44"/>
          <p:cNvSpPr>
            <a:spLocks noChangeArrowheads="1"/>
          </p:cNvSpPr>
          <p:nvPr/>
        </p:nvSpPr>
        <p:spPr bwMode="auto">
          <a:xfrm>
            <a:off x="4214813" y="1676402"/>
            <a:ext cx="1721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3 </a:t>
            </a:r>
            <a:r>
              <a:rPr kumimoji="1" lang="en-US" sz="1600" b="1" dirty="0" err="1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Gigacell</a:t>
            </a:r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 buffers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2" name="Rectangle 45"/>
          <p:cNvSpPr>
            <a:spLocks noChangeArrowheads="1"/>
          </p:cNvSpPr>
          <p:nvPr/>
        </p:nvSpPr>
        <p:spPr bwMode="auto">
          <a:xfrm>
            <a:off x="654051" y="4271965"/>
            <a:ext cx="12771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500 Gigabit/s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3" name="Rectangle 46"/>
          <p:cNvSpPr>
            <a:spLocks noChangeArrowheads="1"/>
          </p:cNvSpPr>
          <p:nvPr/>
        </p:nvSpPr>
        <p:spPr bwMode="auto">
          <a:xfrm>
            <a:off x="1935163" y="4271963"/>
            <a:ext cx="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4" name="Rectangle 47"/>
          <p:cNvSpPr>
            <a:spLocks noChangeArrowheads="1"/>
          </p:cNvSpPr>
          <p:nvPr/>
        </p:nvSpPr>
        <p:spPr bwMode="auto">
          <a:xfrm>
            <a:off x="4900614" y="5638802"/>
            <a:ext cx="9200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5 </a:t>
            </a:r>
            <a:r>
              <a:rPr kumimoji="1" lang="en-US" sz="1600" b="1" dirty="0" err="1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TeraIPS</a:t>
            </a:r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5" name="Rectangle 48"/>
          <p:cNvSpPr>
            <a:spLocks noChangeArrowheads="1"/>
          </p:cNvSpPr>
          <p:nvPr/>
        </p:nvSpPr>
        <p:spPr bwMode="auto">
          <a:xfrm>
            <a:off x="4291014" y="4953001"/>
            <a:ext cx="132051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~ 400 CPU farms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6" name="Rectangle 49"/>
          <p:cNvSpPr>
            <a:spLocks noChangeArrowheads="1"/>
          </p:cNvSpPr>
          <p:nvPr/>
        </p:nvSpPr>
        <p:spPr bwMode="auto">
          <a:xfrm>
            <a:off x="1017588" y="5873752"/>
            <a:ext cx="877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Gigabit/s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7" name="Rectangle 50"/>
          <p:cNvSpPr>
            <a:spLocks noChangeArrowheads="1"/>
          </p:cNvSpPr>
          <p:nvPr/>
        </p:nvSpPr>
        <p:spPr bwMode="auto">
          <a:xfrm>
            <a:off x="1898650" y="5873752"/>
            <a:ext cx="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8" name="Rectangle 51"/>
          <p:cNvSpPr>
            <a:spLocks noChangeArrowheads="1"/>
          </p:cNvSpPr>
          <p:nvPr/>
        </p:nvSpPr>
        <p:spPr bwMode="auto">
          <a:xfrm>
            <a:off x="825501" y="6126165"/>
            <a:ext cx="111781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SERVICE LAN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699" name="Rectangle 52"/>
          <p:cNvSpPr>
            <a:spLocks noChangeArrowheads="1"/>
          </p:cNvSpPr>
          <p:nvPr/>
        </p:nvSpPr>
        <p:spPr bwMode="auto">
          <a:xfrm>
            <a:off x="4214814" y="5927727"/>
            <a:ext cx="18281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0065FF"/>
                </a:solidFill>
                <a:latin typeface="Arial" charset="0"/>
                <a:ea typeface="Arial"/>
                <a:cs typeface="Arial"/>
              </a:rPr>
              <a:t>Petabyte ARCHIVE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7700" name="Picture 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9614" y="1960565"/>
            <a:ext cx="433387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1" name="Picture 5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3014" y="1925638"/>
            <a:ext cx="523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02" name="Rectangle 55"/>
          <p:cNvSpPr>
            <a:spLocks noChangeArrowheads="1"/>
          </p:cNvSpPr>
          <p:nvPr/>
        </p:nvSpPr>
        <p:spPr bwMode="auto">
          <a:xfrm>
            <a:off x="4551364" y="2290764"/>
            <a:ext cx="37189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9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Energy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3" name="Rectangle 56"/>
          <p:cNvSpPr>
            <a:spLocks noChangeArrowheads="1"/>
          </p:cNvSpPr>
          <p:nvPr/>
        </p:nvSpPr>
        <p:spPr bwMode="auto">
          <a:xfrm>
            <a:off x="6245225" y="2290765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4" name="Rectangle 57"/>
          <p:cNvSpPr>
            <a:spLocks noChangeArrowheads="1"/>
          </p:cNvSpPr>
          <p:nvPr/>
        </p:nvSpPr>
        <p:spPr bwMode="auto">
          <a:xfrm>
            <a:off x="5129213" y="2290764"/>
            <a:ext cx="3419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9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Tracks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5" name="Rectangle 58"/>
          <p:cNvSpPr>
            <a:spLocks noChangeArrowheads="1"/>
          </p:cNvSpPr>
          <p:nvPr/>
        </p:nvSpPr>
        <p:spPr bwMode="auto">
          <a:xfrm>
            <a:off x="1212851" y="5278439"/>
            <a:ext cx="654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300 Hz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6" name="Rectangle 59"/>
          <p:cNvSpPr>
            <a:spLocks noChangeArrowheads="1"/>
          </p:cNvSpPr>
          <p:nvPr/>
        </p:nvSpPr>
        <p:spPr bwMode="auto">
          <a:xfrm>
            <a:off x="2962275" y="5278440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7" name="Rectangle 60"/>
          <p:cNvSpPr>
            <a:spLocks noChangeArrowheads="1"/>
          </p:cNvSpPr>
          <p:nvPr/>
        </p:nvSpPr>
        <p:spPr bwMode="auto">
          <a:xfrm>
            <a:off x="1087439" y="5530851"/>
            <a:ext cx="80262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FILTERED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8" name="Rectangle 61"/>
          <p:cNvSpPr>
            <a:spLocks noChangeArrowheads="1"/>
          </p:cNvSpPr>
          <p:nvPr/>
        </p:nvSpPr>
        <p:spPr bwMode="auto">
          <a:xfrm>
            <a:off x="1865313" y="5530852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09" name="Rectangle 62"/>
          <p:cNvSpPr>
            <a:spLocks noChangeArrowheads="1"/>
          </p:cNvSpPr>
          <p:nvPr/>
        </p:nvSpPr>
        <p:spPr bwMode="auto">
          <a:xfrm>
            <a:off x="1328738" y="5713415"/>
            <a:ext cx="55581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EVENT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0" name="Rectangle 63"/>
          <p:cNvSpPr>
            <a:spLocks noChangeArrowheads="1"/>
          </p:cNvSpPr>
          <p:nvPr/>
        </p:nvSpPr>
        <p:spPr bwMode="auto">
          <a:xfrm>
            <a:off x="2036764" y="3767140"/>
            <a:ext cx="331787" cy="90487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1" name="Rectangle 64"/>
          <p:cNvSpPr>
            <a:spLocks noChangeArrowheads="1"/>
          </p:cNvSpPr>
          <p:nvPr/>
        </p:nvSpPr>
        <p:spPr bwMode="auto">
          <a:xfrm>
            <a:off x="2036764" y="3708400"/>
            <a:ext cx="331787" cy="69850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2" name="Rectangle 65"/>
          <p:cNvSpPr>
            <a:spLocks noChangeArrowheads="1"/>
          </p:cNvSpPr>
          <p:nvPr/>
        </p:nvSpPr>
        <p:spPr bwMode="auto">
          <a:xfrm>
            <a:off x="2036764" y="3560765"/>
            <a:ext cx="331787" cy="147637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3" name="Rectangle 66"/>
          <p:cNvSpPr>
            <a:spLocks noChangeArrowheads="1"/>
          </p:cNvSpPr>
          <p:nvPr/>
        </p:nvSpPr>
        <p:spPr bwMode="auto">
          <a:xfrm>
            <a:off x="2036764" y="3538538"/>
            <a:ext cx="331787" cy="4445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4" name="Rectangle 67"/>
          <p:cNvSpPr>
            <a:spLocks noChangeArrowheads="1"/>
          </p:cNvSpPr>
          <p:nvPr/>
        </p:nvSpPr>
        <p:spPr bwMode="auto">
          <a:xfrm>
            <a:off x="2873375" y="3687763"/>
            <a:ext cx="365125" cy="169862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5" name="Rectangle 68"/>
          <p:cNvSpPr>
            <a:spLocks noChangeArrowheads="1"/>
          </p:cNvSpPr>
          <p:nvPr/>
        </p:nvSpPr>
        <p:spPr bwMode="auto">
          <a:xfrm>
            <a:off x="2873375" y="3597275"/>
            <a:ext cx="365125" cy="101600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6" name="Rectangle 69"/>
          <p:cNvSpPr>
            <a:spLocks noChangeArrowheads="1"/>
          </p:cNvSpPr>
          <p:nvPr/>
        </p:nvSpPr>
        <p:spPr bwMode="auto">
          <a:xfrm>
            <a:off x="2873375" y="3549652"/>
            <a:ext cx="365125" cy="47625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7" name="Rectangle 70"/>
          <p:cNvSpPr>
            <a:spLocks noChangeArrowheads="1"/>
          </p:cNvSpPr>
          <p:nvPr/>
        </p:nvSpPr>
        <p:spPr bwMode="auto">
          <a:xfrm>
            <a:off x="2873375" y="3470275"/>
            <a:ext cx="365125" cy="79375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8" name="Rectangle 71"/>
          <p:cNvSpPr>
            <a:spLocks noChangeArrowheads="1"/>
          </p:cNvSpPr>
          <p:nvPr/>
        </p:nvSpPr>
        <p:spPr bwMode="auto">
          <a:xfrm>
            <a:off x="2447926" y="3813175"/>
            <a:ext cx="342900" cy="44450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19" name="Rectangle 72"/>
          <p:cNvSpPr>
            <a:spLocks noChangeArrowheads="1"/>
          </p:cNvSpPr>
          <p:nvPr/>
        </p:nvSpPr>
        <p:spPr bwMode="auto">
          <a:xfrm>
            <a:off x="2447926" y="3708401"/>
            <a:ext cx="342900" cy="104775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0" name="Rectangle 73"/>
          <p:cNvSpPr>
            <a:spLocks noChangeArrowheads="1"/>
          </p:cNvSpPr>
          <p:nvPr/>
        </p:nvSpPr>
        <p:spPr bwMode="auto">
          <a:xfrm>
            <a:off x="2447926" y="3640140"/>
            <a:ext cx="342900" cy="79375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1" name="Rectangle 74"/>
          <p:cNvSpPr>
            <a:spLocks noChangeArrowheads="1"/>
          </p:cNvSpPr>
          <p:nvPr/>
        </p:nvSpPr>
        <p:spPr bwMode="auto">
          <a:xfrm>
            <a:off x="2447926" y="3606800"/>
            <a:ext cx="342900" cy="4445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2" name="Rectangle 75"/>
          <p:cNvSpPr>
            <a:spLocks noChangeArrowheads="1"/>
          </p:cNvSpPr>
          <p:nvPr/>
        </p:nvSpPr>
        <p:spPr bwMode="auto">
          <a:xfrm>
            <a:off x="3765550" y="3790951"/>
            <a:ext cx="341313" cy="79375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3" name="Rectangle 76"/>
          <p:cNvSpPr>
            <a:spLocks noChangeArrowheads="1"/>
          </p:cNvSpPr>
          <p:nvPr/>
        </p:nvSpPr>
        <p:spPr bwMode="auto">
          <a:xfrm>
            <a:off x="3765550" y="3722689"/>
            <a:ext cx="341313" cy="66675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4" name="Rectangle 77"/>
          <p:cNvSpPr>
            <a:spLocks noChangeArrowheads="1"/>
          </p:cNvSpPr>
          <p:nvPr/>
        </p:nvSpPr>
        <p:spPr bwMode="auto">
          <a:xfrm>
            <a:off x="3765550" y="3665540"/>
            <a:ext cx="341313" cy="90487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5" name="Rectangle 78"/>
          <p:cNvSpPr>
            <a:spLocks noChangeArrowheads="1"/>
          </p:cNvSpPr>
          <p:nvPr/>
        </p:nvSpPr>
        <p:spPr bwMode="auto">
          <a:xfrm>
            <a:off x="3765550" y="3617915"/>
            <a:ext cx="341313" cy="47625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6" name="Rectangle 79"/>
          <p:cNvSpPr>
            <a:spLocks noChangeArrowheads="1"/>
          </p:cNvSpPr>
          <p:nvPr/>
        </p:nvSpPr>
        <p:spPr bwMode="auto">
          <a:xfrm>
            <a:off x="3743326" y="2752727"/>
            <a:ext cx="379413" cy="113506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7" name="Rectangle 80"/>
          <p:cNvSpPr>
            <a:spLocks noChangeArrowheads="1"/>
          </p:cNvSpPr>
          <p:nvPr/>
        </p:nvSpPr>
        <p:spPr bwMode="auto">
          <a:xfrm>
            <a:off x="2852739" y="2752725"/>
            <a:ext cx="403225" cy="112395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8" name="Rectangle 81"/>
          <p:cNvSpPr>
            <a:spLocks noChangeArrowheads="1"/>
          </p:cNvSpPr>
          <p:nvPr/>
        </p:nvSpPr>
        <p:spPr bwMode="auto">
          <a:xfrm>
            <a:off x="3759201" y="4937125"/>
            <a:ext cx="355600" cy="687388"/>
          </a:xfrm>
          <a:prstGeom prst="rect">
            <a:avLst/>
          </a:prstGeom>
          <a:solidFill>
            <a:srgbClr val="2BFF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29" name="Rectangle 82"/>
          <p:cNvSpPr>
            <a:spLocks noChangeArrowheads="1"/>
          </p:cNvSpPr>
          <p:nvPr/>
        </p:nvSpPr>
        <p:spPr bwMode="auto">
          <a:xfrm>
            <a:off x="2889250" y="4951415"/>
            <a:ext cx="354013" cy="687387"/>
          </a:xfrm>
          <a:prstGeom prst="rect">
            <a:avLst/>
          </a:prstGeom>
          <a:solidFill>
            <a:srgbClr val="FF000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0" name="Rectangle 83"/>
          <p:cNvSpPr>
            <a:spLocks noChangeArrowheads="1"/>
          </p:cNvSpPr>
          <p:nvPr/>
        </p:nvSpPr>
        <p:spPr bwMode="auto">
          <a:xfrm>
            <a:off x="2452689" y="4951415"/>
            <a:ext cx="358775" cy="687387"/>
          </a:xfrm>
          <a:prstGeom prst="rect">
            <a:avLst/>
          </a:prstGeom>
          <a:solidFill>
            <a:srgbClr val="004E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1" name="Rectangle 84"/>
          <p:cNvSpPr>
            <a:spLocks noChangeArrowheads="1"/>
          </p:cNvSpPr>
          <p:nvPr/>
        </p:nvSpPr>
        <p:spPr bwMode="auto">
          <a:xfrm>
            <a:off x="2017714" y="4951415"/>
            <a:ext cx="357187" cy="687387"/>
          </a:xfrm>
          <a:prstGeom prst="rect">
            <a:avLst/>
          </a:prstGeom>
          <a:solidFill>
            <a:srgbClr val="FEFF55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2" name="Rectangle 85"/>
          <p:cNvSpPr>
            <a:spLocks noChangeArrowheads="1"/>
          </p:cNvSpPr>
          <p:nvPr/>
        </p:nvSpPr>
        <p:spPr bwMode="auto">
          <a:xfrm>
            <a:off x="2017714" y="5211765"/>
            <a:ext cx="357187" cy="427037"/>
          </a:xfrm>
          <a:prstGeom prst="rect">
            <a:avLst/>
          </a:prstGeom>
          <a:solidFill>
            <a:srgbClr val="FFDD8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3" name="Arc 86"/>
          <p:cNvSpPr>
            <a:spLocks/>
          </p:cNvSpPr>
          <p:nvPr/>
        </p:nvSpPr>
        <p:spPr bwMode="auto">
          <a:xfrm>
            <a:off x="2098675" y="5395913"/>
            <a:ext cx="122238" cy="87312"/>
          </a:xfrm>
          <a:custGeom>
            <a:avLst/>
            <a:gdLst>
              <a:gd name="T0" fmla="*/ 0 w 21599"/>
              <a:gd name="T1" fmla="*/ 2147483647 h 21600"/>
              <a:gd name="T2" fmla="*/ 2147483647 w 21599"/>
              <a:gd name="T3" fmla="*/ 0 h 21600"/>
              <a:gd name="T4" fmla="*/ 2147483647 w 2159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21424"/>
                </a:moveTo>
                <a:cubicBezTo>
                  <a:pt x="95" y="9564"/>
                  <a:pt x="9737" y="-1"/>
                  <a:pt x="21599" y="-1"/>
                </a:cubicBezTo>
              </a:path>
              <a:path w="21599" h="21600" stroke="0" extrusionOk="0">
                <a:moveTo>
                  <a:pt x="-1" y="21424"/>
                </a:moveTo>
                <a:cubicBezTo>
                  <a:pt x="95" y="9564"/>
                  <a:pt x="9737" y="-1"/>
                  <a:pt x="21599" y="-1"/>
                </a:cubicBezTo>
                <a:lnTo>
                  <a:pt x="21599" y="21600"/>
                </a:lnTo>
                <a:close/>
              </a:path>
            </a:pathLst>
          </a:custGeom>
          <a:noFill/>
          <a:ln w="11113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4" name="Arc 87"/>
          <p:cNvSpPr>
            <a:spLocks/>
          </p:cNvSpPr>
          <p:nvPr/>
        </p:nvSpPr>
        <p:spPr bwMode="auto">
          <a:xfrm>
            <a:off x="2166939" y="5229227"/>
            <a:ext cx="46037" cy="168275"/>
          </a:xfrm>
          <a:custGeom>
            <a:avLst/>
            <a:gdLst>
              <a:gd name="T0" fmla="*/ 2147483647 w 21600"/>
              <a:gd name="T1" fmla="*/ 2147483647 h 21719"/>
              <a:gd name="T2" fmla="*/ 0 w 21600"/>
              <a:gd name="T3" fmla="*/ 0 h 21719"/>
              <a:gd name="T4" fmla="*/ 2147483647 w 21600"/>
              <a:gd name="T5" fmla="*/ 2147483647 h 21719"/>
              <a:gd name="T6" fmla="*/ 0 60000 65536"/>
              <a:gd name="T7" fmla="*/ 0 60000 65536"/>
              <a:gd name="T8" fmla="*/ 0 60000 65536"/>
              <a:gd name="T9" fmla="*/ 0 w 21600"/>
              <a:gd name="T10" fmla="*/ 0 h 21719"/>
              <a:gd name="T11" fmla="*/ 21600 w 21600"/>
              <a:gd name="T12" fmla="*/ 21719 h 217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19" fill="none" extrusionOk="0">
                <a:moveTo>
                  <a:pt x="21600" y="21718"/>
                </a:moveTo>
                <a:cubicBezTo>
                  <a:pt x="9670" y="21719"/>
                  <a:pt x="0" y="12048"/>
                  <a:pt x="0" y="119"/>
                </a:cubicBezTo>
                <a:cubicBezTo>
                  <a:pt x="0" y="79"/>
                  <a:pt x="0" y="39"/>
                  <a:pt x="0" y="0"/>
                </a:cubicBezTo>
              </a:path>
              <a:path w="21600" h="21719" stroke="0" extrusionOk="0">
                <a:moveTo>
                  <a:pt x="21600" y="21718"/>
                </a:moveTo>
                <a:cubicBezTo>
                  <a:pt x="9670" y="21719"/>
                  <a:pt x="0" y="12048"/>
                  <a:pt x="0" y="119"/>
                </a:cubicBezTo>
                <a:cubicBezTo>
                  <a:pt x="0" y="79"/>
                  <a:pt x="0" y="39"/>
                  <a:pt x="0" y="0"/>
                </a:cubicBezTo>
                <a:lnTo>
                  <a:pt x="21600" y="119"/>
                </a:lnTo>
                <a:close/>
              </a:path>
            </a:pathLst>
          </a:cu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5" name="Arc 88"/>
          <p:cNvSpPr>
            <a:spLocks/>
          </p:cNvSpPr>
          <p:nvPr/>
        </p:nvSpPr>
        <p:spPr bwMode="auto">
          <a:xfrm>
            <a:off x="2212975" y="5226052"/>
            <a:ext cx="104775" cy="2063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67"/>
                  <a:pt x="9518" y="137"/>
                  <a:pt x="21350" y="0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67"/>
                  <a:pt x="9518" y="137"/>
                  <a:pt x="21350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6" name="Arc 89"/>
          <p:cNvSpPr>
            <a:spLocks/>
          </p:cNvSpPr>
          <p:nvPr/>
        </p:nvSpPr>
        <p:spPr bwMode="auto">
          <a:xfrm>
            <a:off x="2116138" y="5397502"/>
            <a:ext cx="100012" cy="104775"/>
          </a:xfrm>
          <a:custGeom>
            <a:avLst/>
            <a:gdLst>
              <a:gd name="T0" fmla="*/ 2147483647 w 21734"/>
              <a:gd name="T1" fmla="*/ 0 h 21856"/>
              <a:gd name="T2" fmla="*/ 0 w 21734"/>
              <a:gd name="T3" fmla="*/ 2147483647 h 21856"/>
              <a:gd name="T4" fmla="*/ 2147483647 w 21734"/>
              <a:gd name="T5" fmla="*/ 2147483647 h 21856"/>
              <a:gd name="T6" fmla="*/ 0 60000 65536"/>
              <a:gd name="T7" fmla="*/ 0 60000 65536"/>
              <a:gd name="T8" fmla="*/ 0 60000 65536"/>
              <a:gd name="T9" fmla="*/ 0 w 21734"/>
              <a:gd name="T10" fmla="*/ 0 h 21856"/>
              <a:gd name="T11" fmla="*/ 21734 w 21734"/>
              <a:gd name="T12" fmla="*/ 21856 h 21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34" h="21856" fill="none" extrusionOk="0">
                <a:moveTo>
                  <a:pt x="21732" y="-1"/>
                </a:moveTo>
                <a:cubicBezTo>
                  <a:pt x="21733" y="85"/>
                  <a:pt x="21734" y="170"/>
                  <a:pt x="21734" y="256"/>
                </a:cubicBezTo>
                <a:cubicBezTo>
                  <a:pt x="21734" y="12185"/>
                  <a:pt x="12063" y="21856"/>
                  <a:pt x="134" y="21856"/>
                </a:cubicBezTo>
                <a:cubicBezTo>
                  <a:pt x="89" y="21855"/>
                  <a:pt x="44" y="21855"/>
                  <a:pt x="0" y="21855"/>
                </a:cubicBezTo>
              </a:path>
              <a:path w="21734" h="21856" stroke="0" extrusionOk="0">
                <a:moveTo>
                  <a:pt x="21732" y="-1"/>
                </a:moveTo>
                <a:cubicBezTo>
                  <a:pt x="21733" y="85"/>
                  <a:pt x="21734" y="170"/>
                  <a:pt x="21734" y="256"/>
                </a:cubicBezTo>
                <a:cubicBezTo>
                  <a:pt x="21734" y="12185"/>
                  <a:pt x="12063" y="21856"/>
                  <a:pt x="134" y="21856"/>
                </a:cubicBezTo>
                <a:cubicBezTo>
                  <a:pt x="89" y="21855"/>
                  <a:pt x="44" y="21855"/>
                  <a:pt x="0" y="21855"/>
                </a:cubicBezTo>
                <a:lnTo>
                  <a:pt x="134" y="256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7" name="Arc 90"/>
          <p:cNvSpPr>
            <a:spLocks/>
          </p:cNvSpPr>
          <p:nvPr/>
        </p:nvSpPr>
        <p:spPr bwMode="auto">
          <a:xfrm>
            <a:off x="2212976" y="5395913"/>
            <a:ext cx="144463" cy="80962"/>
          </a:xfrm>
          <a:custGeom>
            <a:avLst/>
            <a:gdLst>
              <a:gd name="T0" fmla="*/ 2147483647 w 21600"/>
              <a:gd name="T1" fmla="*/ 2147483647 h 21825"/>
              <a:gd name="T2" fmla="*/ 2147483647 w 21600"/>
              <a:gd name="T3" fmla="*/ 0 h 21825"/>
              <a:gd name="T4" fmla="*/ 2147483647 w 21600"/>
              <a:gd name="T5" fmla="*/ 2147483647 h 21825"/>
              <a:gd name="T6" fmla="*/ 0 60000 65536"/>
              <a:gd name="T7" fmla="*/ 0 60000 65536"/>
              <a:gd name="T8" fmla="*/ 0 60000 65536"/>
              <a:gd name="T9" fmla="*/ 0 w 21600"/>
              <a:gd name="T10" fmla="*/ 0 h 21825"/>
              <a:gd name="T11" fmla="*/ 21600 w 21600"/>
              <a:gd name="T12" fmla="*/ 21825 h 218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25" fill="none" extrusionOk="0">
                <a:moveTo>
                  <a:pt x="21600" y="21824"/>
                </a:moveTo>
                <a:cubicBezTo>
                  <a:pt x="9670" y="21825"/>
                  <a:pt x="0" y="12154"/>
                  <a:pt x="0" y="225"/>
                </a:cubicBezTo>
                <a:cubicBezTo>
                  <a:pt x="0" y="149"/>
                  <a:pt x="0" y="74"/>
                  <a:pt x="1" y="0"/>
                </a:cubicBezTo>
              </a:path>
              <a:path w="21600" h="21825" stroke="0" extrusionOk="0">
                <a:moveTo>
                  <a:pt x="21600" y="21824"/>
                </a:moveTo>
                <a:cubicBezTo>
                  <a:pt x="9670" y="21825"/>
                  <a:pt x="0" y="12154"/>
                  <a:pt x="0" y="225"/>
                </a:cubicBezTo>
                <a:cubicBezTo>
                  <a:pt x="0" y="149"/>
                  <a:pt x="0" y="74"/>
                  <a:pt x="1" y="0"/>
                </a:cubicBezTo>
                <a:lnTo>
                  <a:pt x="21600" y="225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8" name="Arc 91"/>
          <p:cNvSpPr>
            <a:spLocks/>
          </p:cNvSpPr>
          <p:nvPr/>
        </p:nvSpPr>
        <p:spPr bwMode="auto">
          <a:xfrm>
            <a:off x="2212975" y="5380038"/>
            <a:ext cx="104775" cy="201612"/>
          </a:xfrm>
          <a:custGeom>
            <a:avLst/>
            <a:gdLst>
              <a:gd name="T0" fmla="*/ 2147483647 w 21600"/>
              <a:gd name="T1" fmla="*/ 2147483647 h 21599"/>
              <a:gd name="T2" fmla="*/ 0 w 21600"/>
              <a:gd name="T3" fmla="*/ 0 h 21599"/>
              <a:gd name="T4" fmla="*/ 2147483647 w 21600"/>
              <a:gd name="T5" fmla="*/ 0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21353" y="21598"/>
                </a:moveTo>
                <a:cubicBezTo>
                  <a:pt x="9520" y="21463"/>
                  <a:pt x="-1" y="11833"/>
                  <a:pt x="-1" y="-1"/>
                </a:cubicBezTo>
              </a:path>
              <a:path w="21600" h="21599" stroke="0" extrusionOk="0">
                <a:moveTo>
                  <a:pt x="21353" y="21598"/>
                </a:moveTo>
                <a:cubicBezTo>
                  <a:pt x="9520" y="21463"/>
                  <a:pt x="-1" y="11833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39" name="Arc 92"/>
          <p:cNvSpPr>
            <a:spLocks/>
          </p:cNvSpPr>
          <p:nvPr/>
        </p:nvSpPr>
        <p:spPr bwMode="auto">
          <a:xfrm>
            <a:off x="2111376" y="5384800"/>
            <a:ext cx="104775" cy="12700"/>
          </a:xfrm>
          <a:custGeom>
            <a:avLst/>
            <a:gdLst>
              <a:gd name="T0" fmla="*/ 0 w 21754"/>
              <a:gd name="T1" fmla="*/ 1 h 21600"/>
              <a:gd name="T2" fmla="*/ 2147483647 w 21754"/>
              <a:gd name="T3" fmla="*/ 2 h 21600"/>
              <a:gd name="T4" fmla="*/ 2147483647 w 21754"/>
              <a:gd name="T5" fmla="*/ 3 h 21600"/>
              <a:gd name="T6" fmla="*/ 0 60000 65536"/>
              <a:gd name="T7" fmla="*/ 0 60000 65536"/>
              <a:gd name="T8" fmla="*/ 0 60000 65536"/>
              <a:gd name="T9" fmla="*/ 0 w 21754"/>
              <a:gd name="T10" fmla="*/ 0 h 21600"/>
              <a:gd name="T11" fmla="*/ 21754 w 217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54" h="21600" fill="none" extrusionOk="0">
                <a:moveTo>
                  <a:pt x="-1" y="0"/>
                </a:moveTo>
                <a:cubicBezTo>
                  <a:pt x="60" y="0"/>
                  <a:pt x="121" y="-1"/>
                  <a:pt x="183" y="-1"/>
                </a:cubicBezTo>
                <a:cubicBezTo>
                  <a:pt x="11679" y="-1"/>
                  <a:pt x="21160" y="9004"/>
                  <a:pt x="21754" y="20484"/>
                </a:cubicBezTo>
              </a:path>
              <a:path w="21754" h="21600" stroke="0" extrusionOk="0">
                <a:moveTo>
                  <a:pt x="-1" y="0"/>
                </a:moveTo>
                <a:cubicBezTo>
                  <a:pt x="60" y="0"/>
                  <a:pt x="121" y="-1"/>
                  <a:pt x="183" y="-1"/>
                </a:cubicBezTo>
                <a:cubicBezTo>
                  <a:pt x="11679" y="-1"/>
                  <a:pt x="21160" y="9004"/>
                  <a:pt x="21754" y="20484"/>
                </a:cubicBezTo>
                <a:lnTo>
                  <a:pt x="183" y="21600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0" name="Arc 93"/>
          <p:cNvSpPr>
            <a:spLocks/>
          </p:cNvSpPr>
          <p:nvPr/>
        </p:nvSpPr>
        <p:spPr bwMode="auto">
          <a:xfrm>
            <a:off x="2220914" y="5407025"/>
            <a:ext cx="141287" cy="12700"/>
          </a:xfrm>
          <a:custGeom>
            <a:avLst/>
            <a:gdLst>
              <a:gd name="T0" fmla="*/ 0 w 21553"/>
              <a:gd name="T1" fmla="*/ 0 h 21600"/>
              <a:gd name="T2" fmla="*/ 2147483647 w 21553"/>
              <a:gd name="T3" fmla="*/ 2 h 21600"/>
              <a:gd name="T4" fmla="*/ 0 w 21553"/>
              <a:gd name="T5" fmla="*/ 3 h 21600"/>
              <a:gd name="T6" fmla="*/ 0 60000 65536"/>
              <a:gd name="T7" fmla="*/ 0 60000 65536"/>
              <a:gd name="T8" fmla="*/ 0 60000 65536"/>
              <a:gd name="T9" fmla="*/ 0 w 21553"/>
              <a:gd name="T10" fmla="*/ 0 h 21600"/>
              <a:gd name="T11" fmla="*/ 21553 w 215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3" h="21600" fill="none" extrusionOk="0">
                <a:moveTo>
                  <a:pt x="0" y="-1"/>
                </a:moveTo>
                <a:cubicBezTo>
                  <a:pt x="11375" y="-1"/>
                  <a:pt x="20801" y="8823"/>
                  <a:pt x="21552" y="20174"/>
                </a:cubicBezTo>
              </a:path>
              <a:path w="21553" h="21600" stroke="0" extrusionOk="0">
                <a:moveTo>
                  <a:pt x="0" y="-1"/>
                </a:moveTo>
                <a:cubicBezTo>
                  <a:pt x="11375" y="-1"/>
                  <a:pt x="20801" y="8823"/>
                  <a:pt x="21552" y="20174"/>
                </a:cubicBezTo>
                <a:lnTo>
                  <a:pt x="0" y="21600"/>
                </a:lnTo>
                <a:close/>
              </a:path>
            </a:pathLst>
          </a:custGeom>
          <a:noFill/>
          <a:ln w="11113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1" name="Arc 94"/>
          <p:cNvSpPr>
            <a:spLocks/>
          </p:cNvSpPr>
          <p:nvPr/>
        </p:nvSpPr>
        <p:spPr bwMode="auto">
          <a:xfrm>
            <a:off x="2220913" y="5360988"/>
            <a:ext cx="155575" cy="36512"/>
          </a:xfrm>
          <a:custGeom>
            <a:avLst/>
            <a:gdLst>
              <a:gd name="T0" fmla="*/ 2147483647 w 21600"/>
              <a:gd name="T1" fmla="*/ 0 h 22160"/>
              <a:gd name="T2" fmla="*/ 0 w 21600"/>
              <a:gd name="T3" fmla="*/ 107717935 h 22160"/>
              <a:gd name="T4" fmla="*/ 0 w 21600"/>
              <a:gd name="T5" fmla="*/ 2723387 h 22160"/>
              <a:gd name="T6" fmla="*/ 0 60000 65536"/>
              <a:gd name="T7" fmla="*/ 0 60000 65536"/>
              <a:gd name="T8" fmla="*/ 0 60000 65536"/>
              <a:gd name="T9" fmla="*/ 0 w 21600"/>
              <a:gd name="T10" fmla="*/ 0 h 22160"/>
              <a:gd name="T11" fmla="*/ 21600 w 21600"/>
              <a:gd name="T12" fmla="*/ 22160 h 22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160" fill="none" extrusionOk="0">
                <a:moveTo>
                  <a:pt x="21592" y="0"/>
                </a:moveTo>
                <a:cubicBezTo>
                  <a:pt x="21597" y="186"/>
                  <a:pt x="21600" y="373"/>
                  <a:pt x="21600" y="560"/>
                </a:cubicBezTo>
                <a:cubicBezTo>
                  <a:pt x="21600" y="12489"/>
                  <a:pt x="11929" y="22160"/>
                  <a:pt x="-1" y="22160"/>
                </a:cubicBezTo>
              </a:path>
              <a:path w="21600" h="22160" stroke="0" extrusionOk="0">
                <a:moveTo>
                  <a:pt x="21592" y="0"/>
                </a:moveTo>
                <a:cubicBezTo>
                  <a:pt x="21597" y="186"/>
                  <a:pt x="21600" y="373"/>
                  <a:pt x="21600" y="560"/>
                </a:cubicBezTo>
                <a:cubicBezTo>
                  <a:pt x="21600" y="12489"/>
                  <a:pt x="11929" y="22160"/>
                  <a:pt x="-1" y="22160"/>
                </a:cubicBezTo>
                <a:lnTo>
                  <a:pt x="0" y="56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2" name="Arc 95"/>
          <p:cNvSpPr>
            <a:spLocks/>
          </p:cNvSpPr>
          <p:nvPr/>
        </p:nvSpPr>
        <p:spPr bwMode="auto">
          <a:xfrm>
            <a:off x="2212975" y="5327650"/>
            <a:ext cx="128588" cy="58738"/>
          </a:xfrm>
          <a:custGeom>
            <a:avLst/>
            <a:gdLst>
              <a:gd name="T0" fmla="*/ 0 w 21598"/>
              <a:gd name="T1" fmla="*/ 2147483647 h 21600"/>
              <a:gd name="T2" fmla="*/ 2147483647 w 21598"/>
              <a:gd name="T3" fmla="*/ 0 h 21600"/>
              <a:gd name="T4" fmla="*/ 2147483647 w 21598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8"/>
              <a:gd name="T10" fmla="*/ 0 h 21600"/>
              <a:gd name="T11" fmla="*/ 21598 w 215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600" fill="none" extrusionOk="0">
                <a:moveTo>
                  <a:pt x="-1" y="21324"/>
                </a:moveTo>
                <a:cubicBezTo>
                  <a:pt x="150" y="9503"/>
                  <a:pt x="9775" y="-1"/>
                  <a:pt x="21598" y="-1"/>
                </a:cubicBezTo>
              </a:path>
              <a:path w="21598" h="21600" stroke="0" extrusionOk="0">
                <a:moveTo>
                  <a:pt x="-1" y="21324"/>
                </a:moveTo>
                <a:cubicBezTo>
                  <a:pt x="150" y="9503"/>
                  <a:pt x="9775" y="-1"/>
                  <a:pt x="21598" y="-1"/>
                </a:cubicBezTo>
                <a:lnTo>
                  <a:pt x="21598" y="21600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3" name="Oval 96"/>
          <p:cNvSpPr>
            <a:spLocks noChangeArrowheads="1"/>
          </p:cNvSpPr>
          <p:nvPr/>
        </p:nvSpPr>
        <p:spPr bwMode="auto">
          <a:xfrm>
            <a:off x="2124076" y="5395915"/>
            <a:ext cx="138113" cy="92075"/>
          </a:xfrm>
          <a:prstGeom prst="ellips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4" name="Freeform 97"/>
          <p:cNvSpPr>
            <a:spLocks/>
          </p:cNvSpPr>
          <p:nvPr/>
        </p:nvSpPr>
        <p:spPr bwMode="auto">
          <a:xfrm>
            <a:off x="2030413" y="5395915"/>
            <a:ext cx="182562" cy="90487"/>
          </a:xfrm>
          <a:custGeom>
            <a:avLst/>
            <a:gdLst>
              <a:gd name="T0" fmla="*/ 2147483647 w 116"/>
              <a:gd name="T1" fmla="*/ 0 h 57"/>
              <a:gd name="T2" fmla="*/ 2147483647 w 116"/>
              <a:gd name="T3" fmla="*/ 2147483647 h 57"/>
              <a:gd name="T4" fmla="*/ 2147483647 w 116"/>
              <a:gd name="T5" fmla="*/ 2147483647 h 57"/>
              <a:gd name="T6" fmla="*/ 0 w 116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57"/>
              <a:gd name="T14" fmla="*/ 116 w 116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57">
                <a:moveTo>
                  <a:pt x="116" y="0"/>
                </a:moveTo>
                <a:lnTo>
                  <a:pt x="80" y="23"/>
                </a:lnTo>
                <a:lnTo>
                  <a:pt x="23" y="44"/>
                </a:lnTo>
                <a:lnTo>
                  <a:pt x="0" y="57"/>
                </a:lnTo>
              </a:path>
            </a:pathLst>
          </a:custGeom>
          <a:noFill/>
          <a:ln w="11113">
            <a:solidFill>
              <a:srgbClr val="FF4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5" name="Rectangle 98"/>
          <p:cNvSpPr>
            <a:spLocks noChangeArrowheads="1"/>
          </p:cNvSpPr>
          <p:nvPr/>
        </p:nvSpPr>
        <p:spPr bwMode="auto">
          <a:xfrm>
            <a:off x="2452689" y="5211765"/>
            <a:ext cx="358775" cy="427037"/>
          </a:xfrm>
          <a:prstGeom prst="rect">
            <a:avLst/>
          </a:prstGeom>
          <a:solidFill>
            <a:srgbClr val="80DA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6" name="Arc 99"/>
          <p:cNvSpPr>
            <a:spLocks/>
          </p:cNvSpPr>
          <p:nvPr/>
        </p:nvSpPr>
        <p:spPr bwMode="auto">
          <a:xfrm>
            <a:off x="2535239" y="5395913"/>
            <a:ext cx="114300" cy="87312"/>
          </a:xfrm>
          <a:custGeom>
            <a:avLst/>
            <a:gdLst>
              <a:gd name="T0" fmla="*/ 0 w 21599"/>
              <a:gd name="T1" fmla="*/ 2147483647 h 21600"/>
              <a:gd name="T2" fmla="*/ 2147483647 w 21599"/>
              <a:gd name="T3" fmla="*/ 0 h 21600"/>
              <a:gd name="T4" fmla="*/ 2147483647 w 2159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21435"/>
                </a:moveTo>
                <a:cubicBezTo>
                  <a:pt x="89" y="9618"/>
                  <a:pt x="9658" y="67"/>
                  <a:pt x="21476" y="0"/>
                </a:cubicBezTo>
              </a:path>
              <a:path w="21599" h="21600" stroke="0" extrusionOk="0">
                <a:moveTo>
                  <a:pt x="-1" y="21435"/>
                </a:moveTo>
                <a:cubicBezTo>
                  <a:pt x="89" y="9618"/>
                  <a:pt x="9658" y="67"/>
                  <a:pt x="21476" y="0"/>
                </a:cubicBezTo>
                <a:lnTo>
                  <a:pt x="21599" y="21600"/>
                </a:lnTo>
                <a:close/>
              </a:path>
            </a:pathLst>
          </a:custGeom>
          <a:noFill/>
          <a:ln w="11113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7" name="Arc 100"/>
          <p:cNvSpPr>
            <a:spLocks/>
          </p:cNvSpPr>
          <p:nvPr/>
        </p:nvSpPr>
        <p:spPr bwMode="auto">
          <a:xfrm>
            <a:off x="2603501" y="5229227"/>
            <a:ext cx="41275" cy="168275"/>
          </a:xfrm>
          <a:custGeom>
            <a:avLst/>
            <a:gdLst>
              <a:gd name="T0" fmla="*/ 1272862644 w 21600"/>
              <a:gd name="T1" fmla="*/ 2147483647 h 21708"/>
              <a:gd name="T2" fmla="*/ 0 w 21600"/>
              <a:gd name="T3" fmla="*/ 0 h 21708"/>
              <a:gd name="T4" fmla="*/ 1304436670 w 21600"/>
              <a:gd name="T5" fmla="*/ 2147483647 h 21708"/>
              <a:gd name="T6" fmla="*/ 0 60000 65536"/>
              <a:gd name="T7" fmla="*/ 0 60000 65536"/>
              <a:gd name="T8" fmla="*/ 0 60000 65536"/>
              <a:gd name="T9" fmla="*/ 0 w 21600"/>
              <a:gd name="T10" fmla="*/ 0 h 21708"/>
              <a:gd name="T11" fmla="*/ 21600 w 21600"/>
              <a:gd name="T12" fmla="*/ 21708 h 217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08" fill="none" extrusionOk="0">
                <a:moveTo>
                  <a:pt x="21077" y="21707"/>
                </a:moveTo>
                <a:cubicBezTo>
                  <a:pt x="9354" y="21423"/>
                  <a:pt x="0" y="11839"/>
                  <a:pt x="0" y="114"/>
                </a:cubicBezTo>
                <a:cubicBezTo>
                  <a:pt x="0" y="76"/>
                  <a:pt x="0" y="38"/>
                  <a:pt x="0" y="0"/>
                </a:cubicBezTo>
              </a:path>
              <a:path w="21600" h="21708" stroke="0" extrusionOk="0">
                <a:moveTo>
                  <a:pt x="21077" y="21707"/>
                </a:moveTo>
                <a:cubicBezTo>
                  <a:pt x="9354" y="21423"/>
                  <a:pt x="0" y="11839"/>
                  <a:pt x="0" y="114"/>
                </a:cubicBezTo>
                <a:cubicBezTo>
                  <a:pt x="0" y="76"/>
                  <a:pt x="0" y="38"/>
                  <a:pt x="0" y="0"/>
                </a:cubicBezTo>
                <a:lnTo>
                  <a:pt x="21600" y="114"/>
                </a:lnTo>
                <a:close/>
              </a:path>
            </a:pathLst>
          </a:cu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8" name="Arc 101"/>
          <p:cNvSpPr>
            <a:spLocks/>
          </p:cNvSpPr>
          <p:nvPr/>
        </p:nvSpPr>
        <p:spPr bwMode="auto">
          <a:xfrm>
            <a:off x="2636839" y="5226052"/>
            <a:ext cx="103187" cy="2063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67"/>
                  <a:pt x="9518" y="137"/>
                  <a:pt x="21350" y="0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67"/>
                  <a:pt x="9518" y="137"/>
                  <a:pt x="21350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49" name="Arc 102"/>
          <p:cNvSpPr>
            <a:spLocks/>
          </p:cNvSpPr>
          <p:nvPr/>
        </p:nvSpPr>
        <p:spPr bwMode="auto">
          <a:xfrm>
            <a:off x="2538414" y="5397502"/>
            <a:ext cx="111125" cy="104775"/>
          </a:xfrm>
          <a:custGeom>
            <a:avLst/>
            <a:gdLst>
              <a:gd name="T0" fmla="*/ 2147483647 w 21727"/>
              <a:gd name="T1" fmla="*/ 0 h 21868"/>
              <a:gd name="T2" fmla="*/ 0 w 21727"/>
              <a:gd name="T3" fmla="*/ 2147483647 h 21868"/>
              <a:gd name="T4" fmla="*/ 2147483647 w 21727"/>
              <a:gd name="T5" fmla="*/ 2147483647 h 21868"/>
              <a:gd name="T6" fmla="*/ 0 60000 65536"/>
              <a:gd name="T7" fmla="*/ 0 60000 65536"/>
              <a:gd name="T8" fmla="*/ 0 60000 65536"/>
              <a:gd name="T9" fmla="*/ 0 w 21727"/>
              <a:gd name="T10" fmla="*/ 0 h 21868"/>
              <a:gd name="T11" fmla="*/ 21727 w 21727"/>
              <a:gd name="T12" fmla="*/ 21868 h 218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7" h="21868" fill="none" extrusionOk="0">
                <a:moveTo>
                  <a:pt x="21725" y="-1"/>
                </a:moveTo>
                <a:cubicBezTo>
                  <a:pt x="21726" y="89"/>
                  <a:pt x="21727" y="178"/>
                  <a:pt x="21727" y="268"/>
                </a:cubicBezTo>
                <a:cubicBezTo>
                  <a:pt x="21727" y="12197"/>
                  <a:pt x="12056" y="21868"/>
                  <a:pt x="127" y="21868"/>
                </a:cubicBezTo>
                <a:cubicBezTo>
                  <a:pt x="84" y="21867"/>
                  <a:pt x="42" y="21867"/>
                  <a:pt x="0" y="21867"/>
                </a:cubicBezTo>
              </a:path>
              <a:path w="21727" h="21868" stroke="0" extrusionOk="0">
                <a:moveTo>
                  <a:pt x="21725" y="-1"/>
                </a:moveTo>
                <a:cubicBezTo>
                  <a:pt x="21726" y="89"/>
                  <a:pt x="21727" y="178"/>
                  <a:pt x="21727" y="268"/>
                </a:cubicBezTo>
                <a:cubicBezTo>
                  <a:pt x="21727" y="12197"/>
                  <a:pt x="12056" y="21868"/>
                  <a:pt x="127" y="21868"/>
                </a:cubicBezTo>
                <a:cubicBezTo>
                  <a:pt x="84" y="21867"/>
                  <a:pt x="42" y="21867"/>
                  <a:pt x="0" y="21867"/>
                </a:cubicBezTo>
                <a:lnTo>
                  <a:pt x="127" y="268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0" name="Arc 103"/>
          <p:cNvSpPr>
            <a:spLocks/>
          </p:cNvSpPr>
          <p:nvPr/>
        </p:nvSpPr>
        <p:spPr bwMode="auto">
          <a:xfrm>
            <a:off x="2647950" y="5395913"/>
            <a:ext cx="136525" cy="80962"/>
          </a:xfrm>
          <a:custGeom>
            <a:avLst/>
            <a:gdLst>
              <a:gd name="T0" fmla="*/ 2147483647 w 21600"/>
              <a:gd name="T1" fmla="*/ 2147483647 h 21815"/>
              <a:gd name="T2" fmla="*/ 2147483647 w 21600"/>
              <a:gd name="T3" fmla="*/ 0 h 21815"/>
              <a:gd name="T4" fmla="*/ 2147483647 w 21600"/>
              <a:gd name="T5" fmla="*/ 2147483647 h 21815"/>
              <a:gd name="T6" fmla="*/ 0 60000 65536"/>
              <a:gd name="T7" fmla="*/ 0 60000 65536"/>
              <a:gd name="T8" fmla="*/ 0 60000 65536"/>
              <a:gd name="T9" fmla="*/ 0 w 21600"/>
              <a:gd name="T10" fmla="*/ 0 h 21815"/>
              <a:gd name="T11" fmla="*/ 21600 w 21600"/>
              <a:gd name="T12" fmla="*/ 21815 h 218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15" fill="none" extrusionOk="0">
                <a:moveTo>
                  <a:pt x="21600" y="21814"/>
                </a:moveTo>
                <a:cubicBezTo>
                  <a:pt x="9670" y="21815"/>
                  <a:pt x="0" y="12144"/>
                  <a:pt x="0" y="215"/>
                </a:cubicBezTo>
                <a:cubicBezTo>
                  <a:pt x="0" y="143"/>
                  <a:pt x="0" y="71"/>
                  <a:pt x="1" y="0"/>
                </a:cubicBezTo>
              </a:path>
              <a:path w="21600" h="21815" stroke="0" extrusionOk="0">
                <a:moveTo>
                  <a:pt x="21600" y="21814"/>
                </a:moveTo>
                <a:cubicBezTo>
                  <a:pt x="9670" y="21815"/>
                  <a:pt x="0" y="12144"/>
                  <a:pt x="0" y="215"/>
                </a:cubicBezTo>
                <a:cubicBezTo>
                  <a:pt x="0" y="143"/>
                  <a:pt x="0" y="71"/>
                  <a:pt x="1" y="0"/>
                </a:cubicBezTo>
                <a:lnTo>
                  <a:pt x="21600" y="215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1" name="Arc 104"/>
          <p:cNvSpPr>
            <a:spLocks/>
          </p:cNvSpPr>
          <p:nvPr/>
        </p:nvSpPr>
        <p:spPr bwMode="auto">
          <a:xfrm>
            <a:off x="2647950" y="5380038"/>
            <a:ext cx="96838" cy="201612"/>
          </a:xfrm>
          <a:custGeom>
            <a:avLst/>
            <a:gdLst>
              <a:gd name="T0" fmla="*/ 2147483647 w 21600"/>
              <a:gd name="T1" fmla="*/ 2147483647 h 21598"/>
              <a:gd name="T2" fmla="*/ 0 w 21600"/>
              <a:gd name="T3" fmla="*/ 0 h 21598"/>
              <a:gd name="T4" fmla="*/ 2147483647 w 21600"/>
              <a:gd name="T5" fmla="*/ 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21338" y="21598"/>
                </a:moveTo>
                <a:cubicBezTo>
                  <a:pt x="9512" y="21455"/>
                  <a:pt x="-1" y="11827"/>
                  <a:pt x="-1" y="-1"/>
                </a:cubicBezTo>
              </a:path>
              <a:path w="21600" h="21598" stroke="0" extrusionOk="0">
                <a:moveTo>
                  <a:pt x="21338" y="21598"/>
                </a:moveTo>
                <a:cubicBezTo>
                  <a:pt x="9512" y="21455"/>
                  <a:pt x="-1" y="11827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2" name="Arc 105"/>
          <p:cNvSpPr>
            <a:spLocks/>
          </p:cNvSpPr>
          <p:nvPr/>
        </p:nvSpPr>
        <p:spPr bwMode="auto">
          <a:xfrm>
            <a:off x="2535239" y="5384800"/>
            <a:ext cx="114300" cy="12700"/>
          </a:xfrm>
          <a:custGeom>
            <a:avLst/>
            <a:gdLst>
              <a:gd name="T0" fmla="*/ 0 w 21662"/>
              <a:gd name="T1" fmla="*/ 0 h 21600"/>
              <a:gd name="T2" fmla="*/ 2147483647 w 21662"/>
              <a:gd name="T3" fmla="*/ 2 h 21600"/>
              <a:gd name="T4" fmla="*/ 2147483647 w 21662"/>
              <a:gd name="T5" fmla="*/ 3 h 21600"/>
              <a:gd name="T6" fmla="*/ 0 60000 65536"/>
              <a:gd name="T7" fmla="*/ 0 60000 65536"/>
              <a:gd name="T8" fmla="*/ 0 60000 65536"/>
              <a:gd name="T9" fmla="*/ 0 w 21662"/>
              <a:gd name="T10" fmla="*/ 0 h 21600"/>
              <a:gd name="T11" fmla="*/ 21662 w 216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62" h="21600" fill="none" extrusionOk="0">
                <a:moveTo>
                  <a:pt x="0" y="0"/>
                </a:moveTo>
                <a:cubicBezTo>
                  <a:pt x="32" y="0"/>
                  <a:pt x="64" y="-1"/>
                  <a:pt x="97" y="-1"/>
                </a:cubicBezTo>
                <a:cubicBezTo>
                  <a:pt x="11550" y="-1"/>
                  <a:pt x="21012" y="8939"/>
                  <a:pt x="21662" y="20373"/>
                </a:cubicBezTo>
              </a:path>
              <a:path w="21662" h="21600" stroke="0" extrusionOk="0">
                <a:moveTo>
                  <a:pt x="0" y="0"/>
                </a:moveTo>
                <a:cubicBezTo>
                  <a:pt x="32" y="0"/>
                  <a:pt x="64" y="-1"/>
                  <a:pt x="97" y="-1"/>
                </a:cubicBezTo>
                <a:cubicBezTo>
                  <a:pt x="11550" y="-1"/>
                  <a:pt x="21012" y="8939"/>
                  <a:pt x="21662" y="20373"/>
                </a:cubicBezTo>
                <a:lnTo>
                  <a:pt x="97" y="21600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3" name="Arc 106"/>
          <p:cNvSpPr>
            <a:spLocks/>
          </p:cNvSpPr>
          <p:nvPr/>
        </p:nvSpPr>
        <p:spPr bwMode="auto">
          <a:xfrm>
            <a:off x="2647950" y="5407025"/>
            <a:ext cx="136525" cy="12700"/>
          </a:xfrm>
          <a:custGeom>
            <a:avLst/>
            <a:gdLst>
              <a:gd name="T0" fmla="*/ 0 w 21556"/>
              <a:gd name="T1" fmla="*/ 0 h 21600"/>
              <a:gd name="T2" fmla="*/ 2147483647 w 21556"/>
              <a:gd name="T3" fmla="*/ 2 h 21600"/>
              <a:gd name="T4" fmla="*/ 0 w 21556"/>
              <a:gd name="T5" fmla="*/ 3 h 21600"/>
              <a:gd name="T6" fmla="*/ 0 60000 65536"/>
              <a:gd name="T7" fmla="*/ 0 60000 65536"/>
              <a:gd name="T8" fmla="*/ 0 60000 65536"/>
              <a:gd name="T9" fmla="*/ 0 w 21556"/>
              <a:gd name="T10" fmla="*/ 0 h 21600"/>
              <a:gd name="T11" fmla="*/ 21556 w 2155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6" h="21600" fill="none" extrusionOk="0">
                <a:moveTo>
                  <a:pt x="0" y="-1"/>
                </a:moveTo>
                <a:cubicBezTo>
                  <a:pt x="11397" y="-1"/>
                  <a:pt x="20833" y="8854"/>
                  <a:pt x="21556" y="20228"/>
                </a:cubicBezTo>
              </a:path>
              <a:path w="21556" h="21600" stroke="0" extrusionOk="0">
                <a:moveTo>
                  <a:pt x="0" y="-1"/>
                </a:moveTo>
                <a:cubicBezTo>
                  <a:pt x="11397" y="-1"/>
                  <a:pt x="20833" y="8854"/>
                  <a:pt x="21556" y="20228"/>
                </a:cubicBezTo>
                <a:lnTo>
                  <a:pt x="0" y="21600"/>
                </a:lnTo>
                <a:close/>
              </a:path>
            </a:pathLst>
          </a:custGeom>
          <a:noFill/>
          <a:ln w="11113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4" name="Arc 107"/>
          <p:cNvSpPr>
            <a:spLocks/>
          </p:cNvSpPr>
          <p:nvPr/>
        </p:nvSpPr>
        <p:spPr bwMode="auto">
          <a:xfrm>
            <a:off x="2655889" y="5360988"/>
            <a:ext cx="146050" cy="36512"/>
          </a:xfrm>
          <a:custGeom>
            <a:avLst/>
            <a:gdLst>
              <a:gd name="T0" fmla="*/ 2147483647 w 21718"/>
              <a:gd name="T1" fmla="*/ 0 h 22128"/>
              <a:gd name="T2" fmla="*/ 0 w 21718"/>
              <a:gd name="T3" fmla="*/ 110237420 h 22128"/>
              <a:gd name="T4" fmla="*/ 2147483647 w 21718"/>
              <a:gd name="T5" fmla="*/ 2629179 h 22128"/>
              <a:gd name="T6" fmla="*/ 0 60000 65536"/>
              <a:gd name="T7" fmla="*/ 0 60000 65536"/>
              <a:gd name="T8" fmla="*/ 0 60000 65536"/>
              <a:gd name="T9" fmla="*/ 0 w 21718"/>
              <a:gd name="T10" fmla="*/ 0 h 22128"/>
              <a:gd name="T11" fmla="*/ 21718 w 21718"/>
              <a:gd name="T12" fmla="*/ 22128 h 22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8" h="22128" fill="none" extrusionOk="0">
                <a:moveTo>
                  <a:pt x="21711" y="0"/>
                </a:moveTo>
                <a:cubicBezTo>
                  <a:pt x="21715" y="175"/>
                  <a:pt x="21718" y="351"/>
                  <a:pt x="21718" y="528"/>
                </a:cubicBezTo>
                <a:cubicBezTo>
                  <a:pt x="21718" y="12457"/>
                  <a:pt x="12047" y="22128"/>
                  <a:pt x="118" y="22128"/>
                </a:cubicBezTo>
                <a:cubicBezTo>
                  <a:pt x="78" y="22127"/>
                  <a:pt x="39" y="22127"/>
                  <a:pt x="0" y="22127"/>
                </a:cubicBezTo>
              </a:path>
              <a:path w="21718" h="22128" stroke="0" extrusionOk="0">
                <a:moveTo>
                  <a:pt x="21711" y="0"/>
                </a:moveTo>
                <a:cubicBezTo>
                  <a:pt x="21715" y="175"/>
                  <a:pt x="21718" y="351"/>
                  <a:pt x="21718" y="528"/>
                </a:cubicBezTo>
                <a:cubicBezTo>
                  <a:pt x="21718" y="12457"/>
                  <a:pt x="12047" y="22128"/>
                  <a:pt x="118" y="22128"/>
                </a:cubicBezTo>
                <a:cubicBezTo>
                  <a:pt x="78" y="22127"/>
                  <a:pt x="39" y="22127"/>
                  <a:pt x="0" y="22127"/>
                </a:cubicBezTo>
                <a:lnTo>
                  <a:pt x="118" y="528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5" name="Arc 108"/>
          <p:cNvSpPr>
            <a:spLocks/>
          </p:cNvSpPr>
          <p:nvPr/>
        </p:nvSpPr>
        <p:spPr bwMode="auto">
          <a:xfrm>
            <a:off x="2649538" y="5327650"/>
            <a:ext cx="119062" cy="58738"/>
          </a:xfrm>
          <a:custGeom>
            <a:avLst/>
            <a:gdLst>
              <a:gd name="T0" fmla="*/ 0 w 21598"/>
              <a:gd name="T1" fmla="*/ 2147483647 h 21600"/>
              <a:gd name="T2" fmla="*/ 2147483647 w 21598"/>
              <a:gd name="T3" fmla="*/ 0 h 21600"/>
              <a:gd name="T4" fmla="*/ 2147483647 w 21598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8"/>
              <a:gd name="T10" fmla="*/ 0 h 21600"/>
              <a:gd name="T11" fmla="*/ 21598 w 215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600" fill="none" extrusionOk="0">
                <a:moveTo>
                  <a:pt x="-1" y="21336"/>
                </a:moveTo>
                <a:cubicBezTo>
                  <a:pt x="143" y="9557"/>
                  <a:pt x="9699" y="64"/>
                  <a:pt x="21480" y="0"/>
                </a:cubicBezTo>
              </a:path>
              <a:path w="21598" h="21600" stroke="0" extrusionOk="0">
                <a:moveTo>
                  <a:pt x="-1" y="21336"/>
                </a:moveTo>
                <a:cubicBezTo>
                  <a:pt x="143" y="9557"/>
                  <a:pt x="9699" y="64"/>
                  <a:pt x="21480" y="0"/>
                </a:cubicBezTo>
                <a:lnTo>
                  <a:pt x="21598" y="21600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6" name="Oval 109"/>
          <p:cNvSpPr>
            <a:spLocks noChangeArrowheads="1"/>
          </p:cNvSpPr>
          <p:nvPr/>
        </p:nvSpPr>
        <p:spPr bwMode="auto">
          <a:xfrm>
            <a:off x="2555875" y="5395915"/>
            <a:ext cx="128588" cy="92075"/>
          </a:xfrm>
          <a:prstGeom prst="ellips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7" name="Freeform 110"/>
          <p:cNvSpPr>
            <a:spLocks/>
          </p:cNvSpPr>
          <p:nvPr/>
        </p:nvSpPr>
        <p:spPr bwMode="auto">
          <a:xfrm>
            <a:off x="2466976" y="5395915"/>
            <a:ext cx="169863" cy="90487"/>
          </a:xfrm>
          <a:custGeom>
            <a:avLst/>
            <a:gdLst>
              <a:gd name="T0" fmla="*/ 2147483647 w 107"/>
              <a:gd name="T1" fmla="*/ 0 h 57"/>
              <a:gd name="T2" fmla="*/ 2147483647 w 107"/>
              <a:gd name="T3" fmla="*/ 2147483647 h 57"/>
              <a:gd name="T4" fmla="*/ 2147483647 w 107"/>
              <a:gd name="T5" fmla="*/ 2147483647 h 57"/>
              <a:gd name="T6" fmla="*/ 0 w 107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07"/>
              <a:gd name="T13" fmla="*/ 0 h 57"/>
              <a:gd name="T14" fmla="*/ 107 w 107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" h="57">
                <a:moveTo>
                  <a:pt x="107" y="0"/>
                </a:moveTo>
                <a:lnTo>
                  <a:pt x="78" y="23"/>
                </a:lnTo>
                <a:lnTo>
                  <a:pt x="28" y="44"/>
                </a:lnTo>
                <a:lnTo>
                  <a:pt x="0" y="57"/>
                </a:lnTo>
              </a:path>
            </a:pathLst>
          </a:custGeom>
          <a:noFill/>
          <a:ln w="11113">
            <a:solidFill>
              <a:srgbClr val="FF4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8" name="Rectangle 111"/>
          <p:cNvSpPr>
            <a:spLocks noChangeArrowheads="1"/>
          </p:cNvSpPr>
          <p:nvPr/>
        </p:nvSpPr>
        <p:spPr bwMode="auto">
          <a:xfrm>
            <a:off x="2889250" y="5211765"/>
            <a:ext cx="354013" cy="427037"/>
          </a:xfrm>
          <a:prstGeom prst="rect">
            <a:avLst/>
          </a:prstGeom>
          <a:solidFill>
            <a:srgbClr val="FFA38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59" name="Arc 112"/>
          <p:cNvSpPr>
            <a:spLocks/>
          </p:cNvSpPr>
          <p:nvPr/>
        </p:nvSpPr>
        <p:spPr bwMode="auto">
          <a:xfrm>
            <a:off x="2968625" y="5395913"/>
            <a:ext cx="114300" cy="87312"/>
          </a:xfrm>
          <a:custGeom>
            <a:avLst/>
            <a:gdLst>
              <a:gd name="T0" fmla="*/ 0 w 21599"/>
              <a:gd name="T1" fmla="*/ 2147483647 h 21600"/>
              <a:gd name="T2" fmla="*/ 2147483647 w 21599"/>
              <a:gd name="T3" fmla="*/ 0 h 21600"/>
              <a:gd name="T4" fmla="*/ 2147483647 w 2159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21435"/>
                </a:moveTo>
                <a:cubicBezTo>
                  <a:pt x="89" y="9618"/>
                  <a:pt x="9658" y="67"/>
                  <a:pt x="21476" y="0"/>
                </a:cubicBezTo>
              </a:path>
              <a:path w="21599" h="21600" stroke="0" extrusionOk="0">
                <a:moveTo>
                  <a:pt x="-1" y="21435"/>
                </a:moveTo>
                <a:cubicBezTo>
                  <a:pt x="89" y="9618"/>
                  <a:pt x="9658" y="67"/>
                  <a:pt x="21476" y="0"/>
                </a:cubicBezTo>
                <a:lnTo>
                  <a:pt x="21599" y="21600"/>
                </a:lnTo>
                <a:close/>
              </a:path>
            </a:pathLst>
          </a:custGeom>
          <a:noFill/>
          <a:ln w="11113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0" name="Arc 113"/>
          <p:cNvSpPr>
            <a:spLocks/>
          </p:cNvSpPr>
          <p:nvPr/>
        </p:nvSpPr>
        <p:spPr bwMode="auto">
          <a:xfrm>
            <a:off x="3035300" y="5229227"/>
            <a:ext cx="47625" cy="168275"/>
          </a:xfrm>
          <a:custGeom>
            <a:avLst/>
            <a:gdLst>
              <a:gd name="T0" fmla="*/ 2147483647 w 21600"/>
              <a:gd name="T1" fmla="*/ 2147483647 h 21712"/>
              <a:gd name="T2" fmla="*/ 0 w 21600"/>
              <a:gd name="T3" fmla="*/ 0 h 21712"/>
              <a:gd name="T4" fmla="*/ 2147483647 w 21600"/>
              <a:gd name="T5" fmla="*/ 2147483647 h 21712"/>
              <a:gd name="T6" fmla="*/ 0 60000 65536"/>
              <a:gd name="T7" fmla="*/ 0 60000 65536"/>
              <a:gd name="T8" fmla="*/ 0 60000 65536"/>
              <a:gd name="T9" fmla="*/ 0 w 21600"/>
              <a:gd name="T10" fmla="*/ 0 h 21712"/>
              <a:gd name="T11" fmla="*/ 21600 w 21600"/>
              <a:gd name="T12" fmla="*/ 21712 h 217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12" fill="none" extrusionOk="0">
                <a:moveTo>
                  <a:pt x="21139" y="21712"/>
                </a:moveTo>
                <a:cubicBezTo>
                  <a:pt x="9392" y="21461"/>
                  <a:pt x="0" y="11867"/>
                  <a:pt x="0" y="117"/>
                </a:cubicBezTo>
                <a:cubicBezTo>
                  <a:pt x="0" y="78"/>
                  <a:pt x="0" y="39"/>
                  <a:pt x="0" y="0"/>
                </a:cubicBezTo>
              </a:path>
              <a:path w="21600" h="21712" stroke="0" extrusionOk="0">
                <a:moveTo>
                  <a:pt x="21139" y="21712"/>
                </a:moveTo>
                <a:cubicBezTo>
                  <a:pt x="9392" y="21461"/>
                  <a:pt x="0" y="11867"/>
                  <a:pt x="0" y="117"/>
                </a:cubicBezTo>
                <a:cubicBezTo>
                  <a:pt x="0" y="78"/>
                  <a:pt x="0" y="39"/>
                  <a:pt x="0" y="0"/>
                </a:cubicBezTo>
                <a:lnTo>
                  <a:pt x="21600" y="117"/>
                </a:lnTo>
                <a:close/>
              </a:path>
            </a:pathLst>
          </a:cu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1" name="Arc 114"/>
          <p:cNvSpPr>
            <a:spLocks/>
          </p:cNvSpPr>
          <p:nvPr/>
        </p:nvSpPr>
        <p:spPr bwMode="auto">
          <a:xfrm>
            <a:off x="3070226" y="5226052"/>
            <a:ext cx="104775" cy="2063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  <a:lnTo>
                  <a:pt x="21600" y="21600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2" name="Arc 115"/>
          <p:cNvSpPr>
            <a:spLocks/>
          </p:cNvSpPr>
          <p:nvPr/>
        </p:nvSpPr>
        <p:spPr bwMode="auto">
          <a:xfrm>
            <a:off x="2974976" y="5397502"/>
            <a:ext cx="111125" cy="104775"/>
          </a:xfrm>
          <a:custGeom>
            <a:avLst/>
            <a:gdLst>
              <a:gd name="T0" fmla="*/ 2147483647 w 21600"/>
              <a:gd name="T1" fmla="*/ 0 h 21868"/>
              <a:gd name="T2" fmla="*/ 0 w 21600"/>
              <a:gd name="T3" fmla="*/ 2147483647 h 21868"/>
              <a:gd name="T4" fmla="*/ 0 w 21600"/>
              <a:gd name="T5" fmla="*/ 2147483647 h 21868"/>
              <a:gd name="T6" fmla="*/ 0 60000 65536"/>
              <a:gd name="T7" fmla="*/ 0 60000 65536"/>
              <a:gd name="T8" fmla="*/ 0 60000 65536"/>
              <a:gd name="T9" fmla="*/ 0 w 21600"/>
              <a:gd name="T10" fmla="*/ 0 h 21868"/>
              <a:gd name="T11" fmla="*/ 21600 w 21600"/>
              <a:gd name="T12" fmla="*/ 21868 h 218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68" fill="none" extrusionOk="0">
                <a:moveTo>
                  <a:pt x="21598" y="-1"/>
                </a:moveTo>
                <a:cubicBezTo>
                  <a:pt x="21599" y="89"/>
                  <a:pt x="21600" y="178"/>
                  <a:pt x="21600" y="268"/>
                </a:cubicBezTo>
                <a:cubicBezTo>
                  <a:pt x="21600" y="12197"/>
                  <a:pt x="11929" y="21868"/>
                  <a:pt x="-1" y="21868"/>
                </a:cubicBezTo>
              </a:path>
              <a:path w="21600" h="21868" stroke="0" extrusionOk="0">
                <a:moveTo>
                  <a:pt x="21598" y="-1"/>
                </a:moveTo>
                <a:cubicBezTo>
                  <a:pt x="21599" y="89"/>
                  <a:pt x="21600" y="178"/>
                  <a:pt x="21600" y="268"/>
                </a:cubicBezTo>
                <a:cubicBezTo>
                  <a:pt x="21600" y="12197"/>
                  <a:pt x="11929" y="21868"/>
                  <a:pt x="-1" y="21868"/>
                </a:cubicBezTo>
                <a:lnTo>
                  <a:pt x="0" y="268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3" name="Arc 116"/>
          <p:cNvSpPr>
            <a:spLocks/>
          </p:cNvSpPr>
          <p:nvPr/>
        </p:nvSpPr>
        <p:spPr bwMode="auto">
          <a:xfrm>
            <a:off x="3084514" y="5395913"/>
            <a:ext cx="138112" cy="80962"/>
          </a:xfrm>
          <a:custGeom>
            <a:avLst/>
            <a:gdLst>
              <a:gd name="T0" fmla="*/ 2147483647 w 21600"/>
              <a:gd name="T1" fmla="*/ 2147483647 h 21815"/>
              <a:gd name="T2" fmla="*/ 2147483647 w 21600"/>
              <a:gd name="T3" fmla="*/ 0 h 21815"/>
              <a:gd name="T4" fmla="*/ 2147483647 w 21600"/>
              <a:gd name="T5" fmla="*/ 2147483647 h 21815"/>
              <a:gd name="T6" fmla="*/ 0 60000 65536"/>
              <a:gd name="T7" fmla="*/ 0 60000 65536"/>
              <a:gd name="T8" fmla="*/ 0 60000 65536"/>
              <a:gd name="T9" fmla="*/ 0 w 21600"/>
              <a:gd name="T10" fmla="*/ 0 h 21815"/>
              <a:gd name="T11" fmla="*/ 21600 w 21600"/>
              <a:gd name="T12" fmla="*/ 21815 h 218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15" fill="none" extrusionOk="0">
                <a:moveTo>
                  <a:pt x="21475" y="21814"/>
                </a:moveTo>
                <a:cubicBezTo>
                  <a:pt x="9594" y="21745"/>
                  <a:pt x="0" y="12095"/>
                  <a:pt x="0" y="215"/>
                </a:cubicBezTo>
                <a:cubicBezTo>
                  <a:pt x="0" y="143"/>
                  <a:pt x="0" y="71"/>
                  <a:pt x="1" y="0"/>
                </a:cubicBezTo>
              </a:path>
              <a:path w="21600" h="21815" stroke="0" extrusionOk="0">
                <a:moveTo>
                  <a:pt x="21475" y="21814"/>
                </a:moveTo>
                <a:cubicBezTo>
                  <a:pt x="9594" y="21745"/>
                  <a:pt x="0" y="12095"/>
                  <a:pt x="0" y="215"/>
                </a:cubicBezTo>
                <a:cubicBezTo>
                  <a:pt x="0" y="143"/>
                  <a:pt x="0" y="71"/>
                  <a:pt x="1" y="0"/>
                </a:cubicBezTo>
                <a:lnTo>
                  <a:pt x="21600" y="215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4" name="Arc 117"/>
          <p:cNvSpPr>
            <a:spLocks/>
          </p:cNvSpPr>
          <p:nvPr/>
        </p:nvSpPr>
        <p:spPr bwMode="auto">
          <a:xfrm>
            <a:off x="3084514" y="5380038"/>
            <a:ext cx="98425" cy="201612"/>
          </a:xfrm>
          <a:custGeom>
            <a:avLst/>
            <a:gdLst>
              <a:gd name="T0" fmla="*/ 2147483647 w 21600"/>
              <a:gd name="T1" fmla="*/ 2147483647 h 21594"/>
              <a:gd name="T2" fmla="*/ 0 w 21600"/>
              <a:gd name="T3" fmla="*/ 0 h 21594"/>
              <a:gd name="T4" fmla="*/ 2147483647 w 21600"/>
              <a:gd name="T5" fmla="*/ 0 h 21594"/>
              <a:gd name="T6" fmla="*/ 0 60000 65536"/>
              <a:gd name="T7" fmla="*/ 0 60000 65536"/>
              <a:gd name="T8" fmla="*/ 0 60000 65536"/>
              <a:gd name="T9" fmla="*/ 0 w 21600"/>
              <a:gd name="T10" fmla="*/ 0 h 21594"/>
              <a:gd name="T11" fmla="*/ 21600 w 21600"/>
              <a:gd name="T12" fmla="*/ 21594 h 215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4" fill="none" extrusionOk="0">
                <a:moveTo>
                  <a:pt x="21078" y="21593"/>
                </a:moveTo>
                <a:cubicBezTo>
                  <a:pt x="9355" y="21310"/>
                  <a:pt x="-1" y="11725"/>
                  <a:pt x="-1" y="-1"/>
                </a:cubicBezTo>
              </a:path>
              <a:path w="21600" h="21594" stroke="0" extrusionOk="0">
                <a:moveTo>
                  <a:pt x="21078" y="21593"/>
                </a:moveTo>
                <a:cubicBezTo>
                  <a:pt x="9355" y="21310"/>
                  <a:pt x="-1" y="11725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5" name="Arc 118"/>
          <p:cNvSpPr>
            <a:spLocks/>
          </p:cNvSpPr>
          <p:nvPr/>
        </p:nvSpPr>
        <p:spPr bwMode="auto">
          <a:xfrm>
            <a:off x="2968626" y="5384800"/>
            <a:ext cx="115888" cy="12700"/>
          </a:xfrm>
          <a:custGeom>
            <a:avLst/>
            <a:gdLst>
              <a:gd name="T0" fmla="*/ 0 w 21565"/>
              <a:gd name="T1" fmla="*/ 0 h 21600"/>
              <a:gd name="T2" fmla="*/ 2147483647 w 21565"/>
              <a:gd name="T3" fmla="*/ 2 h 21600"/>
              <a:gd name="T4" fmla="*/ 0 w 21565"/>
              <a:gd name="T5" fmla="*/ 3 h 21600"/>
              <a:gd name="T6" fmla="*/ 0 60000 65536"/>
              <a:gd name="T7" fmla="*/ 0 60000 65536"/>
              <a:gd name="T8" fmla="*/ 0 60000 65536"/>
              <a:gd name="T9" fmla="*/ 0 w 21565"/>
              <a:gd name="T10" fmla="*/ 0 h 21600"/>
              <a:gd name="T11" fmla="*/ 21565 w 215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5" h="21600" fill="none" extrusionOk="0">
                <a:moveTo>
                  <a:pt x="0" y="-1"/>
                </a:moveTo>
                <a:cubicBezTo>
                  <a:pt x="11452" y="-1"/>
                  <a:pt x="20914" y="8938"/>
                  <a:pt x="21565" y="20372"/>
                </a:cubicBezTo>
              </a:path>
              <a:path w="21565" h="21600" stroke="0" extrusionOk="0">
                <a:moveTo>
                  <a:pt x="0" y="-1"/>
                </a:moveTo>
                <a:cubicBezTo>
                  <a:pt x="11452" y="-1"/>
                  <a:pt x="20914" y="8938"/>
                  <a:pt x="21565" y="20372"/>
                </a:cubicBezTo>
                <a:lnTo>
                  <a:pt x="0" y="21600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6" name="Arc 119"/>
          <p:cNvSpPr>
            <a:spLocks/>
          </p:cNvSpPr>
          <p:nvPr/>
        </p:nvSpPr>
        <p:spPr bwMode="auto">
          <a:xfrm>
            <a:off x="3089275" y="5407025"/>
            <a:ext cx="133350" cy="12700"/>
          </a:xfrm>
          <a:custGeom>
            <a:avLst/>
            <a:gdLst>
              <a:gd name="T0" fmla="*/ 0 w 21650"/>
              <a:gd name="T1" fmla="*/ 0 h 21600"/>
              <a:gd name="T2" fmla="*/ 2147483647 w 21650"/>
              <a:gd name="T3" fmla="*/ 2 h 21600"/>
              <a:gd name="T4" fmla="*/ 2147483647 w 21650"/>
              <a:gd name="T5" fmla="*/ 3 h 21600"/>
              <a:gd name="T6" fmla="*/ 0 60000 65536"/>
              <a:gd name="T7" fmla="*/ 0 60000 65536"/>
              <a:gd name="T8" fmla="*/ 0 60000 65536"/>
              <a:gd name="T9" fmla="*/ 0 w 21650"/>
              <a:gd name="T10" fmla="*/ 0 h 21600"/>
              <a:gd name="T11" fmla="*/ 21650 w 216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50" h="21600" fill="none" extrusionOk="0">
                <a:moveTo>
                  <a:pt x="0" y="0"/>
                </a:moveTo>
                <a:cubicBezTo>
                  <a:pt x="30" y="0"/>
                  <a:pt x="60" y="-1"/>
                  <a:pt x="90" y="-1"/>
                </a:cubicBezTo>
                <a:cubicBezTo>
                  <a:pt x="11508" y="-1"/>
                  <a:pt x="20954" y="8886"/>
                  <a:pt x="21649" y="20284"/>
                </a:cubicBezTo>
              </a:path>
              <a:path w="21650" h="21600" stroke="0" extrusionOk="0">
                <a:moveTo>
                  <a:pt x="0" y="0"/>
                </a:moveTo>
                <a:cubicBezTo>
                  <a:pt x="30" y="0"/>
                  <a:pt x="60" y="-1"/>
                  <a:pt x="90" y="-1"/>
                </a:cubicBezTo>
                <a:cubicBezTo>
                  <a:pt x="11508" y="-1"/>
                  <a:pt x="20954" y="8886"/>
                  <a:pt x="21649" y="20284"/>
                </a:cubicBezTo>
                <a:lnTo>
                  <a:pt x="90" y="21600"/>
                </a:lnTo>
                <a:close/>
              </a:path>
            </a:pathLst>
          </a:custGeom>
          <a:noFill/>
          <a:ln w="11113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7" name="Arc 120"/>
          <p:cNvSpPr>
            <a:spLocks/>
          </p:cNvSpPr>
          <p:nvPr/>
        </p:nvSpPr>
        <p:spPr bwMode="auto">
          <a:xfrm>
            <a:off x="3089276" y="5360988"/>
            <a:ext cx="146050" cy="36512"/>
          </a:xfrm>
          <a:custGeom>
            <a:avLst/>
            <a:gdLst>
              <a:gd name="T0" fmla="*/ 2147483647 w 21719"/>
              <a:gd name="T1" fmla="*/ 0 h 22119"/>
              <a:gd name="T2" fmla="*/ 0 w 21719"/>
              <a:gd name="T3" fmla="*/ 110958778 h 22119"/>
              <a:gd name="T4" fmla="*/ 2147483647 w 21719"/>
              <a:gd name="T5" fmla="*/ 2605269 h 22119"/>
              <a:gd name="T6" fmla="*/ 0 60000 65536"/>
              <a:gd name="T7" fmla="*/ 0 60000 65536"/>
              <a:gd name="T8" fmla="*/ 0 60000 65536"/>
              <a:gd name="T9" fmla="*/ 0 w 21719"/>
              <a:gd name="T10" fmla="*/ 0 h 22119"/>
              <a:gd name="T11" fmla="*/ 21719 w 21719"/>
              <a:gd name="T12" fmla="*/ 22119 h 22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9" h="22119" fill="none" extrusionOk="0">
                <a:moveTo>
                  <a:pt x="21712" y="0"/>
                </a:moveTo>
                <a:cubicBezTo>
                  <a:pt x="21716" y="172"/>
                  <a:pt x="21719" y="345"/>
                  <a:pt x="21719" y="519"/>
                </a:cubicBezTo>
                <a:cubicBezTo>
                  <a:pt x="21719" y="12448"/>
                  <a:pt x="12048" y="22119"/>
                  <a:pt x="119" y="22119"/>
                </a:cubicBezTo>
                <a:cubicBezTo>
                  <a:pt x="79" y="22118"/>
                  <a:pt x="39" y="22118"/>
                  <a:pt x="0" y="22118"/>
                </a:cubicBezTo>
              </a:path>
              <a:path w="21719" h="22119" stroke="0" extrusionOk="0">
                <a:moveTo>
                  <a:pt x="21712" y="0"/>
                </a:moveTo>
                <a:cubicBezTo>
                  <a:pt x="21716" y="172"/>
                  <a:pt x="21719" y="345"/>
                  <a:pt x="21719" y="519"/>
                </a:cubicBezTo>
                <a:cubicBezTo>
                  <a:pt x="21719" y="12448"/>
                  <a:pt x="12048" y="22119"/>
                  <a:pt x="119" y="22119"/>
                </a:cubicBezTo>
                <a:cubicBezTo>
                  <a:pt x="79" y="22118"/>
                  <a:pt x="39" y="22118"/>
                  <a:pt x="0" y="22118"/>
                </a:cubicBezTo>
                <a:lnTo>
                  <a:pt x="119" y="519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8" name="Arc 121"/>
          <p:cNvSpPr>
            <a:spLocks/>
          </p:cNvSpPr>
          <p:nvPr/>
        </p:nvSpPr>
        <p:spPr bwMode="auto">
          <a:xfrm>
            <a:off x="3086101" y="5329238"/>
            <a:ext cx="117475" cy="57150"/>
          </a:xfrm>
          <a:custGeom>
            <a:avLst/>
            <a:gdLst>
              <a:gd name="T0" fmla="*/ 0 w 21598"/>
              <a:gd name="T1" fmla="*/ 2147483647 h 21599"/>
              <a:gd name="T2" fmla="*/ 2147483647 w 21598"/>
              <a:gd name="T3" fmla="*/ 0 h 21599"/>
              <a:gd name="T4" fmla="*/ 2147483647 w 21598"/>
              <a:gd name="T5" fmla="*/ 2147483647 h 21599"/>
              <a:gd name="T6" fmla="*/ 0 60000 65536"/>
              <a:gd name="T7" fmla="*/ 0 60000 65536"/>
              <a:gd name="T8" fmla="*/ 0 60000 65536"/>
              <a:gd name="T9" fmla="*/ 0 w 21598"/>
              <a:gd name="T10" fmla="*/ 0 h 21599"/>
              <a:gd name="T11" fmla="*/ 21598 w 21598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9" fill="none" extrusionOk="0">
                <a:moveTo>
                  <a:pt x="-1" y="21340"/>
                </a:moveTo>
                <a:cubicBezTo>
                  <a:pt x="139" y="9606"/>
                  <a:pt x="9623" y="130"/>
                  <a:pt x="21358" y="0"/>
                </a:cubicBezTo>
              </a:path>
              <a:path w="21598" h="21599" stroke="0" extrusionOk="0">
                <a:moveTo>
                  <a:pt x="-1" y="21340"/>
                </a:moveTo>
                <a:cubicBezTo>
                  <a:pt x="139" y="9606"/>
                  <a:pt x="9623" y="130"/>
                  <a:pt x="21358" y="0"/>
                </a:cubicBezTo>
                <a:lnTo>
                  <a:pt x="21598" y="21599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69" name="Oval 122"/>
          <p:cNvSpPr>
            <a:spLocks noChangeArrowheads="1"/>
          </p:cNvSpPr>
          <p:nvPr/>
        </p:nvSpPr>
        <p:spPr bwMode="auto">
          <a:xfrm>
            <a:off x="2990850" y="5395915"/>
            <a:ext cx="136525" cy="92075"/>
          </a:xfrm>
          <a:prstGeom prst="ellips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0" name="Freeform 123"/>
          <p:cNvSpPr>
            <a:spLocks/>
          </p:cNvSpPr>
          <p:nvPr/>
        </p:nvSpPr>
        <p:spPr bwMode="auto">
          <a:xfrm>
            <a:off x="2898775" y="5395915"/>
            <a:ext cx="171450" cy="90487"/>
          </a:xfrm>
          <a:custGeom>
            <a:avLst/>
            <a:gdLst>
              <a:gd name="T0" fmla="*/ 2147483647 w 107"/>
              <a:gd name="T1" fmla="*/ 0 h 57"/>
              <a:gd name="T2" fmla="*/ 2147483647 w 107"/>
              <a:gd name="T3" fmla="*/ 2147483647 h 57"/>
              <a:gd name="T4" fmla="*/ 2147483647 w 107"/>
              <a:gd name="T5" fmla="*/ 2147483647 h 57"/>
              <a:gd name="T6" fmla="*/ 0 w 107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07"/>
              <a:gd name="T13" fmla="*/ 0 h 57"/>
              <a:gd name="T14" fmla="*/ 107 w 107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" h="57">
                <a:moveTo>
                  <a:pt x="107" y="0"/>
                </a:moveTo>
                <a:lnTo>
                  <a:pt x="80" y="23"/>
                </a:lnTo>
                <a:lnTo>
                  <a:pt x="30" y="44"/>
                </a:lnTo>
                <a:lnTo>
                  <a:pt x="0" y="57"/>
                </a:lnTo>
              </a:path>
            </a:pathLst>
          </a:custGeom>
          <a:noFill/>
          <a:ln w="11113">
            <a:solidFill>
              <a:srgbClr val="FF4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1" name="Rectangle 124"/>
          <p:cNvSpPr>
            <a:spLocks noChangeArrowheads="1"/>
          </p:cNvSpPr>
          <p:nvPr/>
        </p:nvSpPr>
        <p:spPr bwMode="auto">
          <a:xfrm>
            <a:off x="3759201" y="5211763"/>
            <a:ext cx="355600" cy="412750"/>
          </a:xfrm>
          <a:prstGeom prst="rect">
            <a:avLst/>
          </a:prstGeom>
          <a:solidFill>
            <a:srgbClr val="B9FFAA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2" name="Arc 125"/>
          <p:cNvSpPr>
            <a:spLocks/>
          </p:cNvSpPr>
          <p:nvPr/>
        </p:nvSpPr>
        <p:spPr bwMode="auto">
          <a:xfrm>
            <a:off x="3851275" y="5395913"/>
            <a:ext cx="107950" cy="87312"/>
          </a:xfrm>
          <a:custGeom>
            <a:avLst/>
            <a:gdLst>
              <a:gd name="T0" fmla="*/ 0 w 21599"/>
              <a:gd name="T1" fmla="*/ 2147483647 h 21600"/>
              <a:gd name="T2" fmla="*/ 2147483647 w 21599"/>
              <a:gd name="T3" fmla="*/ 0 h 21600"/>
              <a:gd name="T4" fmla="*/ 2147483647 w 2159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9"/>
              <a:gd name="T10" fmla="*/ 0 h 21600"/>
              <a:gd name="T11" fmla="*/ 21599 w 215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9" h="21600" fill="none" extrusionOk="0">
                <a:moveTo>
                  <a:pt x="-1" y="21444"/>
                </a:moveTo>
                <a:cubicBezTo>
                  <a:pt x="84" y="9625"/>
                  <a:pt x="9654" y="68"/>
                  <a:pt x="21474" y="0"/>
                </a:cubicBezTo>
              </a:path>
              <a:path w="21599" h="21600" stroke="0" extrusionOk="0">
                <a:moveTo>
                  <a:pt x="-1" y="21444"/>
                </a:moveTo>
                <a:cubicBezTo>
                  <a:pt x="84" y="9625"/>
                  <a:pt x="9654" y="68"/>
                  <a:pt x="21474" y="0"/>
                </a:cubicBezTo>
                <a:lnTo>
                  <a:pt x="21599" y="21600"/>
                </a:lnTo>
                <a:close/>
              </a:path>
            </a:pathLst>
          </a:custGeom>
          <a:noFill/>
          <a:ln w="11113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3" name="Arc 126"/>
          <p:cNvSpPr>
            <a:spLocks/>
          </p:cNvSpPr>
          <p:nvPr/>
        </p:nvSpPr>
        <p:spPr bwMode="auto">
          <a:xfrm>
            <a:off x="3906838" y="5224465"/>
            <a:ext cx="44450" cy="173037"/>
          </a:xfrm>
          <a:custGeom>
            <a:avLst/>
            <a:gdLst>
              <a:gd name="T0" fmla="*/ 2147483647 w 21600"/>
              <a:gd name="T1" fmla="*/ 2147483647 h 21713"/>
              <a:gd name="T2" fmla="*/ 0 w 21600"/>
              <a:gd name="T3" fmla="*/ 0 h 21713"/>
              <a:gd name="T4" fmla="*/ 2147483647 w 21600"/>
              <a:gd name="T5" fmla="*/ 2147483647 h 21713"/>
              <a:gd name="T6" fmla="*/ 0 60000 65536"/>
              <a:gd name="T7" fmla="*/ 0 60000 65536"/>
              <a:gd name="T8" fmla="*/ 0 60000 65536"/>
              <a:gd name="T9" fmla="*/ 0 w 21600"/>
              <a:gd name="T10" fmla="*/ 0 h 21713"/>
              <a:gd name="T11" fmla="*/ 21600 w 21600"/>
              <a:gd name="T12" fmla="*/ 21713 h 217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13" fill="none" extrusionOk="0">
                <a:moveTo>
                  <a:pt x="21125" y="21712"/>
                </a:moveTo>
                <a:cubicBezTo>
                  <a:pt x="9383" y="21454"/>
                  <a:pt x="0" y="11862"/>
                  <a:pt x="0" y="118"/>
                </a:cubicBezTo>
                <a:cubicBezTo>
                  <a:pt x="0" y="78"/>
                  <a:pt x="0" y="39"/>
                  <a:pt x="0" y="0"/>
                </a:cubicBezTo>
              </a:path>
              <a:path w="21600" h="21713" stroke="0" extrusionOk="0">
                <a:moveTo>
                  <a:pt x="21125" y="21712"/>
                </a:moveTo>
                <a:cubicBezTo>
                  <a:pt x="9383" y="21454"/>
                  <a:pt x="0" y="11862"/>
                  <a:pt x="0" y="118"/>
                </a:cubicBezTo>
                <a:cubicBezTo>
                  <a:pt x="0" y="78"/>
                  <a:pt x="0" y="39"/>
                  <a:pt x="0" y="0"/>
                </a:cubicBezTo>
                <a:lnTo>
                  <a:pt x="21600" y="118"/>
                </a:lnTo>
                <a:close/>
              </a:path>
            </a:pathLst>
          </a:cu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4" name="Arc 127"/>
          <p:cNvSpPr>
            <a:spLocks/>
          </p:cNvSpPr>
          <p:nvPr/>
        </p:nvSpPr>
        <p:spPr bwMode="auto">
          <a:xfrm>
            <a:off x="3940175" y="5227640"/>
            <a:ext cx="109538" cy="20002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75"/>
                </a:moveTo>
                <a:cubicBezTo>
                  <a:pt x="68" y="9682"/>
                  <a:pt x="9581" y="124"/>
                  <a:pt x="21373" y="0"/>
                </a:cubicBezTo>
              </a:path>
              <a:path w="21600" h="21599" stroke="0" extrusionOk="0">
                <a:moveTo>
                  <a:pt x="0" y="21475"/>
                </a:moveTo>
                <a:cubicBezTo>
                  <a:pt x="68" y="9682"/>
                  <a:pt x="9581" y="124"/>
                  <a:pt x="21373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5" name="Arc 128"/>
          <p:cNvSpPr>
            <a:spLocks/>
          </p:cNvSpPr>
          <p:nvPr/>
        </p:nvSpPr>
        <p:spPr bwMode="auto">
          <a:xfrm>
            <a:off x="3849689" y="5391152"/>
            <a:ext cx="103187" cy="111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6" name="Arc 129"/>
          <p:cNvSpPr>
            <a:spLocks/>
          </p:cNvSpPr>
          <p:nvPr/>
        </p:nvSpPr>
        <p:spPr bwMode="auto">
          <a:xfrm>
            <a:off x="3949701" y="5397502"/>
            <a:ext cx="134938" cy="80963"/>
          </a:xfrm>
          <a:custGeom>
            <a:avLst/>
            <a:gdLst>
              <a:gd name="T0" fmla="*/ 2147483647 w 21600"/>
              <a:gd name="T1" fmla="*/ 2147483647 h 21808"/>
              <a:gd name="T2" fmla="*/ 2147483647 w 21600"/>
              <a:gd name="T3" fmla="*/ 0 h 21808"/>
              <a:gd name="T4" fmla="*/ 2147483647 w 21600"/>
              <a:gd name="T5" fmla="*/ 2147483647 h 21808"/>
              <a:gd name="T6" fmla="*/ 0 60000 65536"/>
              <a:gd name="T7" fmla="*/ 0 60000 65536"/>
              <a:gd name="T8" fmla="*/ 0 60000 65536"/>
              <a:gd name="T9" fmla="*/ 0 w 21600"/>
              <a:gd name="T10" fmla="*/ 0 h 21808"/>
              <a:gd name="T11" fmla="*/ 21600 w 21600"/>
              <a:gd name="T12" fmla="*/ 21808 h 218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08" fill="none" extrusionOk="0">
                <a:moveTo>
                  <a:pt x="21476" y="21807"/>
                </a:moveTo>
                <a:cubicBezTo>
                  <a:pt x="9595" y="21739"/>
                  <a:pt x="0" y="12088"/>
                  <a:pt x="0" y="208"/>
                </a:cubicBezTo>
                <a:cubicBezTo>
                  <a:pt x="0" y="138"/>
                  <a:pt x="0" y="69"/>
                  <a:pt x="1" y="0"/>
                </a:cubicBezTo>
              </a:path>
              <a:path w="21600" h="21808" stroke="0" extrusionOk="0">
                <a:moveTo>
                  <a:pt x="21476" y="21807"/>
                </a:moveTo>
                <a:cubicBezTo>
                  <a:pt x="9595" y="21739"/>
                  <a:pt x="0" y="12088"/>
                  <a:pt x="0" y="208"/>
                </a:cubicBezTo>
                <a:cubicBezTo>
                  <a:pt x="0" y="138"/>
                  <a:pt x="0" y="69"/>
                  <a:pt x="1" y="0"/>
                </a:cubicBezTo>
                <a:lnTo>
                  <a:pt x="21600" y="208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7" name="Arc 130"/>
          <p:cNvSpPr>
            <a:spLocks/>
          </p:cNvSpPr>
          <p:nvPr/>
        </p:nvSpPr>
        <p:spPr bwMode="auto">
          <a:xfrm>
            <a:off x="3949701" y="5380038"/>
            <a:ext cx="106363" cy="201612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8" name="Arc 131"/>
          <p:cNvSpPr>
            <a:spLocks/>
          </p:cNvSpPr>
          <p:nvPr/>
        </p:nvSpPr>
        <p:spPr bwMode="auto">
          <a:xfrm>
            <a:off x="3844925" y="5373688"/>
            <a:ext cx="109538" cy="1746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581 h 21600"/>
              <a:gd name="T4" fmla="*/ 0 w 21600"/>
              <a:gd name="T5" fmla="*/ 581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1113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79" name="Arc 132"/>
          <p:cNvSpPr>
            <a:spLocks/>
          </p:cNvSpPr>
          <p:nvPr/>
        </p:nvSpPr>
        <p:spPr bwMode="auto">
          <a:xfrm>
            <a:off x="3960814" y="5395913"/>
            <a:ext cx="133350" cy="19050"/>
          </a:xfrm>
          <a:custGeom>
            <a:avLst/>
            <a:gdLst>
              <a:gd name="T0" fmla="*/ 0 w 21676"/>
              <a:gd name="T1" fmla="*/ 0 h 21600"/>
              <a:gd name="T2" fmla="*/ 2147483647 w 21676"/>
              <a:gd name="T3" fmla="*/ 2443 h 21600"/>
              <a:gd name="T4" fmla="*/ 2147483647 w 21676"/>
              <a:gd name="T5" fmla="*/ 2553 h 21600"/>
              <a:gd name="T6" fmla="*/ 0 60000 65536"/>
              <a:gd name="T7" fmla="*/ 0 60000 65536"/>
              <a:gd name="T8" fmla="*/ 0 60000 65536"/>
              <a:gd name="T9" fmla="*/ 0 w 21676"/>
              <a:gd name="T10" fmla="*/ 0 h 21600"/>
              <a:gd name="T11" fmla="*/ 21676 w 2167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76" h="21600" fill="none" extrusionOk="0">
                <a:moveTo>
                  <a:pt x="0" y="0"/>
                </a:moveTo>
                <a:cubicBezTo>
                  <a:pt x="32" y="0"/>
                  <a:pt x="64" y="-1"/>
                  <a:pt x="96" y="-1"/>
                </a:cubicBezTo>
                <a:cubicBezTo>
                  <a:pt x="11666" y="-1"/>
                  <a:pt x="21182" y="9117"/>
                  <a:pt x="21676" y="20677"/>
                </a:cubicBezTo>
              </a:path>
              <a:path w="21676" h="21600" stroke="0" extrusionOk="0">
                <a:moveTo>
                  <a:pt x="0" y="0"/>
                </a:moveTo>
                <a:cubicBezTo>
                  <a:pt x="32" y="0"/>
                  <a:pt x="64" y="-1"/>
                  <a:pt x="96" y="-1"/>
                </a:cubicBezTo>
                <a:cubicBezTo>
                  <a:pt x="11666" y="-1"/>
                  <a:pt x="21182" y="9117"/>
                  <a:pt x="21676" y="20677"/>
                </a:cubicBezTo>
                <a:lnTo>
                  <a:pt x="96" y="21600"/>
                </a:lnTo>
                <a:close/>
              </a:path>
            </a:pathLst>
          </a:custGeom>
          <a:noFill/>
          <a:ln w="11113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0" name="Arc 133"/>
          <p:cNvSpPr>
            <a:spLocks/>
          </p:cNvSpPr>
          <p:nvPr/>
        </p:nvSpPr>
        <p:spPr bwMode="auto">
          <a:xfrm>
            <a:off x="3957638" y="5356227"/>
            <a:ext cx="146050" cy="42863"/>
          </a:xfrm>
          <a:custGeom>
            <a:avLst/>
            <a:gdLst>
              <a:gd name="T0" fmla="*/ 2147483647 w 21723"/>
              <a:gd name="T1" fmla="*/ 0 h 22511"/>
              <a:gd name="T2" fmla="*/ 0 w 21723"/>
              <a:gd name="T3" fmla="*/ 1279635846 h 22511"/>
              <a:gd name="T4" fmla="*/ 2147483647 w 21723"/>
              <a:gd name="T5" fmla="*/ 51803246 h 22511"/>
              <a:gd name="T6" fmla="*/ 0 60000 65536"/>
              <a:gd name="T7" fmla="*/ 0 60000 65536"/>
              <a:gd name="T8" fmla="*/ 0 60000 65536"/>
              <a:gd name="T9" fmla="*/ 0 w 21723"/>
              <a:gd name="T10" fmla="*/ 0 h 22511"/>
              <a:gd name="T11" fmla="*/ 21723 w 21723"/>
              <a:gd name="T12" fmla="*/ 22511 h 225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3" h="22511" fill="none" extrusionOk="0">
                <a:moveTo>
                  <a:pt x="21703" y="0"/>
                </a:moveTo>
                <a:cubicBezTo>
                  <a:pt x="21716" y="303"/>
                  <a:pt x="21723" y="607"/>
                  <a:pt x="21723" y="911"/>
                </a:cubicBezTo>
                <a:cubicBezTo>
                  <a:pt x="21723" y="12840"/>
                  <a:pt x="12052" y="22511"/>
                  <a:pt x="123" y="22511"/>
                </a:cubicBezTo>
                <a:cubicBezTo>
                  <a:pt x="82" y="22510"/>
                  <a:pt x="41" y="22510"/>
                  <a:pt x="0" y="22510"/>
                </a:cubicBezTo>
              </a:path>
              <a:path w="21723" h="22511" stroke="0" extrusionOk="0">
                <a:moveTo>
                  <a:pt x="21703" y="0"/>
                </a:moveTo>
                <a:cubicBezTo>
                  <a:pt x="21716" y="303"/>
                  <a:pt x="21723" y="607"/>
                  <a:pt x="21723" y="911"/>
                </a:cubicBezTo>
                <a:cubicBezTo>
                  <a:pt x="21723" y="12840"/>
                  <a:pt x="12052" y="22511"/>
                  <a:pt x="123" y="22511"/>
                </a:cubicBezTo>
                <a:cubicBezTo>
                  <a:pt x="82" y="22510"/>
                  <a:pt x="41" y="22510"/>
                  <a:pt x="0" y="22510"/>
                </a:cubicBezTo>
                <a:lnTo>
                  <a:pt x="123" y="911"/>
                </a:lnTo>
                <a:close/>
              </a:path>
            </a:pathLst>
          </a:custGeom>
          <a:noFill/>
          <a:ln w="11113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1" name="Arc 134"/>
          <p:cNvSpPr>
            <a:spLocks/>
          </p:cNvSpPr>
          <p:nvPr/>
        </p:nvSpPr>
        <p:spPr bwMode="auto">
          <a:xfrm>
            <a:off x="3951289" y="5327650"/>
            <a:ext cx="122237" cy="58738"/>
          </a:xfrm>
          <a:custGeom>
            <a:avLst/>
            <a:gdLst>
              <a:gd name="T0" fmla="*/ 0 w 21598"/>
              <a:gd name="T1" fmla="*/ 2147483647 h 21600"/>
              <a:gd name="T2" fmla="*/ 2147483647 w 21598"/>
              <a:gd name="T3" fmla="*/ 0 h 21600"/>
              <a:gd name="T4" fmla="*/ 2147483647 w 21598"/>
              <a:gd name="T5" fmla="*/ 2147483647 h 21600"/>
              <a:gd name="T6" fmla="*/ 0 60000 65536"/>
              <a:gd name="T7" fmla="*/ 0 60000 65536"/>
              <a:gd name="T8" fmla="*/ 0 60000 65536"/>
              <a:gd name="T9" fmla="*/ 0 w 21598"/>
              <a:gd name="T10" fmla="*/ 0 h 21600"/>
              <a:gd name="T11" fmla="*/ 21598 w 215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600" fill="none" extrusionOk="0">
                <a:moveTo>
                  <a:pt x="-1" y="21336"/>
                </a:moveTo>
                <a:cubicBezTo>
                  <a:pt x="143" y="9557"/>
                  <a:pt x="9699" y="64"/>
                  <a:pt x="21480" y="0"/>
                </a:cubicBezTo>
              </a:path>
              <a:path w="21598" h="21600" stroke="0" extrusionOk="0">
                <a:moveTo>
                  <a:pt x="-1" y="21336"/>
                </a:moveTo>
                <a:cubicBezTo>
                  <a:pt x="143" y="9557"/>
                  <a:pt x="9699" y="64"/>
                  <a:pt x="21480" y="0"/>
                </a:cubicBezTo>
                <a:lnTo>
                  <a:pt x="21598" y="21600"/>
                </a:lnTo>
                <a:close/>
              </a:path>
            </a:pathLst>
          </a:custGeom>
          <a:noFill/>
          <a:ln w="11113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2" name="Oval 135"/>
          <p:cNvSpPr>
            <a:spLocks noChangeArrowheads="1"/>
          </p:cNvSpPr>
          <p:nvPr/>
        </p:nvSpPr>
        <p:spPr bwMode="auto">
          <a:xfrm>
            <a:off x="3871914" y="5395915"/>
            <a:ext cx="127000" cy="92075"/>
          </a:xfrm>
          <a:prstGeom prst="ellips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3" name="Freeform 136"/>
          <p:cNvSpPr>
            <a:spLocks/>
          </p:cNvSpPr>
          <p:nvPr/>
        </p:nvSpPr>
        <p:spPr bwMode="auto">
          <a:xfrm>
            <a:off x="3770314" y="5395915"/>
            <a:ext cx="169862" cy="90487"/>
          </a:xfrm>
          <a:custGeom>
            <a:avLst/>
            <a:gdLst>
              <a:gd name="T0" fmla="*/ 2147483647 w 107"/>
              <a:gd name="T1" fmla="*/ 0 h 57"/>
              <a:gd name="T2" fmla="*/ 2147483647 w 107"/>
              <a:gd name="T3" fmla="*/ 2147483647 h 57"/>
              <a:gd name="T4" fmla="*/ 2147483647 w 107"/>
              <a:gd name="T5" fmla="*/ 2147483647 h 57"/>
              <a:gd name="T6" fmla="*/ 0 w 107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07"/>
              <a:gd name="T13" fmla="*/ 0 h 57"/>
              <a:gd name="T14" fmla="*/ 107 w 107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" h="57">
                <a:moveTo>
                  <a:pt x="107" y="0"/>
                </a:moveTo>
                <a:lnTo>
                  <a:pt x="86" y="23"/>
                </a:lnTo>
                <a:lnTo>
                  <a:pt x="28" y="44"/>
                </a:lnTo>
                <a:lnTo>
                  <a:pt x="0" y="57"/>
                </a:lnTo>
              </a:path>
            </a:pathLst>
          </a:custGeom>
          <a:noFill/>
          <a:ln w="11113">
            <a:solidFill>
              <a:srgbClr val="FF4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4" name="Rectangle 137"/>
          <p:cNvSpPr>
            <a:spLocks noChangeArrowheads="1"/>
          </p:cNvSpPr>
          <p:nvPr/>
        </p:nvSpPr>
        <p:spPr bwMode="auto">
          <a:xfrm>
            <a:off x="4244975" y="3987801"/>
            <a:ext cx="138937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EVENT BUILDER.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5" name="Rectangle 138"/>
          <p:cNvSpPr>
            <a:spLocks noChangeArrowheads="1"/>
          </p:cNvSpPr>
          <p:nvPr/>
        </p:nvSpPr>
        <p:spPr bwMode="auto">
          <a:xfrm>
            <a:off x="5570538" y="3987800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6" name="Rectangle 139"/>
          <p:cNvSpPr>
            <a:spLocks noChangeArrowheads="1"/>
          </p:cNvSpPr>
          <p:nvPr/>
        </p:nvSpPr>
        <p:spPr bwMode="auto">
          <a:xfrm>
            <a:off x="4244976" y="4178302"/>
            <a:ext cx="17986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A large switching network (400+400 ports) with total throughput ~ 400Gbit/s forms the interconnection between the sources (deep buffers) and the destinations (buffers before farm CPUs).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7" name="Rectangle 140"/>
          <p:cNvSpPr>
            <a:spLocks noChangeArrowheads="1"/>
          </p:cNvSpPr>
          <p:nvPr/>
        </p:nvSpPr>
        <p:spPr bwMode="auto">
          <a:xfrm>
            <a:off x="6353175" y="4178302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8" name="Rectangle 141"/>
          <p:cNvSpPr>
            <a:spLocks noChangeArrowheads="1"/>
          </p:cNvSpPr>
          <p:nvPr/>
        </p:nvSpPr>
        <p:spPr bwMode="auto">
          <a:xfrm>
            <a:off x="7499350" y="4291015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89" name="Rectangle 142"/>
          <p:cNvSpPr>
            <a:spLocks noChangeArrowheads="1"/>
          </p:cNvSpPr>
          <p:nvPr/>
        </p:nvSpPr>
        <p:spPr bwMode="auto">
          <a:xfrm>
            <a:off x="6396038" y="4405315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0" name="Rectangle 143"/>
          <p:cNvSpPr>
            <a:spLocks noChangeArrowheads="1"/>
          </p:cNvSpPr>
          <p:nvPr/>
        </p:nvSpPr>
        <p:spPr bwMode="auto">
          <a:xfrm>
            <a:off x="6229350" y="4521202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1" name="Rectangle 144"/>
          <p:cNvSpPr>
            <a:spLocks noChangeArrowheads="1"/>
          </p:cNvSpPr>
          <p:nvPr/>
        </p:nvSpPr>
        <p:spPr bwMode="auto">
          <a:xfrm>
            <a:off x="6281738" y="4633915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2" name="Rectangle 145"/>
          <p:cNvSpPr>
            <a:spLocks noChangeArrowheads="1"/>
          </p:cNvSpPr>
          <p:nvPr/>
        </p:nvSpPr>
        <p:spPr bwMode="auto">
          <a:xfrm>
            <a:off x="4233864" y="5121276"/>
            <a:ext cx="12194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EVENT FILTER.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3" name="Rectangle 146"/>
          <p:cNvSpPr>
            <a:spLocks noChangeArrowheads="1"/>
          </p:cNvSpPr>
          <p:nvPr/>
        </p:nvSpPr>
        <p:spPr bwMode="auto">
          <a:xfrm>
            <a:off x="5411788" y="5187952"/>
            <a:ext cx="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4" name="Rectangle 147"/>
          <p:cNvSpPr>
            <a:spLocks noChangeArrowheads="1"/>
          </p:cNvSpPr>
          <p:nvPr/>
        </p:nvSpPr>
        <p:spPr bwMode="auto">
          <a:xfrm>
            <a:off x="4233864" y="5273675"/>
            <a:ext cx="18859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A set of high performance commercial processors organized into many farms convenient for on-line and off-line applications.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5" name="Rectangle 148"/>
          <p:cNvSpPr>
            <a:spLocks noChangeArrowheads="1"/>
          </p:cNvSpPr>
          <p:nvPr/>
        </p:nvSpPr>
        <p:spPr bwMode="auto">
          <a:xfrm>
            <a:off x="6467475" y="5376865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6" name="Rectangle 149"/>
          <p:cNvSpPr>
            <a:spLocks noChangeArrowheads="1"/>
          </p:cNvSpPr>
          <p:nvPr/>
        </p:nvSpPr>
        <p:spPr bwMode="auto">
          <a:xfrm>
            <a:off x="6429375" y="5492752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8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7" name="Rectangle 150"/>
          <p:cNvSpPr>
            <a:spLocks noChangeArrowheads="1"/>
          </p:cNvSpPr>
          <p:nvPr/>
        </p:nvSpPr>
        <p:spPr bwMode="auto">
          <a:xfrm>
            <a:off x="2025651" y="3994152"/>
            <a:ext cx="2092325" cy="881063"/>
          </a:xfrm>
          <a:prstGeom prst="rect">
            <a:avLst/>
          </a:prstGeom>
          <a:solidFill>
            <a:srgbClr val="FFE9AA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798" name="Line 151"/>
          <p:cNvSpPr>
            <a:spLocks noChangeShapeType="1"/>
          </p:cNvSpPr>
          <p:nvPr/>
        </p:nvSpPr>
        <p:spPr bwMode="auto">
          <a:xfrm>
            <a:off x="2212976" y="4013200"/>
            <a:ext cx="3175" cy="846138"/>
          </a:xfrm>
          <a:prstGeom prst="line">
            <a:avLst/>
          </a:prstGeom>
          <a:noFill/>
          <a:ln w="11113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799" name="Line 152"/>
          <p:cNvSpPr>
            <a:spLocks noChangeShapeType="1"/>
          </p:cNvSpPr>
          <p:nvPr/>
        </p:nvSpPr>
        <p:spPr bwMode="auto">
          <a:xfrm flipV="1">
            <a:off x="2212976" y="4013200"/>
            <a:ext cx="423863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0" name="Line 153"/>
          <p:cNvSpPr>
            <a:spLocks noChangeShapeType="1"/>
          </p:cNvSpPr>
          <p:nvPr/>
        </p:nvSpPr>
        <p:spPr bwMode="auto">
          <a:xfrm flipV="1">
            <a:off x="2212975" y="4013202"/>
            <a:ext cx="846138" cy="835025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1" name="Line 154"/>
          <p:cNvSpPr>
            <a:spLocks noChangeShapeType="1"/>
          </p:cNvSpPr>
          <p:nvPr/>
        </p:nvSpPr>
        <p:spPr bwMode="auto">
          <a:xfrm flipV="1">
            <a:off x="2225676" y="4013200"/>
            <a:ext cx="1714500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2" name="Line 155"/>
          <p:cNvSpPr>
            <a:spLocks noChangeShapeType="1"/>
          </p:cNvSpPr>
          <p:nvPr/>
        </p:nvSpPr>
        <p:spPr bwMode="auto">
          <a:xfrm>
            <a:off x="3940175" y="4013200"/>
            <a:ext cx="1588" cy="846138"/>
          </a:xfrm>
          <a:prstGeom prst="line">
            <a:avLst/>
          </a:prstGeom>
          <a:noFill/>
          <a:ln w="11113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3" name="Line 156"/>
          <p:cNvSpPr>
            <a:spLocks noChangeShapeType="1"/>
          </p:cNvSpPr>
          <p:nvPr/>
        </p:nvSpPr>
        <p:spPr bwMode="auto">
          <a:xfrm flipH="1" flipV="1">
            <a:off x="3059113" y="4013200"/>
            <a:ext cx="881062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4" name="Line 157"/>
          <p:cNvSpPr>
            <a:spLocks noChangeShapeType="1"/>
          </p:cNvSpPr>
          <p:nvPr/>
        </p:nvSpPr>
        <p:spPr bwMode="auto">
          <a:xfrm flipH="1" flipV="1">
            <a:off x="2647950" y="4013200"/>
            <a:ext cx="1292225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5" name="Line 158"/>
          <p:cNvSpPr>
            <a:spLocks noChangeShapeType="1"/>
          </p:cNvSpPr>
          <p:nvPr/>
        </p:nvSpPr>
        <p:spPr bwMode="auto">
          <a:xfrm>
            <a:off x="2225676" y="4013200"/>
            <a:ext cx="1714500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6" name="Line 159"/>
          <p:cNvSpPr>
            <a:spLocks noChangeShapeType="1"/>
          </p:cNvSpPr>
          <p:nvPr/>
        </p:nvSpPr>
        <p:spPr bwMode="auto">
          <a:xfrm flipH="1">
            <a:off x="3059113" y="4013200"/>
            <a:ext cx="881062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7" name="Line 160"/>
          <p:cNvSpPr>
            <a:spLocks noChangeShapeType="1"/>
          </p:cNvSpPr>
          <p:nvPr/>
        </p:nvSpPr>
        <p:spPr bwMode="auto">
          <a:xfrm flipV="1">
            <a:off x="3059114" y="4013200"/>
            <a:ext cx="1587" cy="857250"/>
          </a:xfrm>
          <a:prstGeom prst="line">
            <a:avLst/>
          </a:prstGeom>
          <a:noFill/>
          <a:ln w="11113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8" name="Line 161"/>
          <p:cNvSpPr>
            <a:spLocks noChangeShapeType="1"/>
          </p:cNvSpPr>
          <p:nvPr/>
        </p:nvSpPr>
        <p:spPr bwMode="auto">
          <a:xfrm flipH="1">
            <a:off x="2636839" y="4013200"/>
            <a:ext cx="422275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09" name="Line 162"/>
          <p:cNvSpPr>
            <a:spLocks noChangeShapeType="1"/>
          </p:cNvSpPr>
          <p:nvPr/>
        </p:nvSpPr>
        <p:spPr bwMode="auto">
          <a:xfrm flipV="1">
            <a:off x="2636839" y="4013200"/>
            <a:ext cx="1587" cy="846138"/>
          </a:xfrm>
          <a:prstGeom prst="line">
            <a:avLst/>
          </a:prstGeom>
          <a:noFill/>
          <a:ln w="11113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10" name="Line 163"/>
          <p:cNvSpPr>
            <a:spLocks noChangeShapeType="1"/>
          </p:cNvSpPr>
          <p:nvPr/>
        </p:nvSpPr>
        <p:spPr bwMode="auto">
          <a:xfrm>
            <a:off x="2647950" y="4013200"/>
            <a:ext cx="400050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11" name="Line 164"/>
          <p:cNvSpPr>
            <a:spLocks noChangeShapeType="1"/>
          </p:cNvSpPr>
          <p:nvPr/>
        </p:nvSpPr>
        <p:spPr bwMode="auto">
          <a:xfrm flipH="1" flipV="1">
            <a:off x="2225676" y="4013200"/>
            <a:ext cx="822325" cy="846138"/>
          </a:xfrm>
          <a:prstGeom prst="line">
            <a:avLst/>
          </a:prstGeom>
          <a:noFill/>
          <a:ln w="14288">
            <a:solidFill>
              <a:srgbClr val="8E8E8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12" name="Rectangle 165"/>
          <p:cNvSpPr>
            <a:spLocks noChangeArrowheads="1"/>
          </p:cNvSpPr>
          <p:nvPr/>
        </p:nvSpPr>
        <p:spPr bwMode="auto">
          <a:xfrm>
            <a:off x="2117725" y="4295777"/>
            <a:ext cx="1936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600" b="1" dirty="0">
                <a:solidFill>
                  <a:srgbClr val="D5000A"/>
                </a:solidFill>
                <a:latin typeface="Arial" charset="0"/>
                <a:ea typeface="Arial"/>
                <a:cs typeface="Arial"/>
              </a:rPr>
              <a:t>SWITCH NETWORK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7813" name="Picture 16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1" y="1192213"/>
            <a:ext cx="5127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14" name="Oval 167"/>
          <p:cNvSpPr>
            <a:spLocks noChangeArrowheads="1"/>
          </p:cNvSpPr>
          <p:nvPr/>
        </p:nvSpPr>
        <p:spPr bwMode="auto">
          <a:xfrm>
            <a:off x="509588" y="1830388"/>
            <a:ext cx="1049337" cy="717550"/>
          </a:xfrm>
          <a:prstGeom prst="ellipse">
            <a:avLst/>
          </a:prstGeom>
          <a:solidFill>
            <a:srgbClr val="FFDD8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15" name="Rectangle 168"/>
          <p:cNvSpPr>
            <a:spLocks noChangeArrowheads="1"/>
          </p:cNvSpPr>
          <p:nvPr/>
        </p:nvSpPr>
        <p:spPr bwMode="auto">
          <a:xfrm>
            <a:off x="744538" y="2006602"/>
            <a:ext cx="66725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LEVEL-1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16" name="Rectangle 169"/>
          <p:cNvSpPr>
            <a:spLocks noChangeArrowheads="1"/>
          </p:cNvSpPr>
          <p:nvPr/>
        </p:nvSpPr>
        <p:spPr bwMode="auto">
          <a:xfrm>
            <a:off x="2476500" y="2006600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17" name="Rectangle 170"/>
          <p:cNvSpPr>
            <a:spLocks noChangeArrowheads="1"/>
          </p:cNvSpPr>
          <p:nvPr/>
        </p:nvSpPr>
        <p:spPr bwMode="auto">
          <a:xfrm>
            <a:off x="698501" y="2190751"/>
            <a:ext cx="7594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TRIGGER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18" name="Line 171"/>
          <p:cNvSpPr>
            <a:spLocks noChangeShapeType="1"/>
          </p:cNvSpPr>
          <p:nvPr/>
        </p:nvSpPr>
        <p:spPr bwMode="auto">
          <a:xfrm flipH="1">
            <a:off x="1668464" y="2114550"/>
            <a:ext cx="384175" cy="1588"/>
          </a:xfrm>
          <a:prstGeom prst="lin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19" name="Freeform 172"/>
          <p:cNvSpPr>
            <a:spLocks/>
          </p:cNvSpPr>
          <p:nvPr/>
        </p:nvSpPr>
        <p:spPr bwMode="auto">
          <a:xfrm>
            <a:off x="1528763" y="2051050"/>
            <a:ext cx="139700" cy="127000"/>
          </a:xfrm>
          <a:custGeom>
            <a:avLst/>
            <a:gdLst>
              <a:gd name="T0" fmla="*/ 2147483647 w 88"/>
              <a:gd name="T1" fmla="*/ 2147483647 h 80"/>
              <a:gd name="T2" fmla="*/ 2147483647 w 88"/>
              <a:gd name="T3" fmla="*/ 0 h 80"/>
              <a:gd name="T4" fmla="*/ 0 w 88"/>
              <a:gd name="T5" fmla="*/ 2147483647 h 80"/>
              <a:gd name="T6" fmla="*/ 2147483647 w 88"/>
              <a:gd name="T7" fmla="*/ 2147483647 h 80"/>
              <a:gd name="T8" fmla="*/ 2147483647 w 88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80"/>
              <a:gd name="T17" fmla="*/ 88 w 88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80">
                <a:moveTo>
                  <a:pt x="88" y="40"/>
                </a:moveTo>
                <a:lnTo>
                  <a:pt x="88" y="0"/>
                </a:lnTo>
                <a:lnTo>
                  <a:pt x="0" y="40"/>
                </a:lnTo>
                <a:lnTo>
                  <a:pt x="88" y="80"/>
                </a:lnTo>
                <a:lnTo>
                  <a:pt x="88" y="40"/>
                </a:lnTo>
                <a:close/>
              </a:path>
            </a:pathLst>
          </a:custGeom>
          <a:solidFill>
            <a:srgbClr val="FF000C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20" name="Line 173"/>
          <p:cNvSpPr>
            <a:spLocks noChangeShapeType="1"/>
          </p:cNvSpPr>
          <p:nvPr/>
        </p:nvSpPr>
        <p:spPr bwMode="auto">
          <a:xfrm>
            <a:off x="1550989" y="2284415"/>
            <a:ext cx="361950" cy="1587"/>
          </a:xfrm>
          <a:prstGeom prst="line">
            <a:avLst/>
          </a:prstGeom>
          <a:noFill/>
          <a:ln w="11113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21" name="Freeform 174"/>
          <p:cNvSpPr>
            <a:spLocks/>
          </p:cNvSpPr>
          <p:nvPr/>
        </p:nvSpPr>
        <p:spPr bwMode="auto">
          <a:xfrm>
            <a:off x="1912938" y="2222502"/>
            <a:ext cx="139700" cy="125413"/>
          </a:xfrm>
          <a:custGeom>
            <a:avLst/>
            <a:gdLst>
              <a:gd name="T0" fmla="*/ 0 w 88"/>
              <a:gd name="T1" fmla="*/ 2147483647 h 79"/>
              <a:gd name="T2" fmla="*/ 0 w 88"/>
              <a:gd name="T3" fmla="*/ 2147483647 h 79"/>
              <a:gd name="T4" fmla="*/ 2147483647 w 88"/>
              <a:gd name="T5" fmla="*/ 2147483647 h 79"/>
              <a:gd name="T6" fmla="*/ 0 w 88"/>
              <a:gd name="T7" fmla="*/ 0 h 79"/>
              <a:gd name="T8" fmla="*/ 0 w 88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79"/>
              <a:gd name="T17" fmla="*/ 88 w 88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79">
                <a:moveTo>
                  <a:pt x="0" y="39"/>
                </a:moveTo>
                <a:lnTo>
                  <a:pt x="0" y="79"/>
                </a:lnTo>
                <a:lnTo>
                  <a:pt x="88" y="39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rgbClr val="FF000C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22" name="Rectangle 175"/>
          <p:cNvSpPr>
            <a:spLocks noChangeArrowheads="1"/>
          </p:cNvSpPr>
          <p:nvPr/>
        </p:nvSpPr>
        <p:spPr bwMode="auto">
          <a:xfrm>
            <a:off x="2220913" y="1573215"/>
            <a:ext cx="188642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kumimoji="1" lang="en-US" sz="13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DETECTOR CHANNELS</a:t>
            </a:r>
            <a:endParaRPr kumimoji="1" lang="en-US" sz="24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7823" name="Line 176"/>
          <p:cNvSpPr>
            <a:spLocks noChangeShapeType="1"/>
          </p:cNvSpPr>
          <p:nvPr/>
        </p:nvSpPr>
        <p:spPr bwMode="auto">
          <a:xfrm>
            <a:off x="6119813" y="1143000"/>
            <a:ext cx="0" cy="533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7824" name="Text Box 177"/>
          <p:cNvSpPr txBox="1">
            <a:spLocks noChangeArrowheads="1"/>
          </p:cNvSpPr>
          <p:nvPr/>
        </p:nvSpPr>
        <p:spPr bwMode="auto">
          <a:xfrm>
            <a:off x="6172200" y="1066801"/>
            <a:ext cx="2459038" cy="544764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Challenges: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1 GHz of Input Interactions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Beam-crossing every 25 ns with ~ 23 interactions produces over 1 MB of data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Archival Storage at about 300 Hz of 1 MB events</a:t>
            </a:r>
          </a:p>
        </p:txBody>
      </p:sp>
      <p:sp>
        <p:nvSpPr>
          <p:cNvPr id="27825" name="Rectangle 178"/>
          <p:cNvSpPr>
            <a:spLocks noChangeArrowheads="1"/>
          </p:cNvSpPr>
          <p:nvPr/>
        </p:nvSpPr>
        <p:spPr bwMode="auto">
          <a:xfrm>
            <a:off x="3328731" y="-209550"/>
            <a:ext cx="184666" cy="40011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b="1" dirty="0">
              <a:latin typeface="Arial" charset="0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39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 Level 1 Trigger </a:t>
            </a:r>
            <a:r>
              <a:rPr lang="en-US" dirty="0">
                <a:latin typeface="Arial" charset="0"/>
              </a:rPr>
              <a:t>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60419" name="Picture 82" descr="trig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72807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L1 @ LHC: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Only Calorimeter &amp;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N</a:t>
            </a:r>
            <a:r>
              <a:rPr lang="en-US" dirty="0" smtClean="0">
                <a:latin typeface="Arial" charset="0"/>
              </a:rPr>
              <a:t>o Tracker</a:t>
            </a:r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61443" name="Picture 3" descr="notracker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1676400"/>
            <a:ext cx="9040812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5"/>
          <p:cNvSpPr txBox="1">
            <a:spLocks noChangeArrowheads="1"/>
          </p:cNvSpPr>
          <p:nvPr/>
        </p:nvSpPr>
        <p:spPr bwMode="auto">
          <a:xfrm>
            <a:off x="533400" y="5181600"/>
            <a:ext cx="3048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Simple Algorithms</a:t>
            </a:r>
          </a:p>
          <a:p>
            <a:endParaRPr lang="en-US" dirty="0">
              <a:solidFill>
                <a:srgbClr val="0000FF"/>
              </a:solidFill>
              <a:latin typeface="Arial" charset="0"/>
              <a:ea typeface="Arial"/>
              <a:cs typeface="Arial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Small amounts of data</a:t>
            </a:r>
          </a:p>
        </p:txBody>
      </p:sp>
      <p:sp>
        <p:nvSpPr>
          <p:cNvPr id="61445" name="TextBox 6"/>
          <p:cNvSpPr txBox="1">
            <a:spLocks noChangeArrowheads="1"/>
          </p:cNvSpPr>
          <p:nvPr/>
        </p:nvSpPr>
        <p:spPr bwMode="auto">
          <a:xfrm>
            <a:off x="4953000" y="4419600"/>
            <a:ext cx="16002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Complex</a:t>
            </a:r>
            <a:b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</a:br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Algorithms</a:t>
            </a:r>
          </a:p>
          <a:p>
            <a:endParaRPr lang="en-US" dirty="0">
              <a:solidFill>
                <a:srgbClr val="0000FF"/>
              </a:solidFill>
              <a:latin typeface="Arial" charset="0"/>
              <a:ea typeface="Arial"/>
              <a:cs typeface="Arial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Huge</a:t>
            </a:r>
            <a:b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</a:br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amounts of</a:t>
            </a:r>
            <a:b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</a:br>
            <a:r>
              <a:rPr lang="en-US" dirty="0">
                <a:solidFill>
                  <a:srgbClr val="0000FF"/>
                </a:solidFill>
                <a:latin typeface="Arial" charset="0"/>
                <a:ea typeface="Arial"/>
                <a:cs typeface="Arial" charset="0"/>
              </a:rPr>
              <a:t>data</a:t>
            </a:r>
          </a:p>
        </p:txBody>
      </p: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533400" y="968514"/>
            <a:ext cx="6257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 charset="0"/>
                <a:ea typeface="Arial"/>
                <a:cs typeface="Arial" charset="0"/>
              </a:rPr>
              <a:t>High Occupancy in high granularity tracking 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ea typeface="Arial"/>
                <a:cs typeface="Arial" charset="0"/>
              </a:rPr>
              <a:t>detectors</a:t>
            </a:r>
          </a:p>
          <a:p>
            <a:r>
              <a:rPr lang="en-US" dirty="0" smtClean="0">
                <a:solidFill>
                  <a:srgbClr val="008000"/>
                </a:solidFill>
                <a:latin typeface="Arial" charset="0"/>
                <a:ea typeface="Arial"/>
                <a:cs typeface="Arial" charset="0"/>
              </a:rPr>
              <a:t>New tracker and track trigger envisioned for HL-LHC</a:t>
            </a:r>
            <a:endParaRPr lang="en-US" dirty="0">
              <a:solidFill>
                <a:srgbClr val="008000"/>
              </a:solidFill>
              <a:latin typeface="Arial" charset="0"/>
              <a:ea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Scintillator Signal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334000"/>
            <a:ext cx="8610600" cy="946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Photomultiplier serves as the amplifier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Measure if pulse height is over a threshold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Content Placeholder 5" descr="Scintillator_readout_spiel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3" y="1359665"/>
            <a:ext cx="9142036" cy="357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935379"/>
            <a:ext cx="4002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/>
                <a:ea typeface="Arial"/>
                <a:cs typeface="Arial"/>
              </a:rPr>
              <a:t>from H. </a:t>
            </a:r>
            <a:r>
              <a:rPr lang="en-US" sz="1000" dirty="0" err="1" smtClean="0">
                <a:latin typeface="Times New Roman"/>
                <a:ea typeface="Arial"/>
                <a:cs typeface="Arial"/>
              </a:rPr>
              <a:t>Spieler</a:t>
            </a:r>
            <a:r>
              <a:rPr lang="en-US" sz="1000" dirty="0" smtClean="0">
                <a:latin typeface="Times New Roman"/>
                <a:ea typeface="Arial"/>
                <a:cs typeface="Arial"/>
              </a:rPr>
              <a:t>  “Analog and Digital Electronics for Detectors”</a:t>
            </a:r>
            <a:endParaRPr lang="en-GB" sz="1000" dirty="0">
              <a:latin typeface="Times New Roman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42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 smtClean="0"/>
              <a:t>Steps of Processing Before </a:t>
            </a:r>
            <a:r>
              <a:rPr lang="en-US" dirty="0" smtClean="0"/>
              <a:t>Readout!</a:t>
            </a:r>
            <a:endParaRPr lang="en-US" dirty="0"/>
          </a:p>
        </p:txBody>
      </p:sp>
      <p:sp>
        <p:nvSpPr>
          <p:cNvPr id="88" name="Line 3"/>
          <p:cNvSpPr>
            <a:spLocks noChangeShapeType="1"/>
          </p:cNvSpPr>
          <p:nvPr/>
        </p:nvSpPr>
        <p:spPr bwMode="auto">
          <a:xfrm>
            <a:off x="3860800" y="1228725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89" name="AutoShape 4"/>
          <p:cNvSpPr>
            <a:spLocks noChangeArrowheads="1"/>
          </p:cNvSpPr>
          <p:nvPr/>
        </p:nvSpPr>
        <p:spPr bwMode="auto">
          <a:xfrm rot="10800000" flipH="1">
            <a:off x="3573463" y="1343025"/>
            <a:ext cx="574675" cy="24765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0" name="Rectangle 5"/>
          <p:cNvSpPr>
            <a:spLocks noChangeArrowheads="1"/>
          </p:cNvSpPr>
          <p:nvPr/>
        </p:nvSpPr>
        <p:spPr bwMode="auto">
          <a:xfrm>
            <a:off x="3471863" y="920750"/>
            <a:ext cx="777875" cy="298450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1" name="Rectangle 6"/>
          <p:cNvSpPr>
            <a:spLocks noChangeArrowheads="1"/>
          </p:cNvSpPr>
          <p:nvPr/>
        </p:nvSpPr>
        <p:spPr bwMode="auto">
          <a:xfrm>
            <a:off x="3167063" y="1712913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2" name="Line 7"/>
          <p:cNvSpPr>
            <a:spLocks noChangeShapeType="1"/>
          </p:cNvSpPr>
          <p:nvPr/>
        </p:nvSpPr>
        <p:spPr bwMode="auto">
          <a:xfrm>
            <a:off x="3251200" y="1757363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3" name="Line 8"/>
          <p:cNvSpPr>
            <a:spLocks noChangeShapeType="1"/>
          </p:cNvSpPr>
          <p:nvPr/>
        </p:nvSpPr>
        <p:spPr bwMode="auto">
          <a:xfrm>
            <a:off x="3251200" y="2020888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4" name="Line 9"/>
          <p:cNvSpPr>
            <a:spLocks noChangeShapeType="1"/>
          </p:cNvSpPr>
          <p:nvPr/>
        </p:nvSpPr>
        <p:spPr bwMode="auto">
          <a:xfrm>
            <a:off x="3860800" y="1598613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5" name="Rectangle 10"/>
          <p:cNvSpPr>
            <a:spLocks noChangeArrowheads="1"/>
          </p:cNvSpPr>
          <p:nvPr/>
        </p:nvSpPr>
        <p:spPr bwMode="auto">
          <a:xfrm>
            <a:off x="5059363" y="1301750"/>
            <a:ext cx="119904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Amplifier</a:t>
            </a: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5059363" y="1692275"/>
            <a:ext cx="75020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Filter</a:t>
            </a:r>
          </a:p>
        </p:txBody>
      </p:sp>
      <p:sp>
        <p:nvSpPr>
          <p:cNvPr id="97" name="Line 12"/>
          <p:cNvSpPr>
            <a:spLocks noChangeShapeType="1"/>
          </p:cNvSpPr>
          <p:nvPr/>
        </p:nvSpPr>
        <p:spPr bwMode="auto">
          <a:xfrm>
            <a:off x="3251200" y="1809750"/>
            <a:ext cx="7112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8" name="Arc 13"/>
          <p:cNvSpPr>
            <a:spLocks/>
          </p:cNvSpPr>
          <p:nvPr/>
        </p:nvSpPr>
        <p:spPr bwMode="auto">
          <a:xfrm>
            <a:off x="3962400" y="1811338"/>
            <a:ext cx="407988" cy="157162"/>
          </a:xfrm>
          <a:custGeom>
            <a:avLst/>
            <a:gdLst>
              <a:gd name="T0" fmla="*/ 0 w 21712"/>
              <a:gd name="T1" fmla="*/ 0 h 21600"/>
              <a:gd name="T2" fmla="*/ 407988 w 21712"/>
              <a:gd name="T3" fmla="*/ 157162 h 21600"/>
              <a:gd name="T4" fmla="*/ 2105 w 21712"/>
              <a:gd name="T5" fmla="*/ 157162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  <a:lnTo>
                  <a:pt x="112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99" name="Rectangle 14"/>
          <p:cNvSpPr>
            <a:spLocks noChangeArrowheads="1"/>
          </p:cNvSpPr>
          <p:nvPr/>
        </p:nvSpPr>
        <p:spPr bwMode="auto">
          <a:xfrm>
            <a:off x="3167063" y="218757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0" name="Line 15"/>
          <p:cNvSpPr>
            <a:spLocks noChangeShapeType="1"/>
          </p:cNvSpPr>
          <p:nvPr/>
        </p:nvSpPr>
        <p:spPr bwMode="auto">
          <a:xfrm>
            <a:off x="3251200" y="2232025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1" name="Line 16"/>
          <p:cNvSpPr>
            <a:spLocks noChangeShapeType="1"/>
          </p:cNvSpPr>
          <p:nvPr/>
        </p:nvSpPr>
        <p:spPr bwMode="auto">
          <a:xfrm>
            <a:off x="3251200" y="2495550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2" name="Line 17"/>
          <p:cNvSpPr>
            <a:spLocks noChangeShapeType="1"/>
          </p:cNvSpPr>
          <p:nvPr/>
        </p:nvSpPr>
        <p:spPr bwMode="auto">
          <a:xfrm>
            <a:off x="3860800" y="20732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3" name="Rectangle 18"/>
          <p:cNvSpPr>
            <a:spLocks noChangeArrowheads="1"/>
          </p:cNvSpPr>
          <p:nvPr/>
        </p:nvSpPr>
        <p:spPr bwMode="auto">
          <a:xfrm>
            <a:off x="5059363" y="2143125"/>
            <a:ext cx="90409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Shaper</a:t>
            </a:r>
          </a:p>
        </p:txBody>
      </p:sp>
      <p:sp>
        <p:nvSpPr>
          <p:cNvPr id="104" name="Freeform 19"/>
          <p:cNvSpPr>
            <a:spLocks/>
          </p:cNvSpPr>
          <p:nvPr/>
        </p:nvSpPr>
        <p:spPr bwMode="auto">
          <a:xfrm>
            <a:off x="3251200" y="2246313"/>
            <a:ext cx="1220788" cy="196850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5" name="Rectangle 20"/>
          <p:cNvSpPr>
            <a:spLocks noChangeArrowheads="1"/>
          </p:cNvSpPr>
          <p:nvPr/>
        </p:nvSpPr>
        <p:spPr bwMode="auto">
          <a:xfrm>
            <a:off x="3167063" y="414337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6" name="Line 21"/>
          <p:cNvSpPr>
            <a:spLocks noChangeShapeType="1"/>
          </p:cNvSpPr>
          <p:nvPr/>
        </p:nvSpPr>
        <p:spPr bwMode="auto">
          <a:xfrm>
            <a:off x="3251200" y="4180051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7" name="Line 22"/>
          <p:cNvSpPr>
            <a:spLocks noChangeShapeType="1"/>
          </p:cNvSpPr>
          <p:nvPr/>
        </p:nvSpPr>
        <p:spPr bwMode="auto">
          <a:xfrm>
            <a:off x="3251200" y="4443576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8" name="Line 23"/>
          <p:cNvSpPr>
            <a:spLocks noChangeShapeType="1"/>
          </p:cNvSpPr>
          <p:nvPr/>
        </p:nvSpPr>
        <p:spPr bwMode="auto">
          <a:xfrm>
            <a:off x="3860800" y="25606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09" name="Rectangle 24"/>
          <p:cNvSpPr>
            <a:spLocks noChangeArrowheads="1"/>
          </p:cNvSpPr>
          <p:nvPr/>
        </p:nvSpPr>
        <p:spPr bwMode="auto">
          <a:xfrm>
            <a:off x="5059363" y="4038600"/>
            <a:ext cx="22017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Range compression</a:t>
            </a:r>
          </a:p>
        </p:txBody>
      </p:sp>
      <p:sp>
        <p:nvSpPr>
          <p:cNvPr id="110" name="Arc 25"/>
          <p:cNvSpPr>
            <a:spLocks/>
          </p:cNvSpPr>
          <p:nvPr/>
        </p:nvSpPr>
        <p:spPr bwMode="auto">
          <a:xfrm>
            <a:off x="3252788" y="4286413"/>
            <a:ext cx="508000" cy="158750"/>
          </a:xfrm>
          <a:custGeom>
            <a:avLst/>
            <a:gdLst>
              <a:gd name="T0" fmla="*/ 0 w 21600"/>
              <a:gd name="T1" fmla="*/ 158750 h 21600"/>
              <a:gd name="T2" fmla="*/ 505883 w 21600"/>
              <a:gd name="T3" fmla="*/ 0 h 21600"/>
              <a:gd name="T4" fmla="*/ 508000 w 21600"/>
              <a:gd name="T5" fmla="*/ 1587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1" name="Line 26"/>
          <p:cNvSpPr>
            <a:spLocks noChangeShapeType="1"/>
          </p:cNvSpPr>
          <p:nvPr/>
        </p:nvSpPr>
        <p:spPr bwMode="auto">
          <a:xfrm>
            <a:off x="3759200" y="4284826"/>
            <a:ext cx="6096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2" name="Rectangle 27"/>
          <p:cNvSpPr>
            <a:spLocks noChangeArrowheads="1"/>
          </p:cNvSpPr>
          <p:nvPr/>
        </p:nvSpPr>
        <p:spPr bwMode="auto">
          <a:xfrm>
            <a:off x="3573463" y="2662564"/>
            <a:ext cx="574675" cy="300038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3" name="Line 28"/>
          <p:cNvSpPr>
            <a:spLocks noChangeShapeType="1"/>
          </p:cNvSpPr>
          <p:nvPr/>
        </p:nvSpPr>
        <p:spPr bwMode="auto">
          <a:xfrm>
            <a:off x="3860800" y="30226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4" name="Line 29"/>
          <p:cNvSpPr>
            <a:spLocks noChangeShapeType="1"/>
          </p:cNvSpPr>
          <p:nvPr/>
        </p:nvSpPr>
        <p:spPr bwMode="auto">
          <a:xfrm>
            <a:off x="3860800" y="2918152"/>
            <a:ext cx="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5" name="Line 30"/>
          <p:cNvSpPr>
            <a:spLocks noChangeShapeType="1"/>
          </p:cNvSpPr>
          <p:nvPr/>
        </p:nvSpPr>
        <p:spPr bwMode="auto">
          <a:xfrm flipH="1">
            <a:off x="3860800" y="2759402"/>
            <a:ext cx="20320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6" name="Line 31"/>
          <p:cNvSpPr>
            <a:spLocks noChangeShapeType="1"/>
          </p:cNvSpPr>
          <p:nvPr/>
        </p:nvSpPr>
        <p:spPr bwMode="auto">
          <a:xfrm>
            <a:off x="2543940" y="2770698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17" name="Rectangle 32"/>
          <p:cNvSpPr>
            <a:spLocks noChangeArrowheads="1"/>
          </p:cNvSpPr>
          <p:nvPr/>
        </p:nvSpPr>
        <p:spPr bwMode="auto">
          <a:xfrm>
            <a:off x="2600488" y="2701550"/>
            <a:ext cx="74136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 smtClean="0">
                <a:latin typeface="Times New Roman"/>
                <a:ea typeface="Arial"/>
                <a:cs typeface="Arial"/>
              </a:rPr>
              <a:t>clock</a:t>
            </a:r>
            <a:endParaRPr lang="en-US" sz="2000" dirty="0">
              <a:latin typeface="Times New Roman"/>
              <a:ea typeface="Arial"/>
              <a:cs typeface="Arial"/>
            </a:endParaRPr>
          </a:p>
        </p:txBody>
      </p:sp>
      <p:sp>
        <p:nvSpPr>
          <p:cNvPr id="118" name="Rectangle 33"/>
          <p:cNvSpPr>
            <a:spLocks noChangeArrowheads="1"/>
          </p:cNvSpPr>
          <p:nvPr/>
        </p:nvSpPr>
        <p:spPr bwMode="auto">
          <a:xfrm>
            <a:off x="5059363" y="2590800"/>
            <a:ext cx="116916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Sampling</a:t>
            </a:r>
          </a:p>
        </p:txBody>
      </p:sp>
      <p:sp>
        <p:nvSpPr>
          <p:cNvPr id="119" name="Rectangle 34"/>
          <p:cNvSpPr>
            <a:spLocks noChangeArrowheads="1"/>
          </p:cNvSpPr>
          <p:nvPr/>
        </p:nvSpPr>
        <p:spPr bwMode="auto">
          <a:xfrm>
            <a:off x="3065463" y="3084839"/>
            <a:ext cx="1590675" cy="931863"/>
          </a:xfrm>
          <a:prstGeom prst="rect">
            <a:avLst/>
          </a:prstGeom>
          <a:solidFill>
            <a:srgbClr val="CBCBCB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0" name="Rectangle 35"/>
          <p:cNvSpPr>
            <a:spLocks noChangeArrowheads="1"/>
          </p:cNvSpPr>
          <p:nvPr/>
        </p:nvSpPr>
        <p:spPr bwMode="auto">
          <a:xfrm>
            <a:off x="3167063" y="3137227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1" name="Line 36"/>
          <p:cNvSpPr>
            <a:spLocks noChangeShapeType="1"/>
          </p:cNvSpPr>
          <p:nvPr/>
        </p:nvSpPr>
        <p:spPr bwMode="auto">
          <a:xfrm>
            <a:off x="3251200" y="3181677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2" name="Line 37"/>
          <p:cNvSpPr>
            <a:spLocks noChangeShapeType="1"/>
          </p:cNvSpPr>
          <p:nvPr/>
        </p:nvSpPr>
        <p:spPr bwMode="auto">
          <a:xfrm>
            <a:off x="3251200" y="3445202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3" name="Rectangle 38"/>
          <p:cNvSpPr>
            <a:spLocks noChangeArrowheads="1"/>
          </p:cNvSpPr>
          <p:nvPr/>
        </p:nvSpPr>
        <p:spPr bwMode="auto">
          <a:xfrm>
            <a:off x="3167063" y="3611889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4" name="Line 39"/>
          <p:cNvSpPr>
            <a:spLocks noChangeShapeType="1"/>
          </p:cNvSpPr>
          <p:nvPr/>
        </p:nvSpPr>
        <p:spPr bwMode="auto">
          <a:xfrm>
            <a:off x="3251200" y="3656339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5" name="Line 40"/>
          <p:cNvSpPr>
            <a:spLocks noChangeShapeType="1"/>
          </p:cNvSpPr>
          <p:nvPr/>
        </p:nvSpPr>
        <p:spPr bwMode="auto">
          <a:xfrm>
            <a:off x="3251200" y="3919864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6" name="Line 41"/>
          <p:cNvSpPr>
            <a:spLocks noChangeShapeType="1"/>
          </p:cNvSpPr>
          <p:nvPr/>
        </p:nvSpPr>
        <p:spPr bwMode="auto">
          <a:xfrm>
            <a:off x="3860800" y="3497589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7" name="Line 42"/>
          <p:cNvSpPr>
            <a:spLocks noChangeShapeType="1"/>
          </p:cNvSpPr>
          <p:nvPr/>
        </p:nvSpPr>
        <p:spPr bwMode="auto">
          <a:xfrm>
            <a:off x="3352800" y="3392814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8" name="Line 43"/>
          <p:cNvSpPr>
            <a:spLocks noChangeShapeType="1"/>
          </p:cNvSpPr>
          <p:nvPr/>
        </p:nvSpPr>
        <p:spPr bwMode="auto">
          <a:xfrm>
            <a:off x="3454400" y="3392814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29" name="Line 44"/>
          <p:cNvSpPr>
            <a:spLocks noChangeShapeType="1"/>
          </p:cNvSpPr>
          <p:nvPr/>
        </p:nvSpPr>
        <p:spPr bwMode="auto">
          <a:xfrm>
            <a:off x="3556000" y="3340427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0" name="Line 45"/>
          <p:cNvSpPr>
            <a:spLocks noChangeShapeType="1"/>
          </p:cNvSpPr>
          <p:nvPr/>
        </p:nvSpPr>
        <p:spPr bwMode="auto">
          <a:xfrm>
            <a:off x="3657600" y="3288039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1" name="Line 46"/>
          <p:cNvSpPr>
            <a:spLocks noChangeShapeType="1"/>
          </p:cNvSpPr>
          <p:nvPr/>
        </p:nvSpPr>
        <p:spPr bwMode="auto">
          <a:xfrm>
            <a:off x="3759200" y="3234064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2" name="Line 47"/>
          <p:cNvSpPr>
            <a:spLocks noChangeShapeType="1"/>
          </p:cNvSpPr>
          <p:nvPr/>
        </p:nvSpPr>
        <p:spPr bwMode="auto">
          <a:xfrm>
            <a:off x="3860800" y="3288039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3" name="Line 48"/>
          <p:cNvSpPr>
            <a:spLocks noChangeShapeType="1"/>
          </p:cNvSpPr>
          <p:nvPr/>
        </p:nvSpPr>
        <p:spPr bwMode="auto">
          <a:xfrm>
            <a:off x="3962400" y="3340427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4" name="Line 49"/>
          <p:cNvSpPr>
            <a:spLocks noChangeShapeType="1"/>
          </p:cNvSpPr>
          <p:nvPr/>
        </p:nvSpPr>
        <p:spPr bwMode="auto">
          <a:xfrm>
            <a:off x="4064000" y="3392814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5" name="Line 50"/>
          <p:cNvSpPr>
            <a:spLocks noChangeShapeType="1"/>
          </p:cNvSpPr>
          <p:nvPr/>
        </p:nvSpPr>
        <p:spPr bwMode="auto">
          <a:xfrm>
            <a:off x="4165600" y="3392814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6" name="Line 51"/>
          <p:cNvSpPr>
            <a:spLocks noChangeShapeType="1"/>
          </p:cNvSpPr>
          <p:nvPr/>
        </p:nvSpPr>
        <p:spPr bwMode="auto">
          <a:xfrm>
            <a:off x="4267200" y="3392814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7" name="Freeform 52"/>
          <p:cNvSpPr>
            <a:spLocks/>
          </p:cNvSpPr>
          <p:nvPr/>
        </p:nvSpPr>
        <p:spPr bwMode="auto">
          <a:xfrm>
            <a:off x="3251200" y="3670627"/>
            <a:ext cx="1220788" cy="198437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8" name="Line 53"/>
          <p:cNvSpPr>
            <a:spLocks noChangeShapeType="1"/>
          </p:cNvSpPr>
          <p:nvPr/>
        </p:nvSpPr>
        <p:spPr bwMode="auto">
          <a:xfrm>
            <a:off x="3251200" y="3815089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39" name="Rectangle 54"/>
          <p:cNvSpPr>
            <a:spLocks noChangeArrowheads="1"/>
          </p:cNvSpPr>
          <p:nvPr/>
        </p:nvSpPr>
        <p:spPr bwMode="auto">
          <a:xfrm>
            <a:off x="5059363" y="3013075"/>
            <a:ext cx="145552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Digital filter</a:t>
            </a:r>
          </a:p>
        </p:txBody>
      </p:sp>
      <p:sp>
        <p:nvSpPr>
          <p:cNvPr id="140" name="Rectangle 55"/>
          <p:cNvSpPr>
            <a:spLocks noChangeArrowheads="1"/>
          </p:cNvSpPr>
          <p:nvPr/>
        </p:nvSpPr>
        <p:spPr bwMode="auto">
          <a:xfrm>
            <a:off x="5059363" y="3430587"/>
            <a:ext cx="194536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Zero suppression</a:t>
            </a:r>
          </a:p>
        </p:txBody>
      </p:sp>
      <p:sp>
        <p:nvSpPr>
          <p:cNvPr id="141" name="Rectangle 56"/>
          <p:cNvSpPr>
            <a:spLocks noChangeArrowheads="1"/>
          </p:cNvSpPr>
          <p:nvPr/>
        </p:nvSpPr>
        <p:spPr bwMode="auto">
          <a:xfrm>
            <a:off x="3471863" y="4614863"/>
            <a:ext cx="777875" cy="300037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2" name="Line 57"/>
          <p:cNvSpPr>
            <a:spLocks noChangeShapeType="1"/>
          </p:cNvSpPr>
          <p:nvPr/>
        </p:nvSpPr>
        <p:spPr bwMode="auto">
          <a:xfrm>
            <a:off x="3860800" y="45005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3" name="Rectangle 58"/>
          <p:cNvSpPr>
            <a:spLocks noChangeArrowheads="1"/>
          </p:cNvSpPr>
          <p:nvPr/>
        </p:nvSpPr>
        <p:spPr bwMode="auto">
          <a:xfrm>
            <a:off x="3167063" y="5037138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4" name="Line 59"/>
          <p:cNvSpPr>
            <a:spLocks noChangeShapeType="1"/>
          </p:cNvSpPr>
          <p:nvPr/>
        </p:nvSpPr>
        <p:spPr bwMode="auto">
          <a:xfrm>
            <a:off x="3251200" y="5081588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5" name="Line 60"/>
          <p:cNvSpPr>
            <a:spLocks noChangeShapeType="1"/>
          </p:cNvSpPr>
          <p:nvPr/>
        </p:nvSpPr>
        <p:spPr bwMode="auto">
          <a:xfrm>
            <a:off x="3251200" y="5345113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6" name="Freeform 61"/>
          <p:cNvSpPr>
            <a:spLocks/>
          </p:cNvSpPr>
          <p:nvPr/>
        </p:nvSpPr>
        <p:spPr bwMode="auto">
          <a:xfrm>
            <a:off x="3251200" y="5095875"/>
            <a:ext cx="1220788" cy="198438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7" name="Line 62"/>
          <p:cNvSpPr>
            <a:spLocks noChangeShapeType="1"/>
          </p:cNvSpPr>
          <p:nvPr/>
        </p:nvSpPr>
        <p:spPr bwMode="auto">
          <a:xfrm>
            <a:off x="3860800" y="49228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8" name="Line 63"/>
          <p:cNvSpPr>
            <a:spLocks noChangeShapeType="1"/>
          </p:cNvSpPr>
          <p:nvPr/>
        </p:nvSpPr>
        <p:spPr bwMode="auto">
          <a:xfrm>
            <a:off x="3454400" y="47117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49" name="Line 64"/>
          <p:cNvSpPr>
            <a:spLocks noChangeShapeType="1"/>
          </p:cNvSpPr>
          <p:nvPr/>
        </p:nvSpPr>
        <p:spPr bwMode="auto">
          <a:xfrm>
            <a:off x="3454400" y="48164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0" name="Line 65"/>
          <p:cNvSpPr>
            <a:spLocks noChangeShapeType="1"/>
          </p:cNvSpPr>
          <p:nvPr/>
        </p:nvSpPr>
        <p:spPr bwMode="auto">
          <a:xfrm>
            <a:off x="3454400" y="49228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1" name="Rectangle 66"/>
          <p:cNvSpPr>
            <a:spLocks noChangeArrowheads="1"/>
          </p:cNvSpPr>
          <p:nvPr/>
        </p:nvSpPr>
        <p:spPr bwMode="auto">
          <a:xfrm>
            <a:off x="5059363" y="4530725"/>
            <a:ext cx="85279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Buffer</a:t>
            </a:r>
          </a:p>
        </p:txBody>
      </p:sp>
      <p:sp>
        <p:nvSpPr>
          <p:cNvPr id="152" name="Line 67"/>
          <p:cNvSpPr>
            <a:spLocks noChangeShapeType="1"/>
          </p:cNvSpPr>
          <p:nvPr/>
        </p:nvSpPr>
        <p:spPr bwMode="auto">
          <a:xfrm>
            <a:off x="3822700" y="5100638"/>
            <a:ext cx="0" cy="2381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3" name="Line 68"/>
          <p:cNvSpPr>
            <a:spLocks noChangeShapeType="1"/>
          </p:cNvSpPr>
          <p:nvPr/>
        </p:nvSpPr>
        <p:spPr bwMode="auto">
          <a:xfrm flipV="1">
            <a:off x="3282950" y="5216525"/>
            <a:ext cx="539750" cy="31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4" name="Rectangle 69"/>
          <p:cNvSpPr>
            <a:spLocks noChangeArrowheads="1"/>
          </p:cNvSpPr>
          <p:nvPr/>
        </p:nvSpPr>
        <p:spPr bwMode="auto">
          <a:xfrm>
            <a:off x="3471863" y="5511800"/>
            <a:ext cx="777875" cy="300038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5" name="Rectangle 70"/>
          <p:cNvSpPr>
            <a:spLocks noChangeArrowheads="1"/>
          </p:cNvSpPr>
          <p:nvPr/>
        </p:nvSpPr>
        <p:spPr bwMode="auto">
          <a:xfrm>
            <a:off x="3167063" y="5934075"/>
            <a:ext cx="1387475" cy="193675"/>
          </a:xfrm>
          <a:prstGeom prst="rect">
            <a:avLst/>
          </a:prstGeom>
          <a:solidFill>
            <a:srgbClr val="FFCC99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6" name="Line 71"/>
          <p:cNvSpPr>
            <a:spLocks noChangeShapeType="1"/>
          </p:cNvSpPr>
          <p:nvPr/>
        </p:nvSpPr>
        <p:spPr bwMode="auto">
          <a:xfrm>
            <a:off x="3860800" y="58197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7" name="Line 72"/>
          <p:cNvSpPr>
            <a:spLocks noChangeShapeType="1"/>
          </p:cNvSpPr>
          <p:nvPr/>
        </p:nvSpPr>
        <p:spPr bwMode="auto">
          <a:xfrm>
            <a:off x="3454400" y="56086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8" name="Line 73"/>
          <p:cNvSpPr>
            <a:spLocks noChangeShapeType="1"/>
          </p:cNvSpPr>
          <p:nvPr/>
        </p:nvSpPr>
        <p:spPr bwMode="auto">
          <a:xfrm>
            <a:off x="3454400" y="57150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59" name="Line 74"/>
          <p:cNvSpPr>
            <a:spLocks noChangeShapeType="1"/>
          </p:cNvSpPr>
          <p:nvPr/>
        </p:nvSpPr>
        <p:spPr bwMode="auto">
          <a:xfrm>
            <a:off x="3454400" y="58197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60" name="Line 75"/>
          <p:cNvSpPr>
            <a:spLocks noChangeShapeType="1"/>
          </p:cNvSpPr>
          <p:nvPr/>
        </p:nvSpPr>
        <p:spPr bwMode="auto">
          <a:xfrm>
            <a:off x="3860800" y="5397500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61" name="Rectangle 76"/>
          <p:cNvSpPr>
            <a:spLocks noChangeArrowheads="1"/>
          </p:cNvSpPr>
          <p:nvPr/>
        </p:nvSpPr>
        <p:spPr bwMode="auto">
          <a:xfrm>
            <a:off x="5059363" y="5780088"/>
            <a:ext cx="210955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Format &amp; Readout</a:t>
            </a:r>
          </a:p>
        </p:txBody>
      </p:sp>
      <p:sp>
        <p:nvSpPr>
          <p:cNvPr id="162" name="Rectangle 77"/>
          <p:cNvSpPr>
            <a:spLocks noChangeArrowheads="1"/>
          </p:cNvSpPr>
          <p:nvPr/>
        </p:nvSpPr>
        <p:spPr bwMode="auto">
          <a:xfrm>
            <a:off x="5059363" y="5472113"/>
            <a:ext cx="85279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Buffer</a:t>
            </a:r>
          </a:p>
        </p:txBody>
      </p:sp>
      <p:sp>
        <p:nvSpPr>
          <p:cNvPr id="163" name="Rectangle 78"/>
          <p:cNvSpPr>
            <a:spLocks noChangeArrowheads="1"/>
          </p:cNvSpPr>
          <p:nvPr/>
        </p:nvSpPr>
        <p:spPr bwMode="auto">
          <a:xfrm>
            <a:off x="5059363" y="5011738"/>
            <a:ext cx="204455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Feature extraction</a:t>
            </a:r>
          </a:p>
        </p:txBody>
      </p:sp>
      <p:sp>
        <p:nvSpPr>
          <p:cNvPr id="164" name="Rectangle 79"/>
          <p:cNvSpPr>
            <a:spLocks noChangeArrowheads="1"/>
          </p:cNvSpPr>
          <p:nvPr/>
        </p:nvSpPr>
        <p:spPr bwMode="auto">
          <a:xfrm>
            <a:off x="5059363" y="898525"/>
            <a:ext cx="196848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Detector / Sensor</a:t>
            </a:r>
          </a:p>
        </p:txBody>
      </p:sp>
      <p:sp>
        <p:nvSpPr>
          <p:cNvPr id="165" name="AutoShape 80"/>
          <p:cNvSpPr>
            <a:spLocks noChangeArrowheads="1"/>
          </p:cNvSpPr>
          <p:nvPr/>
        </p:nvSpPr>
        <p:spPr bwMode="auto">
          <a:xfrm>
            <a:off x="3443288" y="6135688"/>
            <a:ext cx="893762" cy="569912"/>
          </a:xfrm>
          <a:prstGeom prst="downArrow">
            <a:avLst>
              <a:gd name="adj1" fmla="val 52046"/>
              <a:gd name="adj2" fmla="val 40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  <p:sp>
        <p:nvSpPr>
          <p:cNvPr id="166" name="Rectangle 81"/>
          <p:cNvSpPr>
            <a:spLocks noChangeArrowheads="1"/>
          </p:cNvSpPr>
          <p:nvPr/>
        </p:nvSpPr>
        <p:spPr bwMode="auto">
          <a:xfrm>
            <a:off x="5072063" y="6221413"/>
            <a:ext cx="300009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dirty="0">
                <a:latin typeface="Times New Roman"/>
                <a:ea typeface="Arial"/>
                <a:cs typeface="Arial"/>
              </a:rPr>
              <a:t>to Data Acquisition System</a:t>
            </a:r>
          </a:p>
        </p:txBody>
      </p:sp>
      <p:sp>
        <p:nvSpPr>
          <p:cNvPr id="167" name="Rectangle 83"/>
          <p:cNvSpPr>
            <a:spLocks noChangeArrowheads="1"/>
          </p:cNvSpPr>
          <p:nvPr/>
        </p:nvSpPr>
        <p:spPr bwMode="auto">
          <a:xfrm>
            <a:off x="8386763" y="203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sz="2400" dirty="0">
              <a:latin typeface="Times New Roman"/>
              <a:ea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101943" y="4551036"/>
            <a:ext cx="1758859" cy="3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44348" y="4409537"/>
            <a:ext cx="155759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L1 Trigger Logic</a:t>
            </a:r>
            <a:endParaRPr lang="en-US" dirty="0"/>
          </a:p>
        </p:txBody>
      </p:sp>
      <p:cxnSp>
        <p:nvCxnSpPr>
          <p:cNvPr id="87" name="Straight Arrow Connector 86"/>
          <p:cNvCxnSpPr/>
          <p:nvPr/>
        </p:nvCxnSpPr>
        <p:spPr bwMode="auto">
          <a:xfrm>
            <a:off x="2116393" y="4977161"/>
            <a:ext cx="1758859" cy="3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8" name="Straight Arrow Connector 167"/>
          <p:cNvCxnSpPr/>
          <p:nvPr/>
        </p:nvCxnSpPr>
        <p:spPr bwMode="auto">
          <a:xfrm flipH="1">
            <a:off x="2112891" y="5453413"/>
            <a:ext cx="1758859" cy="3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9" name="TextBox 168"/>
          <p:cNvSpPr txBox="1"/>
          <p:nvPr/>
        </p:nvSpPr>
        <p:spPr>
          <a:xfrm>
            <a:off x="555296" y="5311914"/>
            <a:ext cx="155759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L2 Trigger Logic</a:t>
            </a:r>
            <a:endParaRPr lang="en-US" dirty="0"/>
          </a:p>
        </p:txBody>
      </p:sp>
      <p:cxnSp>
        <p:nvCxnSpPr>
          <p:cNvPr id="170" name="Straight Arrow Connector 169"/>
          <p:cNvCxnSpPr/>
          <p:nvPr/>
        </p:nvCxnSpPr>
        <p:spPr bwMode="auto">
          <a:xfrm>
            <a:off x="2127341" y="5879538"/>
            <a:ext cx="1758859" cy="3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1" name="Line 23"/>
          <p:cNvSpPr>
            <a:spLocks noChangeShapeType="1"/>
          </p:cNvSpPr>
          <p:nvPr/>
        </p:nvSpPr>
        <p:spPr bwMode="auto">
          <a:xfrm>
            <a:off x="3853356" y="4019387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dirty="0">
              <a:latin typeface="Times New Roman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45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&amp; Shaping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36662"/>
            <a:ext cx="8610600" cy="2514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Purpose is to adjust signal for the measurement desired</a:t>
            </a:r>
          </a:p>
          <a:p>
            <a:pPr lvl="1"/>
            <a:r>
              <a:rPr lang="en-US" dirty="0" smtClean="0"/>
              <a:t>Broaden a sharp pulse to reduce input bandwidth &amp; noise</a:t>
            </a:r>
          </a:p>
          <a:p>
            <a:pPr lvl="2"/>
            <a:r>
              <a:rPr lang="en-US" dirty="0" smtClean="0"/>
              <a:t>Make it too broad and pulses from different times mix</a:t>
            </a:r>
          </a:p>
          <a:p>
            <a:pPr lvl="1"/>
            <a:r>
              <a:rPr lang="en-US" dirty="0" smtClean="0"/>
              <a:t>Analyze a wide pulse to extract the impulse time and integral ⇒</a:t>
            </a:r>
          </a:p>
          <a:p>
            <a:r>
              <a:rPr lang="en-US" dirty="0" smtClean="0"/>
              <a:t>Example: Signals from scintillator every 25 ns</a:t>
            </a:r>
          </a:p>
          <a:p>
            <a:pPr lvl="1"/>
            <a:r>
              <a:rPr lang="en-US" dirty="0" smtClean="0"/>
              <a:t>Need to sum energy deposited over 150 ns</a:t>
            </a:r>
          </a:p>
          <a:p>
            <a:pPr lvl="1"/>
            <a:r>
              <a:rPr lang="en-US" dirty="0" smtClean="0"/>
              <a:t>Need to put energy in correct 25 ns time bin</a:t>
            </a:r>
          </a:p>
          <a:p>
            <a:pPr lvl="1"/>
            <a:r>
              <a:rPr lang="en-US" dirty="0" smtClean="0"/>
              <a:t>Apply digital filtering &amp; peak finding</a:t>
            </a:r>
          </a:p>
          <a:p>
            <a:pPr lvl="2"/>
            <a:r>
              <a:rPr lang="en-US" dirty="0" smtClean="0"/>
              <a:t>Will return to this example later</a:t>
            </a:r>
            <a:endParaRPr lang="en-US" dirty="0"/>
          </a:p>
        </p:txBody>
      </p:sp>
      <p:pic>
        <p:nvPicPr>
          <p:cNvPr id="6" name="Picture 4" descr="ecalt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51262"/>
            <a:ext cx="8164512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57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&amp; Digitization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Signal can be stored in analog form or digitized at regular intervals (sampled)</a:t>
            </a:r>
          </a:p>
          <a:p>
            <a:pPr lvl="1"/>
            <a:r>
              <a:rPr lang="en-US" dirty="0" smtClean="0"/>
              <a:t>Analog readout: store charge in analog buffers (e.g. capacitors) and transmit stored charge off detector for digitization</a:t>
            </a:r>
          </a:p>
          <a:p>
            <a:pPr lvl="1"/>
            <a:r>
              <a:rPr lang="en-US" dirty="0" smtClean="0"/>
              <a:t>Digital readout with analog buffer: store charge in analog buffers, digitize buffer contents and transmit digital results off detector</a:t>
            </a:r>
          </a:p>
          <a:p>
            <a:pPr lvl="1"/>
            <a:r>
              <a:rPr lang="en-US" dirty="0" smtClean="0"/>
              <a:t>Digital readout with digital buffer: digitize the sampled signal directly, store digitally and transmit digital results off detector</a:t>
            </a:r>
          </a:p>
          <a:p>
            <a:pPr lvl="1"/>
            <a:r>
              <a:rPr lang="en-US" dirty="0" smtClean="0"/>
              <a:t>Zero suppression can be applied to not transmit data containing zeros</a:t>
            </a:r>
          </a:p>
          <a:p>
            <a:pPr lvl="2"/>
            <a:r>
              <a:rPr lang="en-US" dirty="0" smtClean="0"/>
              <a:t>Creates additional overhead to track suppressed data</a:t>
            </a:r>
          </a:p>
          <a:p>
            <a:r>
              <a:rPr lang="en-US" dirty="0" smtClean="0"/>
              <a:t>Signal can be discriminated against a threshold</a:t>
            </a:r>
          </a:p>
          <a:p>
            <a:pPr lvl="1"/>
            <a:r>
              <a:rPr lang="en-US" dirty="0" smtClean="0"/>
              <a:t>Binary readout: all that is stored is whether pulse height was over threshold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7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534400" cy="5441950"/>
          </a:xfrm>
        </p:spPr>
        <p:txBody>
          <a:bodyPr/>
          <a:lstStyle/>
          <a:p>
            <a:r>
              <a:rPr lang="en-US" dirty="0" smtClean="0"/>
              <a:t>Rather than have a linear conversion from energy to bits, vary the number of bits per energy to match your detector resolution and use bits in the most economical manner.</a:t>
            </a:r>
          </a:p>
          <a:p>
            <a:pPr lvl="1"/>
            <a:r>
              <a:rPr lang="en-US" dirty="0" smtClean="0"/>
              <a:t>Have different</a:t>
            </a:r>
            <a:br>
              <a:rPr lang="en-US" dirty="0" smtClean="0"/>
            </a:br>
            <a:r>
              <a:rPr lang="en-US" dirty="0" smtClean="0"/>
              <a:t>ranges with</a:t>
            </a:r>
            <a:br>
              <a:rPr lang="en-US" dirty="0" smtClean="0"/>
            </a:br>
            <a:r>
              <a:rPr lang="en-US" dirty="0" smtClean="0"/>
              <a:t>different nos.</a:t>
            </a:r>
            <a:br>
              <a:rPr lang="en-US" dirty="0" smtClean="0"/>
            </a:br>
            <a:r>
              <a:rPr lang="en-US" dirty="0" smtClean="0"/>
              <a:t>of bits per pulse</a:t>
            </a:r>
            <a:br>
              <a:rPr lang="en-US" dirty="0" smtClean="0"/>
            </a:br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Use nonlinear</a:t>
            </a:r>
            <a:br>
              <a:rPr lang="en-US" dirty="0" smtClean="0"/>
            </a:br>
            <a:r>
              <a:rPr lang="en-US" dirty="0" smtClean="0"/>
              <a:t>functions to</a:t>
            </a:r>
            <a:br>
              <a:rPr lang="en-US" dirty="0" smtClean="0"/>
            </a:br>
            <a:r>
              <a:rPr lang="en-US" dirty="0" smtClean="0"/>
              <a:t>match resolution </a:t>
            </a:r>
            <a:endParaRPr lang="en-US" dirty="0"/>
          </a:p>
        </p:txBody>
      </p:sp>
      <p:pic>
        <p:nvPicPr>
          <p:cNvPr id="4" name="Picture 3" descr="Radek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078977"/>
            <a:ext cx="5868095" cy="34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962400" cy="5441950"/>
          </a:xfrm>
        </p:spPr>
        <p:txBody>
          <a:bodyPr/>
          <a:lstStyle/>
          <a:p>
            <a:r>
              <a:rPr lang="en-US" dirty="0" smtClean="0"/>
              <a:t>Wish to measure the integral of an individual pulse on top of another signal</a:t>
            </a:r>
          </a:p>
          <a:p>
            <a:pPr lvl="1"/>
            <a:r>
              <a:rPr lang="en-US" dirty="0" smtClean="0"/>
              <a:t>Fit slope in regions away from pulses</a:t>
            </a:r>
          </a:p>
          <a:p>
            <a:pPr lvl="1"/>
            <a:r>
              <a:rPr lang="en-US" dirty="0" smtClean="0"/>
              <a:t>Subtract integral under fitted slope from pulse height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43000"/>
            <a:ext cx="5143500" cy="27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3886200"/>
            <a:ext cx="5143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EM Calorimeter Trigger/DAQ </a:t>
            </a:r>
            <a:r>
              <a:rPr lang="en-US" dirty="0"/>
              <a:t>Processing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 rot="-1618560">
            <a:off x="308681" y="1737669"/>
            <a:ext cx="119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Trigger Tower</a:t>
            </a:r>
          </a:p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25 </a:t>
            </a:r>
            <a:r>
              <a:rPr lang="fr-FR" altLang="ja-JP" sz="1200" b="1" dirty="0" err="1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Xtals</a:t>
            </a:r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(TT)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2989263" y="2197102"/>
            <a:ext cx="169862" cy="981075"/>
          </a:xfrm>
          <a:custGeom>
            <a:avLst/>
            <a:gdLst>
              <a:gd name="T0" fmla="*/ 2147483647 w 192"/>
              <a:gd name="T1" fmla="*/ 0 h 528"/>
              <a:gd name="T2" fmla="*/ 0 w 192"/>
              <a:gd name="T3" fmla="*/ 2147483647 h 528"/>
              <a:gd name="T4" fmla="*/ 2147483647 w 192"/>
              <a:gd name="T5" fmla="*/ 2147483647 h 528"/>
              <a:gd name="T6" fmla="*/ 0 60000 65536"/>
              <a:gd name="T7" fmla="*/ 0 60000 65536"/>
              <a:gd name="T8" fmla="*/ 0 60000 65536"/>
              <a:gd name="T9" fmla="*/ 0 w 192"/>
              <a:gd name="T10" fmla="*/ 0 h 528"/>
              <a:gd name="T11" fmla="*/ 192 w 192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528">
                <a:moveTo>
                  <a:pt x="192" y="0"/>
                </a:moveTo>
                <a:cubicBezTo>
                  <a:pt x="96" y="76"/>
                  <a:pt x="0" y="152"/>
                  <a:pt x="0" y="240"/>
                </a:cubicBezTo>
                <a:cubicBezTo>
                  <a:pt x="0" y="328"/>
                  <a:pt x="96" y="428"/>
                  <a:pt x="192" y="528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236913" y="3048002"/>
            <a:ext cx="423862" cy="760413"/>
          </a:xfrm>
          <a:prstGeom prst="rect">
            <a:avLst/>
          </a:prstGeom>
          <a:solidFill>
            <a:srgbClr val="C0C0C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232151" y="3067050"/>
            <a:ext cx="50625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TCC</a:t>
            </a:r>
          </a:p>
          <a:p>
            <a:r>
              <a:rPr lang="fr-FR" altLang="ja-JP" sz="8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(LLR)</a:t>
            </a:r>
            <a:endParaRPr lang="fr-FR" sz="800" i="1" dirty="0">
              <a:latin typeface="Arial" charset="0"/>
              <a:ea typeface="Arial"/>
              <a:cs typeface="Arial"/>
            </a:endParaRPr>
          </a:p>
          <a:p>
            <a:endParaRPr lang="fr-FR" sz="5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2895601" y="3448050"/>
            <a:ext cx="287338" cy="2033588"/>
          </a:xfrm>
          <a:custGeom>
            <a:avLst/>
            <a:gdLst>
              <a:gd name="T0" fmla="*/ 2147483647 w 368"/>
              <a:gd name="T1" fmla="*/ 0 h 1296"/>
              <a:gd name="T2" fmla="*/ 2147483647 w 368"/>
              <a:gd name="T3" fmla="*/ 2147483647 h 1296"/>
              <a:gd name="T4" fmla="*/ 2147483647 w 368"/>
              <a:gd name="T5" fmla="*/ 2147483647 h 1296"/>
              <a:gd name="T6" fmla="*/ 2147483647 w 368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368"/>
              <a:gd name="T13" fmla="*/ 0 h 1296"/>
              <a:gd name="T14" fmla="*/ 368 w 368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8" h="1296">
                <a:moveTo>
                  <a:pt x="368" y="0"/>
                </a:moveTo>
                <a:cubicBezTo>
                  <a:pt x="252" y="76"/>
                  <a:pt x="136" y="152"/>
                  <a:pt x="80" y="336"/>
                </a:cubicBezTo>
                <a:cubicBezTo>
                  <a:pt x="24" y="520"/>
                  <a:pt x="0" y="944"/>
                  <a:pt x="32" y="1104"/>
                </a:cubicBezTo>
                <a:cubicBezTo>
                  <a:pt x="64" y="1264"/>
                  <a:pt x="168" y="1280"/>
                  <a:pt x="272" y="1296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189289" y="1958975"/>
            <a:ext cx="420687" cy="762000"/>
          </a:xfrm>
          <a:prstGeom prst="rect">
            <a:avLst/>
          </a:prstGeom>
          <a:solidFill>
            <a:srgbClr val="00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3165475" y="2058989"/>
            <a:ext cx="61576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CCS</a:t>
            </a:r>
          </a:p>
          <a:p>
            <a:r>
              <a:rPr lang="fr-FR" altLang="ja-JP" sz="9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(CERN)</a:t>
            </a:r>
            <a:endParaRPr lang="fr-FR" sz="900" i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3189289" y="4240213"/>
            <a:ext cx="420687" cy="762000"/>
          </a:xfrm>
          <a:prstGeom prst="rect">
            <a:avLst/>
          </a:prstGeom>
          <a:solidFill>
            <a:srgbClr val="CCCC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CC00"/>
            </a:extrusionClr>
          </a:sp3d>
        </p:spPr>
        <p:txBody>
          <a:bodyPr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165476" y="4291014"/>
            <a:ext cx="6371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SRP</a:t>
            </a:r>
          </a:p>
          <a:p>
            <a:r>
              <a:rPr lang="fr-FR" altLang="ja-JP" sz="8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(CEA</a:t>
            </a:r>
          </a:p>
          <a:p>
            <a:r>
              <a:rPr lang="fr-FR" altLang="ja-JP" sz="8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DAPNIA)</a:t>
            </a:r>
            <a:endParaRPr lang="fr-FR" sz="800" i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3189289" y="5459413"/>
            <a:ext cx="420687" cy="762000"/>
          </a:xfrm>
          <a:prstGeom prst="rect">
            <a:avLst/>
          </a:prstGeom>
          <a:solidFill>
            <a:srgbClr val="99CC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3165476" y="5465764"/>
            <a:ext cx="5235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DCC</a:t>
            </a:r>
          </a:p>
          <a:p>
            <a:r>
              <a:rPr lang="fr-FR" altLang="ja-JP" sz="10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(LIP)</a:t>
            </a:r>
            <a:endParaRPr lang="fr-FR" sz="1000" i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8" name="Freeform 14"/>
          <p:cNvSpPr>
            <a:spLocks/>
          </p:cNvSpPr>
          <p:nvPr/>
        </p:nvSpPr>
        <p:spPr bwMode="auto">
          <a:xfrm>
            <a:off x="2795588" y="2197102"/>
            <a:ext cx="393700" cy="3414713"/>
          </a:xfrm>
          <a:custGeom>
            <a:avLst/>
            <a:gdLst>
              <a:gd name="T0" fmla="*/ 2147483647 w 376"/>
              <a:gd name="T1" fmla="*/ 0 h 2400"/>
              <a:gd name="T2" fmla="*/ 2147483647 w 376"/>
              <a:gd name="T3" fmla="*/ 2147483647 h 2400"/>
              <a:gd name="T4" fmla="*/ 2147483647 w 376"/>
              <a:gd name="T5" fmla="*/ 2147483647 h 2400"/>
              <a:gd name="T6" fmla="*/ 2147483647 w 376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76"/>
              <a:gd name="T13" fmla="*/ 0 h 2400"/>
              <a:gd name="T14" fmla="*/ 376 w 376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6" h="2400">
                <a:moveTo>
                  <a:pt x="376" y="0"/>
                </a:moveTo>
                <a:cubicBezTo>
                  <a:pt x="260" y="20"/>
                  <a:pt x="144" y="40"/>
                  <a:pt x="88" y="384"/>
                </a:cubicBezTo>
                <a:cubicBezTo>
                  <a:pt x="32" y="728"/>
                  <a:pt x="0" y="1728"/>
                  <a:pt x="40" y="2064"/>
                </a:cubicBezTo>
                <a:cubicBezTo>
                  <a:pt x="80" y="2400"/>
                  <a:pt x="280" y="2344"/>
                  <a:pt x="328" y="2400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59" name="Freeform 15"/>
          <p:cNvSpPr>
            <a:spLocks/>
          </p:cNvSpPr>
          <p:nvPr/>
        </p:nvSpPr>
        <p:spPr bwMode="auto">
          <a:xfrm>
            <a:off x="987426" y="2416177"/>
            <a:ext cx="2136775" cy="3313113"/>
          </a:xfrm>
          <a:custGeom>
            <a:avLst/>
            <a:gdLst>
              <a:gd name="T0" fmla="*/ 2147483647 w 2048"/>
              <a:gd name="T1" fmla="*/ 0 h 2400"/>
              <a:gd name="T2" fmla="*/ 2147483647 w 2048"/>
              <a:gd name="T3" fmla="*/ 2147483647 h 2400"/>
              <a:gd name="T4" fmla="*/ 2147483647 w 2048"/>
              <a:gd name="T5" fmla="*/ 2147483647 h 2400"/>
              <a:gd name="T6" fmla="*/ 2147483647 w 2048"/>
              <a:gd name="T7" fmla="*/ 2147483647 h 2400"/>
              <a:gd name="T8" fmla="*/ 2147483647 w 2048"/>
              <a:gd name="T9" fmla="*/ 2147483647 h 2400"/>
              <a:gd name="T10" fmla="*/ 2147483647 w 2048"/>
              <a:gd name="T11" fmla="*/ 2147483647 h 24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8"/>
              <a:gd name="T19" fmla="*/ 0 h 2400"/>
              <a:gd name="T20" fmla="*/ 2048 w 2048"/>
              <a:gd name="T21" fmla="*/ 2400 h 24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8" h="2400">
                <a:moveTo>
                  <a:pt x="512" y="0"/>
                </a:moveTo>
                <a:cubicBezTo>
                  <a:pt x="560" y="28"/>
                  <a:pt x="608" y="56"/>
                  <a:pt x="560" y="144"/>
                </a:cubicBezTo>
                <a:cubicBezTo>
                  <a:pt x="512" y="232"/>
                  <a:pt x="200" y="408"/>
                  <a:pt x="224" y="528"/>
                </a:cubicBezTo>
                <a:cubicBezTo>
                  <a:pt x="248" y="648"/>
                  <a:pt x="704" y="696"/>
                  <a:pt x="704" y="864"/>
                </a:cubicBezTo>
                <a:cubicBezTo>
                  <a:pt x="704" y="1032"/>
                  <a:pt x="0" y="1280"/>
                  <a:pt x="224" y="1536"/>
                </a:cubicBezTo>
                <a:cubicBezTo>
                  <a:pt x="448" y="1792"/>
                  <a:pt x="1744" y="2256"/>
                  <a:pt x="2048" y="2400"/>
                </a:cubicBezTo>
              </a:path>
            </a:pathLst>
          </a:custGeom>
          <a:noFill/>
          <a:ln w="38100">
            <a:solidFill>
              <a:srgbClr val="33CCFF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0" name="Oval 16"/>
          <p:cNvSpPr>
            <a:spLocks noChangeArrowheads="1"/>
          </p:cNvSpPr>
          <p:nvPr/>
        </p:nvSpPr>
        <p:spPr bwMode="auto">
          <a:xfrm>
            <a:off x="5743576" y="1358902"/>
            <a:ext cx="498475" cy="301625"/>
          </a:xfrm>
          <a:prstGeom prst="ellipse">
            <a:avLst/>
          </a:prstGeom>
          <a:solidFill>
            <a:srgbClr val="CC99FF">
              <a:alpha val="50195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5757863" y="1628775"/>
            <a:ext cx="4667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1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TCS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2" name="Oval 18"/>
          <p:cNvSpPr>
            <a:spLocks noChangeArrowheads="1"/>
          </p:cNvSpPr>
          <p:nvPr/>
        </p:nvSpPr>
        <p:spPr bwMode="auto">
          <a:xfrm>
            <a:off x="4638675" y="1390652"/>
            <a:ext cx="501650" cy="301625"/>
          </a:xfrm>
          <a:prstGeom prst="ellipse">
            <a:avLst/>
          </a:prstGeom>
          <a:solidFill>
            <a:srgbClr val="FF9999">
              <a:alpha val="50195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4695826" y="1628775"/>
            <a:ext cx="4588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1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TTC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2655889" y="1603377"/>
            <a:ext cx="1684337" cy="4735513"/>
          </a:xfrm>
          <a:prstGeom prst="rect">
            <a:avLst/>
          </a:prstGeom>
          <a:noFill/>
          <a:ln w="38100">
            <a:solidFill>
              <a:srgbClr val="FF6600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5" name="Oval 21"/>
          <p:cNvSpPr>
            <a:spLocks noChangeArrowheads="1"/>
          </p:cNvSpPr>
          <p:nvPr/>
        </p:nvSpPr>
        <p:spPr bwMode="auto">
          <a:xfrm>
            <a:off x="5492751" y="5332413"/>
            <a:ext cx="849313" cy="596900"/>
          </a:xfrm>
          <a:prstGeom prst="ellipse">
            <a:avLst/>
          </a:prstGeom>
          <a:solidFill>
            <a:srgbClr val="99FF99">
              <a:alpha val="50195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6" name="Freeform 22"/>
          <p:cNvSpPr>
            <a:spLocks/>
          </p:cNvSpPr>
          <p:nvPr/>
        </p:nvSpPr>
        <p:spPr bwMode="auto">
          <a:xfrm>
            <a:off x="3751264" y="5564188"/>
            <a:ext cx="1603375" cy="419100"/>
          </a:xfrm>
          <a:custGeom>
            <a:avLst/>
            <a:gdLst>
              <a:gd name="T0" fmla="*/ 0 w 1104"/>
              <a:gd name="T1" fmla="*/ 2147483647 h 336"/>
              <a:gd name="T2" fmla="*/ 2147483647 w 1104"/>
              <a:gd name="T3" fmla="*/ 2147483647 h 336"/>
              <a:gd name="T4" fmla="*/ 2147483647 w 1104"/>
              <a:gd name="T5" fmla="*/ 2147483647 h 336"/>
              <a:gd name="T6" fmla="*/ 2147483647 w 1104"/>
              <a:gd name="T7" fmla="*/ 2147483647 h 336"/>
              <a:gd name="T8" fmla="*/ 2147483647 w 1104"/>
              <a:gd name="T9" fmla="*/ 2147483647 h 336"/>
              <a:gd name="T10" fmla="*/ 2147483647 w 1104"/>
              <a:gd name="T11" fmla="*/ 2147483647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4"/>
              <a:gd name="T19" fmla="*/ 0 h 336"/>
              <a:gd name="T20" fmla="*/ 1104 w 1104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4" h="336">
                <a:moveTo>
                  <a:pt x="0" y="128"/>
                </a:moveTo>
                <a:cubicBezTo>
                  <a:pt x="56" y="232"/>
                  <a:pt x="112" y="336"/>
                  <a:pt x="192" y="320"/>
                </a:cubicBezTo>
                <a:cubicBezTo>
                  <a:pt x="272" y="304"/>
                  <a:pt x="384" y="32"/>
                  <a:pt x="480" y="32"/>
                </a:cubicBezTo>
                <a:cubicBezTo>
                  <a:pt x="576" y="32"/>
                  <a:pt x="688" y="320"/>
                  <a:pt x="768" y="320"/>
                </a:cubicBezTo>
                <a:cubicBezTo>
                  <a:pt x="848" y="320"/>
                  <a:pt x="904" y="64"/>
                  <a:pt x="960" y="32"/>
                </a:cubicBezTo>
                <a:cubicBezTo>
                  <a:pt x="1016" y="0"/>
                  <a:pt x="1080" y="112"/>
                  <a:pt x="1104" y="128"/>
                </a:cubicBezTo>
              </a:path>
            </a:pathLst>
          </a:custGeom>
          <a:noFill/>
          <a:ln w="38100">
            <a:solidFill>
              <a:srgbClr val="33CCFF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7" name="Freeform 23"/>
          <p:cNvSpPr>
            <a:spLocks/>
          </p:cNvSpPr>
          <p:nvPr/>
        </p:nvSpPr>
        <p:spPr bwMode="auto">
          <a:xfrm>
            <a:off x="3786189" y="5291140"/>
            <a:ext cx="1603375" cy="415925"/>
          </a:xfrm>
          <a:custGeom>
            <a:avLst/>
            <a:gdLst>
              <a:gd name="T0" fmla="*/ 0 w 1104"/>
              <a:gd name="T1" fmla="*/ 2147483647 h 336"/>
              <a:gd name="T2" fmla="*/ 2147483647 w 1104"/>
              <a:gd name="T3" fmla="*/ 2147483647 h 336"/>
              <a:gd name="T4" fmla="*/ 2147483647 w 1104"/>
              <a:gd name="T5" fmla="*/ 2147483647 h 336"/>
              <a:gd name="T6" fmla="*/ 2147483647 w 1104"/>
              <a:gd name="T7" fmla="*/ 2147483647 h 336"/>
              <a:gd name="T8" fmla="*/ 2147483647 w 1104"/>
              <a:gd name="T9" fmla="*/ 2147483647 h 336"/>
              <a:gd name="T10" fmla="*/ 2147483647 w 1104"/>
              <a:gd name="T11" fmla="*/ 2147483647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4"/>
              <a:gd name="T19" fmla="*/ 0 h 336"/>
              <a:gd name="T20" fmla="*/ 1104 w 1104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4" h="336">
                <a:moveTo>
                  <a:pt x="0" y="128"/>
                </a:moveTo>
                <a:cubicBezTo>
                  <a:pt x="56" y="232"/>
                  <a:pt x="112" y="336"/>
                  <a:pt x="192" y="320"/>
                </a:cubicBezTo>
                <a:cubicBezTo>
                  <a:pt x="272" y="304"/>
                  <a:pt x="384" y="32"/>
                  <a:pt x="480" y="32"/>
                </a:cubicBezTo>
                <a:cubicBezTo>
                  <a:pt x="576" y="32"/>
                  <a:pt x="688" y="320"/>
                  <a:pt x="768" y="320"/>
                </a:cubicBezTo>
                <a:cubicBezTo>
                  <a:pt x="848" y="320"/>
                  <a:pt x="904" y="64"/>
                  <a:pt x="960" y="32"/>
                </a:cubicBezTo>
                <a:cubicBezTo>
                  <a:pt x="1016" y="0"/>
                  <a:pt x="1080" y="112"/>
                  <a:pt x="1104" y="128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8" name="Freeform 24"/>
          <p:cNvSpPr>
            <a:spLocks/>
          </p:cNvSpPr>
          <p:nvPr/>
        </p:nvSpPr>
        <p:spPr bwMode="auto">
          <a:xfrm>
            <a:off x="3768726" y="5414965"/>
            <a:ext cx="1603375" cy="415925"/>
          </a:xfrm>
          <a:custGeom>
            <a:avLst/>
            <a:gdLst>
              <a:gd name="T0" fmla="*/ 0 w 1104"/>
              <a:gd name="T1" fmla="*/ 2147483647 h 336"/>
              <a:gd name="T2" fmla="*/ 2147483647 w 1104"/>
              <a:gd name="T3" fmla="*/ 2147483647 h 336"/>
              <a:gd name="T4" fmla="*/ 2147483647 w 1104"/>
              <a:gd name="T5" fmla="*/ 2147483647 h 336"/>
              <a:gd name="T6" fmla="*/ 2147483647 w 1104"/>
              <a:gd name="T7" fmla="*/ 2147483647 h 336"/>
              <a:gd name="T8" fmla="*/ 2147483647 w 1104"/>
              <a:gd name="T9" fmla="*/ 2147483647 h 336"/>
              <a:gd name="T10" fmla="*/ 2147483647 w 1104"/>
              <a:gd name="T11" fmla="*/ 2147483647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4"/>
              <a:gd name="T19" fmla="*/ 0 h 336"/>
              <a:gd name="T20" fmla="*/ 1104 w 1104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4" h="336">
                <a:moveTo>
                  <a:pt x="0" y="128"/>
                </a:moveTo>
                <a:cubicBezTo>
                  <a:pt x="56" y="232"/>
                  <a:pt x="112" y="336"/>
                  <a:pt x="192" y="320"/>
                </a:cubicBezTo>
                <a:cubicBezTo>
                  <a:pt x="272" y="304"/>
                  <a:pt x="384" y="32"/>
                  <a:pt x="480" y="32"/>
                </a:cubicBezTo>
                <a:cubicBezTo>
                  <a:pt x="576" y="32"/>
                  <a:pt x="688" y="320"/>
                  <a:pt x="768" y="320"/>
                </a:cubicBezTo>
                <a:cubicBezTo>
                  <a:pt x="848" y="320"/>
                  <a:pt x="904" y="64"/>
                  <a:pt x="960" y="32"/>
                </a:cubicBezTo>
                <a:cubicBezTo>
                  <a:pt x="1016" y="0"/>
                  <a:pt x="1080" y="112"/>
                  <a:pt x="1104" y="128"/>
                </a:cubicBezTo>
              </a:path>
            </a:pathLst>
          </a:custGeom>
          <a:noFill/>
          <a:ln w="19050">
            <a:solidFill>
              <a:srgbClr val="808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69" name="Text Box 25"/>
          <p:cNvSpPr txBox="1">
            <a:spLocks noChangeAspect="1" noChangeArrowheads="1"/>
          </p:cNvSpPr>
          <p:nvPr/>
        </p:nvSpPr>
        <p:spPr bwMode="auto">
          <a:xfrm rot="-1527459">
            <a:off x="1239839" y="3973513"/>
            <a:ext cx="1482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Trigger primitives @800 Mbits/s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0" name="Freeform 26"/>
          <p:cNvSpPr>
            <a:spLocks/>
          </p:cNvSpPr>
          <p:nvPr/>
        </p:nvSpPr>
        <p:spPr bwMode="auto">
          <a:xfrm>
            <a:off x="1289050" y="2203450"/>
            <a:ext cx="1917700" cy="1976438"/>
          </a:xfrm>
          <a:custGeom>
            <a:avLst/>
            <a:gdLst>
              <a:gd name="T0" fmla="*/ 2147483647 w 1888"/>
              <a:gd name="T1" fmla="*/ 0 h 1592"/>
              <a:gd name="T2" fmla="*/ 2147483647 w 1888"/>
              <a:gd name="T3" fmla="*/ 2147483647 h 1592"/>
              <a:gd name="T4" fmla="*/ 2147483647 w 1888"/>
              <a:gd name="T5" fmla="*/ 2147483647 h 1592"/>
              <a:gd name="T6" fmla="*/ 2147483647 w 1888"/>
              <a:gd name="T7" fmla="*/ 2147483647 h 1592"/>
              <a:gd name="T8" fmla="*/ 2147483647 w 1888"/>
              <a:gd name="T9" fmla="*/ 2147483647 h 1592"/>
              <a:gd name="T10" fmla="*/ 2147483647 w 1888"/>
              <a:gd name="T11" fmla="*/ 2147483647 h 15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88"/>
              <a:gd name="T19" fmla="*/ 0 h 1592"/>
              <a:gd name="T20" fmla="*/ 1888 w 1888"/>
              <a:gd name="T21" fmla="*/ 1592 h 15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88" h="1592">
                <a:moveTo>
                  <a:pt x="304" y="0"/>
                </a:moveTo>
                <a:cubicBezTo>
                  <a:pt x="412" y="68"/>
                  <a:pt x="520" y="136"/>
                  <a:pt x="496" y="240"/>
                </a:cubicBezTo>
                <a:cubicBezTo>
                  <a:pt x="472" y="344"/>
                  <a:pt x="136" y="504"/>
                  <a:pt x="160" y="624"/>
                </a:cubicBezTo>
                <a:cubicBezTo>
                  <a:pt x="184" y="744"/>
                  <a:pt x="632" y="800"/>
                  <a:pt x="640" y="960"/>
                </a:cubicBezTo>
                <a:cubicBezTo>
                  <a:pt x="648" y="1120"/>
                  <a:pt x="0" y="1592"/>
                  <a:pt x="208" y="1584"/>
                </a:cubicBezTo>
                <a:cubicBezTo>
                  <a:pt x="416" y="1576"/>
                  <a:pt x="1608" y="1024"/>
                  <a:pt x="1888" y="912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1" name="Freeform 27"/>
          <p:cNvSpPr>
            <a:spLocks noChangeAspect="1"/>
          </p:cNvSpPr>
          <p:nvPr/>
        </p:nvSpPr>
        <p:spPr bwMode="auto">
          <a:xfrm>
            <a:off x="1379539" y="2032001"/>
            <a:ext cx="26987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2" name="AutoShape 28"/>
          <p:cNvSpPr>
            <a:spLocks noChangeAspect="1" noChangeArrowheads="1"/>
          </p:cNvSpPr>
          <p:nvPr/>
        </p:nvSpPr>
        <p:spPr bwMode="auto">
          <a:xfrm>
            <a:off x="1384301" y="2054225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3" name="Freeform 29"/>
          <p:cNvSpPr>
            <a:spLocks noChangeAspect="1"/>
          </p:cNvSpPr>
          <p:nvPr/>
        </p:nvSpPr>
        <p:spPr bwMode="auto">
          <a:xfrm>
            <a:off x="904875" y="1962150"/>
            <a:ext cx="501650" cy="268288"/>
          </a:xfrm>
          <a:custGeom>
            <a:avLst/>
            <a:gdLst>
              <a:gd name="T0" fmla="*/ 2147483647 w 4416"/>
              <a:gd name="T1" fmla="*/ 2147483647 h 1824"/>
              <a:gd name="T2" fmla="*/ 2147483647 w 4416"/>
              <a:gd name="T3" fmla="*/ 0 h 1824"/>
              <a:gd name="T4" fmla="*/ 2147483647 w 4416"/>
              <a:gd name="T5" fmla="*/ 2147483647 h 1824"/>
              <a:gd name="T6" fmla="*/ 0 w 4416"/>
              <a:gd name="T7" fmla="*/ 2147483647 h 1824"/>
              <a:gd name="T8" fmla="*/ 2147483647 w 4416"/>
              <a:gd name="T9" fmla="*/ 2147483647 h 1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16"/>
              <a:gd name="T16" fmla="*/ 0 h 1824"/>
              <a:gd name="T17" fmla="*/ 4416 w 4416"/>
              <a:gd name="T18" fmla="*/ 1824 h 18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16" h="1824">
                <a:moveTo>
                  <a:pt x="3216" y="1200"/>
                </a:moveTo>
                <a:lnTo>
                  <a:pt x="4416" y="0"/>
                </a:lnTo>
                <a:lnTo>
                  <a:pt x="480" y="1344"/>
                </a:lnTo>
                <a:lnTo>
                  <a:pt x="0" y="1824"/>
                </a:lnTo>
                <a:lnTo>
                  <a:pt x="3216" y="1200"/>
                </a:lnTo>
                <a:close/>
              </a:path>
            </a:pathLst>
          </a:cu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4" name="Freeform 30"/>
          <p:cNvSpPr>
            <a:spLocks noChangeAspect="1"/>
          </p:cNvSpPr>
          <p:nvPr/>
        </p:nvSpPr>
        <p:spPr bwMode="auto">
          <a:xfrm>
            <a:off x="1379539" y="1962151"/>
            <a:ext cx="26987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5" name="Line 31"/>
          <p:cNvSpPr>
            <a:spLocks noChangeAspect="1" noChangeShapeType="1"/>
          </p:cNvSpPr>
          <p:nvPr/>
        </p:nvSpPr>
        <p:spPr bwMode="auto">
          <a:xfrm flipH="1">
            <a:off x="950914" y="1997076"/>
            <a:ext cx="430212" cy="17621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76" name="AutoShape 32"/>
          <p:cNvSpPr>
            <a:spLocks noChangeAspect="1" noChangeArrowheads="1"/>
          </p:cNvSpPr>
          <p:nvPr/>
        </p:nvSpPr>
        <p:spPr bwMode="auto">
          <a:xfrm>
            <a:off x="1384301" y="1984376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7" name="Freeform 33"/>
          <p:cNvSpPr>
            <a:spLocks noChangeAspect="1"/>
          </p:cNvSpPr>
          <p:nvPr/>
        </p:nvSpPr>
        <p:spPr bwMode="auto">
          <a:xfrm>
            <a:off x="1352551" y="1997076"/>
            <a:ext cx="26988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8" name="AutoShape 34"/>
          <p:cNvSpPr>
            <a:spLocks noChangeAspect="1" noChangeArrowheads="1"/>
          </p:cNvSpPr>
          <p:nvPr/>
        </p:nvSpPr>
        <p:spPr bwMode="auto">
          <a:xfrm>
            <a:off x="1358901" y="2019301"/>
            <a:ext cx="14288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79" name="Freeform 35"/>
          <p:cNvSpPr>
            <a:spLocks noChangeAspect="1"/>
          </p:cNvSpPr>
          <p:nvPr/>
        </p:nvSpPr>
        <p:spPr bwMode="auto">
          <a:xfrm>
            <a:off x="1352551" y="2068513"/>
            <a:ext cx="26988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0" name="AutoShape 36"/>
          <p:cNvSpPr>
            <a:spLocks noChangeAspect="1" noChangeArrowheads="1"/>
          </p:cNvSpPr>
          <p:nvPr/>
        </p:nvSpPr>
        <p:spPr bwMode="auto">
          <a:xfrm>
            <a:off x="1358901" y="2090738"/>
            <a:ext cx="14288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1" name="Freeform 37"/>
          <p:cNvSpPr>
            <a:spLocks noChangeAspect="1"/>
          </p:cNvSpPr>
          <p:nvPr/>
        </p:nvSpPr>
        <p:spPr bwMode="auto">
          <a:xfrm>
            <a:off x="1352551" y="2138363"/>
            <a:ext cx="26988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2" name="AutoShape 38"/>
          <p:cNvSpPr>
            <a:spLocks noChangeAspect="1" noChangeArrowheads="1"/>
          </p:cNvSpPr>
          <p:nvPr/>
        </p:nvSpPr>
        <p:spPr bwMode="auto">
          <a:xfrm>
            <a:off x="1358901" y="2160588"/>
            <a:ext cx="14288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3" name="Freeform 39"/>
          <p:cNvSpPr>
            <a:spLocks noChangeAspect="1"/>
          </p:cNvSpPr>
          <p:nvPr/>
        </p:nvSpPr>
        <p:spPr bwMode="auto">
          <a:xfrm>
            <a:off x="1352551" y="2209802"/>
            <a:ext cx="26988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4" name="AutoShape 40"/>
          <p:cNvSpPr>
            <a:spLocks noChangeAspect="1" noChangeArrowheads="1"/>
          </p:cNvSpPr>
          <p:nvPr/>
        </p:nvSpPr>
        <p:spPr bwMode="auto">
          <a:xfrm>
            <a:off x="1358901" y="2232027"/>
            <a:ext cx="14288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5" name="Freeform 41"/>
          <p:cNvSpPr>
            <a:spLocks noChangeAspect="1"/>
          </p:cNvSpPr>
          <p:nvPr/>
        </p:nvSpPr>
        <p:spPr bwMode="auto">
          <a:xfrm>
            <a:off x="1352551" y="2279652"/>
            <a:ext cx="26988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6" name="AutoShape 42"/>
          <p:cNvSpPr>
            <a:spLocks noChangeAspect="1" noChangeArrowheads="1"/>
          </p:cNvSpPr>
          <p:nvPr/>
        </p:nvSpPr>
        <p:spPr bwMode="auto">
          <a:xfrm>
            <a:off x="1358901" y="2301877"/>
            <a:ext cx="14288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7" name="Freeform 43"/>
          <p:cNvSpPr>
            <a:spLocks noChangeAspect="1"/>
          </p:cNvSpPr>
          <p:nvPr/>
        </p:nvSpPr>
        <p:spPr bwMode="auto">
          <a:xfrm>
            <a:off x="904876" y="2138363"/>
            <a:ext cx="365125" cy="354012"/>
          </a:xfrm>
          <a:custGeom>
            <a:avLst/>
            <a:gdLst>
              <a:gd name="T0" fmla="*/ 2147483647 w 3216"/>
              <a:gd name="T1" fmla="*/ 2147483647 h 2400"/>
              <a:gd name="T2" fmla="*/ 2147483647 w 3216"/>
              <a:gd name="T3" fmla="*/ 0 h 2400"/>
              <a:gd name="T4" fmla="*/ 0 w 3216"/>
              <a:gd name="T5" fmla="*/ 2147483647 h 2400"/>
              <a:gd name="T6" fmla="*/ 0 w 3216"/>
              <a:gd name="T7" fmla="*/ 2147483647 h 2400"/>
              <a:gd name="T8" fmla="*/ 2147483647 w 3216"/>
              <a:gd name="T9" fmla="*/ 2147483647 h 2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6"/>
              <a:gd name="T16" fmla="*/ 0 h 2400"/>
              <a:gd name="T17" fmla="*/ 3216 w 3216"/>
              <a:gd name="T18" fmla="*/ 2400 h 2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6" h="2400">
                <a:moveTo>
                  <a:pt x="3216" y="2400"/>
                </a:moveTo>
                <a:lnTo>
                  <a:pt x="3216" y="0"/>
                </a:lnTo>
                <a:lnTo>
                  <a:pt x="0" y="624"/>
                </a:lnTo>
                <a:lnTo>
                  <a:pt x="0" y="1584"/>
                </a:lnTo>
                <a:lnTo>
                  <a:pt x="3216" y="2400"/>
                </a:lnTo>
                <a:close/>
              </a:path>
            </a:pathLst>
          </a:cu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88" name="Line 44"/>
          <p:cNvSpPr>
            <a:spLocks noChangeAspect="1" noChangeShapeType="1"/>
          </p:cNvSpPr>
          <p:nvPr/>
        </p:nvSpPr>
        <p:spPr bwMode="auto">
          <a:xfrm flipH="1">
            <a:off x="908050" y="2209802"/>
            <a:ext cx="365125" cy="47625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89" name="Line 45"/>
          <p:cNvSpPr>
            <a:spLocks noChangeAspect="1" noChangeShapeType="1"/>
          </p:cNvSpPr>
          <p:nvPr/>
        </p:nvSpPr>
        <p:spPr bwMode="auto">
          <a:xfrm flipV="1">
            <a:off x="908051" y="2279650"/>
            <a:ext cx="363538" cy="7938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0" name="Line 46"/>
          <p:cNvSpPr>
            <a:spLocks noChangeAspect="1" noChangeShapeType="1"/>
          </p:cNvSpPr>
          <p:nvPr/>
        </p:nvSpPr>
        <p:spPr bwMode="auto">
          <a:xfrm flipH="1" flipV="1">
            <a:off x="908050" y="2314577"/>
            <a:ext cx="365125" cy="3651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1" name="Line 47"/>
          <p:cNvSpPr>
            <a:spLocks noChangeAspect="1" noChangeShapeType="1"/>
          </p:cNvSpPr>
          <p:nvPr/>
        </p:nvSpPr>
        <p:spPr bwMode="auto">
          <a:xfrm flipH="1" flipV="1">
            <a:off x="908050" y="2343152"/>
            <a:ext cx="365125" cy="79375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2" name="Line 48"/>
          <p:cNvSpPr>
            <a:spLocks noChangeAspect="1" noChangeShapeType="1"/>
          </p:cNvSpPr>
          <p:nvPr/>
        </p:nvSpPr>
        <p:spPr bwMode="auto">
          <a:xfrm flipH="1" flipV="1">
            <a:off x="908050" y="2371725"/>
            <a:ext cx="365125" cy="12065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3" name="Line 49"/>
          <p:cNvSpPr>
            <a:spLocks noChangeAspect="1" noChangeShapeType="1"/>
          </p:cNvSpPr>
          <p:nvPr/>
        </p:nvSpPr>
        <p:spPr bwMode="auto">
          <a:xfrm flipH="1">
            <a:off x="919164" y="2103438"/>
            <a:ext cx="382587" cy="112712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4" name="Line 50"/>
          <p:cNvSpPr>
            <a:spLocks noChangeAspect="1" noChangeShapeType="1"/>
          </p:cNvSpPr>
          <p:nvPr/>
        </p:nvSpPr>
        <p:spPr bwMode="auto">
          <a:xfrm flipH="1">
            <a:off x="928689" y="2068513"/>
            <a:ext cx="398462" cy="13335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5" name="Line 51"/>
          <p:cNvSpPr>
            <a:spLocks noChangeAspect="1" noChangeShapeType="1"/>
          </p:cNvSpPr>
          <p:nvPr/>
        </p:nvSpPr>
        <p:spPr bwMode="auto">
          <a:xfrm flipH="1">
            <a:off x="941389" y="2033590"/>
            <a:ext cx="414337" cy="1539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2996" name="Freeform 52"/>
          <p:cNvSpPr>
            <a:spLocks noChangeAspect="1"/>
          </p:cNvSpPr>
          <p:nvPr/>
        </p:nvSpPr>
        <p:spPr bwMode="auto">
          <a:xfrm>
            <a:off x="1379539" y="2103438"/>
            <a:ext cx="26987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97" name="AutoShape 53"/>
          <p:cNvSpPr>
            <a:spLocks noChangeAspect="1" noChangeArrowheads="1"/>
          </p:cNvSpPr>
          <p:nvPr/>
        </p:nvSpPr>
        <p:spPr bwMode="auto">
          <a:xfrm>
            <a:off x="1384301" y="2125663"/>
            <a:ext cx="15875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98" name="Freeform 54"/>
          <p:cNvSpPr>
            <a:spLocks noChangeAspect="1"/>
          </p:cNvSpPr>
          <p:nvPr/>
        </p:nvSpPr>
        <p:spPr bwMode="auto">
          <a:xfrm>
            <a:off x="1379539" y="2173288"/>
            <a:ext cx="26987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2999" name="AutoShape 55"/>
          <p:cNvSpPr>
            <a:spLocks noChangeAspect="1" noChangeArrowheads="1"/>
          </p:cNvSpPr>
          <p:nvPr/>
        </p:nvSpPr>
        <p:spPr bwMode="auto">
          <a:xfrm>
            <a:off x="1384301" y="2195513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0" name="Freeform 56"/>
          <p:cNvSpPr>
            <a:spLocks noChangeAspect="1"/>
          </p:cNvSpPr>
          <p:nvPr/>
        </p:nvSpPr>
        <p:spPr bwMode="auto">
          <a:xfrm>
            <a:off x="1379539" y="2244727"/>
            <a:ext cx="26987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1" name="AutoShape 57"/>
          <p:cNvSpPr>
            <a:spLocks noChangeAspect="1" noChangeArrowheads="1"/>
          </p:cNvSpPr>
          <p:nvPr/>
        </p:nvSpPr>
        <p:spPr bwMode="auto">
          <a:xfrm>
            <a:off x="1384301" y="2266952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2" name="Freeform 58"/>
          <p:cNvSpPr>
            <a:spLocks noChangeAspect="1"/>
          </p:cNvSpPr>
          <p:nvPr/>
        </p:nvSpPr>
        <p:spPr bwMode="auto">
          <a:xfrm>
            <a:off x="1323976" y="2032001"/>
            <a:ext cx="28575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3" name="AutoShape 59"/>
          <p:cNvSpPr>
            <a:spLocks noChangeAspect="1" noChangeArrowheads="1"/>
          </p:cNvSpPr>
          <p:nvPr/>
        </p:nvSpPr>
        <p:spPr bwMode="auto">
          <a:xfrm>
            <a:off x="1330326" y="2054226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4" name="Freeform 60"/>
          <p:cNvSpPr>
            <a:spLocks noChangeAspect="1"/>
          </p:cNvSpPr>
          <p:nvPr/>
        </p:nvSpPr>
        <p:spPr bwMode="auto">
          <a:xfrm>
            <a:off x="1323976" y="2103438"/>
            <a:ext cx="28575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5" name="AutoShape 61"/>
          <p:cNvSpPr>
            <a:spLocks noChangeAspect="1" noChangeArrowheads="1"/>
          </p:cNvSpPr>
          <p:nvPr/>
        </p:nvSpPr>
        <p:spPr bwMode="auto">
          <a:xfrm>
            <a:off x="1330326" y="2125663"/>
            <a:ext cx="15875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6" name="Freeform 62"/>
          <p:cNvSpPr>
            <a:spLocks noChangeAspect="1"/>
          </p:cNvSpPr>
          <p:nvPr/>
        </p:nvSpPr>
        <p:spPr bwMode="auto">
          <a:xfrm>
            <a:off x="1323976" y="2173288"/>
            <a:ext cx="28575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7" name="AutoShape 63"/>
          <p:cNvSpPr>
            <a:spLocks noChangeAspect="1" noChangeArrowheads="1"/>
          </p:cNvSpPr>
          <p:nvPr/>
        </p:nvSpPr>
        <p:spPr bwMode="auto">
          <a:xfrm>
            <a:off x="1330326" y="2195513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8" name="Freeform 64"/>
          <p:cNvSpPr>
            <a:spLocks noChangeAspect="1"/>
          </p:cNvSpPr>
          <p:nvPr/>
        </p:nvSpPr>
        <p:spPr bwMode="auto">
          <a:xfrm>
            <a:off x="1323976" y="2244727"/>
            <a:ext cx="28575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09" name="AutoShape 65"/>
          <p:cNvSpPr>
            <a:spLocks noChangeAspect="1" noChangeArrowheads="1"/>
          </p:cNvSpPr>
          <p:nvPr/>
        </p:nvSpPr>
        <p:spPr bwMode="auto">
          <a:xfrm>
            <a:off x="1330326" y="2266952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0" name="Freeform 66"/>
          <p:cNvSpPr>
            <a:spLocks noChangeAspect="1"/>
          </p:cNvSpPr>
          <p:nvPr/>
        </p:nvSpPr>
        <p:spPr bwMode="auto">
          <a:xfrm>
            <a:off x="1323976" y="2316165"/>
            <a:ext cx="28575" cy="104775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1" name="AutoShape 67"/>
          <p:cNvSpPr>
            <a:spLocks noChangeAspect="1" noChangeArrowheads="1"/>
          </p:cNvSpPr>
          <p:nvPr/>
        </p:nvSpPr>
        <p:spPr bwMode="auto">
          <a:xfrm>
            <a:off x="1330326" y="2336800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2" name="Freeform 68"/>
          <p:cNvSpPr>
            <a:spLocks noChangeAspect="1"/>
          </p:cNvSpPr>
          <p:nvPr/>
        </p:nvSpPr>
        <p:spPr bwMode="auto">
          <a:xfrm>
            <a:off x="1298575" y="2068515"/>
            <a:ext cx="25400" cy="104775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3" name="AutoShape 69"/>
          <p:cNvSpPr>
            <a:spLocks noChangeAspect="1" noChangeArrowheads="1"/>
          </p:cNvSpPr>
          <p:nvPr/>
        </p:nvSpPr>
        <p:spPr bwMode="auto">
          <a:xfrm>
            <a:off x="1303339" y="2089150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4" name="Freeform 70"/>
          <p:cNvSpPr>
            <a:spLocks noChangeAspect="1"/>
          </p:cNvSpPr>
          <p:nvPr/>
        </p:nvSpPr>
        <p:spPr bwMode="auto">
          <a:xfrm>
            <a:off x="1298575" y="2138363"/>
            <a:ext cx="25400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5" name="AutoShape 71"/>
          <p:cNvSpPr>
            <a:spLocks noChangeAspect="1" noChangeArrowheads="1"/>
          </p:cNvSpPr>
          <p:nvPr/>
        </p:nvSpPr>
        <p:spPr bwMode="auto">
          <a:xfrm>
            <a:off x="1303339" y="2160588"/>
            <a:ext cx="15875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6" name="Freeform 72"/>
          <p:cNvSpPr>
            <a:spLocks noChangeAspect="1"/>
          </p:cNvSpPr>
          <p:nvPr/>
        </p:nvSpPr>
        <p:spPr bwMode="auto">
          <a:xfrm>
            <a:off x="1298575" y="2209802"/>
            <a:ext cx="25400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7" name="AutoShape 73"/>
          <p:cNvSpPr>
            <a:spLocks noChangeAspect="1" noChangeArrowheads="1"/>
          </p:cNvSpPr>
          <p:nvPr/>
        </p:nvSpPr>
        <p:spPr bwMode="auto">
          <a:xfrm>
            <a:off x="1303339" y="2232027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8" name="Freeform 74"/>
          <p:cNvSpPr>
            <a:spLocks noChangeAspect="1"/>
          </p:cNvSpPr>
          <p:nvPr/>
        </p:nvSpPr>
        <p:spPr bwMode="auto">
          <a:xfrm>
            <a:off x="1298575" y="2279652"/>
            <a:ext cx="25400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19" name="AutoShape 75"/>
          <p:cNvSpPr>
            <a:spLocks noChangeAspect="1" noChangeArrowheads="1"/>
          </p:cNvSpPr>
          <p:nvPr/>
        </p:nvSpPr>
        <p:spPr bwMode="auto">
          <a:xfrm>
            <a:off x="1303339" y="2301877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0" name="Freeform 76"/>
          <p:cNvSpPr>
            <a:spLocks noChangeAspect="1"/>
          </p:cNvSpPr>
          <p:nvPr/>
        </p:nvSpPr>
        <p:spPr bwMode="auto">
          <a:xfrm>
            <a:off x="1298575" y="2351088"/>
            <a:ext cx="25400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F8FFDE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1" name="AutoShape 77"/>
          <p:cNvSpPr>
            <a:spLocks noChangeAspect="1" noChangeArrowheads="1"/>
          </p:cNvSpPr>
          <p:nvPr/>
        </p:nvSpPr>
        <p:spPr bwMode="auto">
          <a:xfrm>
            <a:off x="1303339" y="2371725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2" name="Freeform 78"/>
          <p:cNvSpPr>
            <a:spLocks noChangeAspect="1"/>
          </p:cNvSpPr>
          <p:nvPr/>
        </p:nvSpPr>
        <p:spPr bwMode="auto">
          <a:xfrm>
            <a:off x="1270001" y="2103438"/>
            <a:ext cx="28575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DBFFB8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3" name="AutoShape 79"/>
          <p:cNvSpPr>
            <a:spLocks noChangeAspect="1" noChangeArrowheads="1"/>
          </p:cNvSpPr>
          <p:nvPr/>
        </p:nvSpPr>
        <p:spPr bwMode="auto">
          <a:xfrm>
            <a:off x="1276351" y="2125663"/>
            <a:ext cx="15875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4" name="Freeform 80"/>
          <p:cNvSpPr>
            <a:spLocks noChangeAspect="1"/>
          </p:cNvSpPr>
          <p:nvPr/>
        </p:nvSpPr>
        <p:spPr bwMode="auto">
          <a:xfrm>
            <a:off x="1270001" y="2173288"/>
            <a:ext cx="28575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DBFFB8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5" name="AutoShape 81"/>
          <p:cNvSpPr>
            <a:spLocks noChangeAspect="1" noChangeArrowheads="1"/>
          </p:cNvSpPr>
          <p:nvPr/>
        </p:nvSpPr>
        <p:spPr bwMode="auto">
          <a:xfrm>
            <a:off x="1276351" y="2195513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6" name="Freeform 82"/>
          <p:cNvSpPr>
            <a:spLocks noChangeAspect="1"/>
          </p:cNvSpPr>
          <p:nvPr/>
        </p:nvSpPr>
        <p:spPr bwMode="auto">
          <a:xfrm>
            <a:off x="1270001" y="2244727"/>
            <a:ext cx="28575" cy="106363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DBFFB8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7" name="AutoShape 83"/>
          <p:cNvSpPr>
            <a:spLocks noChangeAspect="1" noChangeArrowheads="1"/>
          </p:cNvSpPr>
          <p:nvPr/>
        </p:nvSpPr>
        <p:spPr bwMode="auto">
          <a:xfrm>
            <a:off x="1276351" y="2266952"/>
            <a:ext cx="15875" cy="61913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8" name="Freeform 84"/>
          <p:cNvSpPr>
            <a:spLocks noChangeAspect="1"/>
          </p:cNvSpPr>
          <p:nvPr/>
        </p:nvSpPr>
        <p:spPr bwMode="auto">
          <a:xfrm>
            <a:off x="1270001" y="2316165"/>
            <a:ext cx="28575" cy="104775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DBFFB8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29" name="AutoShape 85"/>
          <p:cNvSpPr>
            <a:spLocks noChangeAspect="1" noChangeArrowheads="1"/>
          </p:cNvSpPr>
          <p:nvPr/>
        </p:nvSpPr>
        <p:spPr bwMode="auto">
          <a:xfrm>
            <a:off x="1276351" y="2336800"/>
            <a:ext cx="15875" cy="63500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30" name="Freeform 86"/>
          <p:cNvSpPr>
            <a:spLocks noChangeAspect="1"/>
          </p:cNvSpPr>
          <p:nvPr/>
        </p:nvSpPr>
        <p:spPr bwMode="auto">
          <a:xfrm>
            <a:off x="1270001" y="2386013"/>
            <a:ext cx="28575" cy="106362"/>
          </a:xfrm>
          <a:custGeom>
            <a:avLst/>
            <a:gdLst>
              <a:gd name="T0" fmla="*/ 2147483647 w 241"/>
              <a:gd name="T1" fmla="*/ 0 h 721"/>
              <a:gd name="T2" fmla="*/ 0 w 241"/>
              <a:gd name="T3" fmla="*/ 2147483647 h 721"/>
              <a:gd name="T4" fmla="*/ 0 w 241"/>
              <a:gd name="T5" fmla="*/ 2147483647 h 721"/>
              <a:gd name="T6" fmla="*/ 2147483647 w 241"/>
              <a:gd name="T7" fmla="*/ 2147483647 h 721"/>
              <a:gd name="T8" fmla="*/ 2147483647 w 241"/>
              <a:gd name="T9" fmla="*/ 0 h 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"/>
              <a:gd name="T16" fmla="*/ 0 h 721"/>
              <a:gd name="T17" fmla="*/ 241 w 241"/>
              <a:gd name="T18" fmla="*/ 721 h 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" h="721">
                <a:moveTo>
                  <a:pt x="240" y="0"/>
                </a:moveTo>
                <a:lnTo>
                  <a:pt x="0" y="240"/>
                </a:lnTo>
                <a:lnTo>
                  <a:pt x="0" y="720"/>
                </a:lnTo>
                <a:lnTo>
                  <a:pt x="240" y="480"/>
                </a:lnTo>
                <a:lnTo>
                  <a:pt x="240" y="0"/>
                </a:lnTo>
              </a:path>
            </a:pathLst>
          </a:custGeom>
          <a:solidFill>
            <a:srgbClr val="DBFFB8"/>
          </a:solidFill>
          <a:ln w="12700" cap="rnd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31" name="AutoShape 87"/>
          <p:cNvSpPr>
            <a:spLocks noChangeAspect="1" noChangeArrowheads="1"/>
          </p:cNvSpPr>
          <p:nvPr/>
        </p:nvSpPr>
        <p:spPr bwMode="auto">
          <a:xfrm>
            <a:off x="1276351" y="2408238"/>
            <a:ext cx="15875" cy="61912"/>
          </a:xfrm>
          <a:prstGeom prst="cube">
            <a:avLst>
              <a:gd name="adj" fmla="val 70829"/>
            </a:avLst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grpSp>
        <p:nvGrpSpPr>
          <p:cNvPr id="83032" name="Group 88"/>
          <p:cNvGrpSpPr>
            <a:grpSpLocks noChangeAspect="1"/>
          </p:cNvGrpSpPr>
          <p:nvPr/>
        </p:nvGrpSpPr>
        <p:grpSpPr bwMode="auto">
          <a:xfrm>
            <a:off x="1285875" y="1990727"/>
            <a:ext cx="222250" cy="479425"/>
            <a:chOff x="2865" y="2609"/>
            <a:chExt cx="651" cy="1077"/>
          </a:xfrm>
        </p:grpSpPr>
        <p:grpSp>
          <p:nvGrpSpPr>
            <p:cNvPr id="83130" name="Group 89"/>
            <p:cNvGrpSpPr>
              <a:grpSpLocks noChangeAspect="1"/>
            </p:cNvGrpSpPr>
            <p:nvPr/>
          </p:nvGrpSpPr>
          <p:grpSpPr bwMode="auto">
            <a:xfrm>
              <a:off x="3183" y="2609"/>
              <a:ext cx="333" cy="758"/>
              <a:chOff x="2832" y="2609"/>
              <a:chExt cx="333" cy="758"/>
            </a:xfrm>
          </p:grpSpPr>
          <p:sp>
            <p:nvSpPr>
              <p:cNvPr id="83195" name="AutoShape 90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609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96" name="Line 91"/>
              <p:cNvSpPr>
                <a:spLocks noChangeAspect="1" noChangeShapeType="1"/>
              </p:cNvSpPr>
              <p:nvPr/>
            </p:nvSpPr>
            <p:spPr bwMode="auto">
              <a:xfrm flipH="1">
                <a:off x="2832" y="267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7" name="Line 92"/>
              <p:cNvSpPr>
                <a:spLocks noChangeAspect="1" noChangeShapeType="1"/>
              </p:cNvSpPr>
              <p:nvPr/>
            </p:nvSpPr>
            <p:spPr bwMode="auto">
              <a:xfrm>
                <a:off x="3041" y="2671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8" name="Line 93"/>
              <p:cNvSpPr>
                <a:spLocks noChangeAspect="1" noChangeShapeType="1"/>
              </p:cNvSpPr>
              <p:nvPr/>
            </p:nvSpPr>
            <p:spPr bwMode="auto">
              <a:xfrm>
                <a:off x="3041" y="2829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9" name="Line 94"/>
              <p:cNvSpPr>
                <a:spLocks noChangeAspect="1" noChangeShapeType="1"/>
              </p:cNvSpPr>
              <p:nvPr/>
            </p:nvSpPr>
            <p:spPr bwMode="auto">
              <a:xfrm>
                <a:off x="3041" y="2988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0" name="Line 95"/>
              <p:cNvSpPr>
                <a:spLocks noChangeAspect="1" noChangeShapeType="1"/>
              </p:cNvSpPr>
              <p:nvPr/>
            </p:nvSpPr>
            <p:spPr bwMode="auto">
              <a:xfrm>
                <a:off x="3041" y="314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1" name="Line 96"/>
              <p:cNvSpPr>
                <a:spLocks noChangeAspect="1" noChangeShapeType="1"/>
              </p:cNvSpPr>
              <p:nvPr/>
            </p:nvSpPr>
            <p:spPr bwMode="auto">
              <a:xfrm>
                <a:off x="3041" y="3305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2" name="AutoShape 97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2768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203" name="AutoShape 98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926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204" name="AutoShape 99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3085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205" name="AutoShape 100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3243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206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2832" y="2830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7" name="Line 102"/>
              <p:cNvSpPr>
                <a:spLocks noChangeAspect="1" noChangeShapeType="1"/>
              </p:cNvSpPr>
              <p:nvPr/>
            </p:nvSpPr>
            <p:spPr bwMode="auto">
              <a:xfrm flipH="1">
                <a:off x="2832" y="2988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8" name="Line 103"/>
              <p:cNvSpPr>
                <a:spLocks noChangeAspect="1" noChangeShapeType="1"/>
              </p:cNvSpPr>
              <p:nvPr/>
            </p:nvSpPr>
            <p:spPr bwMode="auto">
              <a:xfrm flipH="1">
                <a:off x="2832" y="3146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209" name="Line 104"/>
              <p:cNvSpPr>
                <a:spLocks noChangeAspect="1" noChangeShapeType="1"/>
              </p:cNvSpPr>
              <p:nvPr/>
            </p:nvSpPr>
            <p:spPr bwMode="auto">
              <a:xfrm flipH="1">
                <a:off x="2832" y="3304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83131" name="Group 105"/>
            <p:cNvGrpSpPr>
              <a:grpSpLocks noChangeAspect="1"/>
            </p:cNvGrpSpPr>
            <p:nvPr/>
          </p:nvGrpSpPr>
          <p:grpSpPr bwMode="auto">
            <a:xfrm>
              <a:off x="3102" y="2690"/>
              <a:ext cx="333" cy="758"/>
              <a:chOff x="2832" y="2609"/>
              <a:chExt cx="333" cy="758"/>
            </a:xfrm>
          </p:grpSpPr>
          <p:sp>
            <p:nvSpPr>
              <p:cNvPr id="83180" name="AutoShape 106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609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81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2832" y="267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2" name="Line 108"/>
              <p:cNvSpPr>
                <a:spLocks noChangeAspect="1" noChangeShapeType="1"/>
              </p:cNvSpPr>
              <p:nvPr/>
            </p:nvSpPr>
            <p:spPr bwMode="auto">
              <a:xfrm>
                <a:off x="3041" y="2671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3" name="Line 109"/>
              <p:cNvSpPr>
                <a:spLocks noChangeAspect="1" noChangeShapeType="1"/>
              </p:cNvSpPr>
              <p:nvPr/>
            </p:nvSpPr>
            <p:spPr bwMode="auto">
              <a:xfrm>
                <a:off x="3041" y="2829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4" name="Line 110"/>
              <p:cNvSpPr>
                <a:spLocks noChangeAspect="1" noChangeShapeType="1"/>
              </p:cNvSpPr>
              <p:nvPr/>
            </p:nvSpPr>
            <p:spPr bwMode="auto">
              <a:xfrm>
                <a:off x="3041" y="2988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5" name="Line 111"/>
              <p:cNvSpPr>
                <a:spLocks noChangeAspect="1" noChangeShapeType="1"/>
              </p:cNvSpPr>
              <p:nvPr/>
            </p:nvSpPr>
            <p:spPr bwMode="auto">
              <a:xfrm>
                <a:off x="3041" y="314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6" name="Line 112"/>
              <p:cNvSpPr>
                <a:spLocks noChangeAspect="1" noChangeShapeType="1"/>
              </p:cNvSpPr>
              <p:nvPr/>
            </p:nvSpPr>
            <p:spPr bwMode="auto">
              <a:xfrm>
                <a:off x="3041" y="3305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87" name="AutoShape 113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2768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88" name="AutoShape 114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926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89" name="AutoShape 115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3085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90" name="AutoShape 116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3243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91" name="Line 117"/>
              <p:cNvSpPr>
                <a:spLocks noChangeAspect="1" noChangeShapeType="1"/>
              </p:cNvSpPr>
              <p:nvPr/>
            </p:nvSpPr>
            <p:spPr bwMode="auto">
              <a:xfrm flipH="1">
                <a:off x="2832" y="2830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2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2832" y="2988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3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2832" y="3146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94" name="Line 120"/>
              <p:cNvSpPr>
                <a:spLocks noChangeAspect="1" noChangeShapeType="1"/>
              </p:cNvSpPr>
              <p:nvPr/>
            </p:nvSpPr>
            <p:spPr bwMode="auto">
              <a:xfrm flipH="1">
                <a:off x="2832" y="3304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83132" name="Group 121"/>
            <p:cNvGrpSpPr>
              <a:grpSpLocks noChangeAspect="1"/>
            </p:cNvGrpSpPr>
            <p:nvPr/>
          </p:nvGrpSpPr>
          <p:grpSpPr bwMode="auto">
            <a:xfrm>
              <a:off x="3025" y="2770"/>
              <a:ext cx="333" cy="758"/>
              <a:chOff x="2832" y="2609"/>
              <a:chExt cx="333" cy="758"/>
            </a:xfrm>
          </p:grpSpPr>
          <p:sp>
            <p:nvSpPr>
              <p:cNvPr id="83165" name="AutoShape 122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609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66" name="Line 123"/>
              <p:cNvSpPr>
                <a:spLocks noChangeAspect="1" noChangeShapeType="1"/>
              </p:cNvSpPr>
              <p:nvPr/>
            </p:nvSpPr>
            <p:spPr bwMode="auto">
              <a:xfrm flipH="1">
                <a:off x="2832" y="267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7" name="Line 124"/>
              <p:cNvSpPr>
                <a:spLocks noChangeAspect="1" noChangeShapeType="1"/>
              </p:cNvSpPr>
              <p:nvPr/>
            </p:nvSpPr>
            <p:spPr bwMode="auto">
              <a:xfrm>
                <a:off x="3041" y="2671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8" name="Line 125"/>
              <p:cNvSpPr>
                <a:spLocks noChangeAspect="1" noChangeShapeType="1"/>
              </p:cNvSpPr>
              <p:nvPr/>
            </p:nvSpPr>
            <p:spPr bwMode="auto">
              <a:xfrm>
                <a:off x="3041" y="2829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9" name="Line 126"/>
              <p:cNvSpPr>
                <a:spLocks noChangeAspect="1" noChangeShapeType="1"/>
              </p:cNvSpPr>
              <p:nvPr/>
            </p:nvSpPr>
            <p:spPr bwMode="auto">
              <a:xfrm>
                <a:off x="3041" y="2988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0" name="Line 127"/>
              <p:cNvSpPr>
                <a:spLocks noChangeAspect="1" noChangeShapeType="1"/>
              </p:cNvSpPr>
              <p:nvPr/>
            </p:nvSpPr>
            <p:spPr bwMode="auto">
              <a:xfrm>
                <a:off x="3041" y="314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1" name="Line 128"/>
              <p:cNvSpPr>
                <a:spLocks noChangeAspect="1" noChangeShapeType="1"/>
              </p:cNvSpPr>
              <p:nvPr/>
            </p:nvSpPr>
            <p:spPr bwMode="auto">
              <a:xfrm>
                <a:off x="3041" y="3305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2" name="AutoShape 129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2768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73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926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74" name="AutoShape 131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3085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75" name="AutoShape 132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3243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76" name="Line 133"/>
              <p:cNvSpPr>
                <a:spLocks noChangeAspect="1" noChangeShapeType="1"/>
              </p:cNvSpPr>
              <p:nvPr/>
            </p:nvSpPr>
            <p:spPr bwMode="auto">
              <a:xfrm flipH="1">
                <a:off x="2832" y="2830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7" name="Line 134"/>
              <p:cNvSpPr>
                <a:spLocks noChangeAspect="1" noChangeShapeType="1"/>
              </p:cNvSpPr>
              <p:nvPr/>
            </p:nvSpPr>
            <p:spPr bwMode="auto">
              <a:xfrm flipH="1">
                <a:off x="2832" y="2988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8" name="Line 135"/>
              <p:cNvSpPr>
                <a:spLocks noChangeAspect="1" noChangeShapeType="1"/>
              </p:cNvSpPr>
              <p:nvPr/>
            </p:nvSpPr>
            <p:spPr bwMode="auto">
              <a:xfrm flipH="1">
                <a:off x="2832" y="3146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79" name="Line 136"/>
              <p:cNvSpPr>
                <a:spLocks noChangeAspect="1" noChangeShapeType="1"/>
              </p:cNvSpPr>
              <p:nvPr/>
            </p:nvSpPr>
            <p:spPr bwMode="auto">
              <a:xfrm flipH="1">
                <a:off x="2832" y="3304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83133" name="Group 137"/>
            <p:cNvGrpSpPr>
              <a:grpSpLocks noChangeAspect="1"/>
            </p:cNvGrpSpPr>
            <p:nvPr/>
          </p:nvGrpSpPr>
          <p:grpSpPr bwMode="auto">
            <a:xfrm>
              <a:off x="2946" y="2850"/>
              <a:ext cx="333" cy="758"/>
              <a:chOff x="2832" y="2609"/>
              <a:chExt cx="333" cy="758"/>
            </a:xfrm>
          </p:grpSpPr>
          <p:sp>
            <p:nvSpPr>
              <p:cNvPr id="83150" name="AutoShape 138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609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51" name="Line 139"/>
              <p:cNvSpPr>
                <a:spLocks noChangeAspect="1" noChangeShapeType="1"/>
              </p:cNvSpPr>
              <p:nvPr/>
            </p:nvSpPr>
            <p:spPr bwMode="auto">
              <a:xfrm flipH="1">
                <a:off x="2832" y="267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2" name="Line 140"/>
              <p:cNvSpPr>
                <a:spLocks noChangeAspect="1" noChangeShapeType="1"/>
              </p:cNvSpPr>
              <p:nvPr/>
            </p:nvSpPr>
            <p:spPr bwMode="auto">
              <a:xfrm>
                <a:off x="3041" y="2671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3" name="Line 141"/>
              <p:cNvSpPr>
                <a:spLocks noChangeAspect="1" noChangeShapeType="1"/>
              </p:cNvSpPr>
              <p:nvPr/>
            </p:nvSpPr>
            <p:spPr bwMode="auto">
              <a:xfrm>
                <a:off x="3041" y="2829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4" name="Line 142"/>
              <p:cNvSpPr>
                <a:spLocks noChangeAspect="1" noChangeShapeType="1"/>
              </p:cNvSpPr>
              <p:nvPr/>
            </p:nvSpPr>
            <p:spPr bwMode="auto">
              <a:xfrm>
                <a:off x="3041" y="2988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5" name="Line 143"/>
              <p:cNvSpPr>
                <a:spLocks noChangeAspect="1" noChangeShapeType="1"/>
              </p:cNvSpPr>
              <p:nvPr/>
            </p:nvSpPr>
            <p:spPr bwMode="auto">
              <a:xfrm>
                <a:off x="3041" y="314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6" name="Line 144"/>
              <p:cNvSpPr>
                <a:spLocks noChangeAspect="1" noChangeShapeType="1"/>
              </p:cNvSpPr>
              <p:nvPr/>
            </p:nvSpPr>
            <p:spPr bwMode="auto">
              <a:xfrm>
                <a:off x="3041" y="3305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57" name="AutoShape 145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2768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58" name="AutoShape 146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2926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59" name="AutoShape 147"/>
              <p:cNvSpPr>
                <a:spLocks noChangeAspect="1" noChangeArrowheads="1"/>
              </p:cNvSpPr>
              <p:nvPr/>
            </p:nvSpPr>
            <p:spPr bwMode="auto">
              <a:xfrm rot="5400000">
                <a:off x="2913" y="3085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60" name="AutoShape 148"/>
              <p:cNvSpPr>
                <a:spLocks noChangeAspect="1" noChangeArrowheads="1"/>
              </p:cNvSpPr>
              <p:nvPr/>
            </p:nvSpPr>
            <p:spPr bwMode="auto">
              <a:xfrm rot="5400000">
                <a:off x="2914" y="3243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FDA4B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61" name="Line 149"/>
              <p:cNvSpPr>
                <a:spLocks noChangeAspect="1" noChangeShapeType="1"/>
              </p:cNvSpPr>
              <p:nvPr/>
            </p:nvSpPr>
            <p:spPr bwMode="auto">
              <a:xfrm flipH="1">
                <a:off x="2832" y="2830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2" name="Line 150"/>
              <p:cNvSpPr>
                <a:spLocks noChangeAspect="1" noChangeShapeType="1"/>
              </p:cNvSpPr>
              <p:nvPr/>
            </p:nvSpPr>
            <p:spPr bwMode="auto">
              <a:xfrm flipH="1">
                <a:off x="2832" y="2988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3" name="Line 151"/>
              <p:cNvSpPr>
                <a:spLocks noChangeAspect="1" noChangeShapeType="1"/>
              </p:cNvSpPr>
              <p:nvPr/>
            </p:nvSpPr>
            <p:spPr bwMode="auto">
              <a:xfrm flipH="1">
                <a:off x="2832" y="3146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64" name="Line 152"/>
              <p:cNvSpPr>
                <a:spLocks noChangeAspect="1" noChangeShapeType="1"/>
              </p:cNvSpPr>
              <p:nvPr/>
            </p:nvSpPr>
            <p:spPr bwMode="auto">
              <a:xfrm flipH="1">
                <a:off x="2832" y="3304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9DBAFE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83134" name="Group 153"/>
            <p:cNvGrpSpPr>
              <a:grpSpLocks noChangeAspect="1"/>
            </p:cNvGrpSpPr>
            <p:nvPr/>
          </p:nvGrpSpPr>
          <p:grpSpPr bwMode="auto">
            <a:xfrm>
              <a:off x="2865" y="2928"/>
              <a:ext cx="333" cy="758"/>
              <a:chOff x="2403" y="2926"/>
              <a:chExt cx="333" cy="758"/>
            </a:xfrm>
          </p:grpSpPr>
          <p:sp>
            <p:nvSpPr>
              <p:cNvPr id="83135" name="AutoShape 154"/>
              <p:cNvSpPr>
                <a:spLocks noChangeAspect="1" noChangeArrowheads="1"/>
              </p:cNvSpPr>
              <p:nvPr/>
            </p:nvSpPr>
            <p:spPr bwMode="auto">
              <a:xfrm rot="5400000">
                <a:off x="2485" y="2926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CCCC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36" name="Line 155"/>
              <p:cNvSpPr>
                <a:spLocks noChangeAspect="1" noChangeShapeType="1"/>
              </p:cNvSpPr>
              <p:nvPr/>
            </p:nvSpPr>
            <p:spPr bwMode="auto">
              <a:xfrm flipH="1">
                <a:off x="2403" y="2988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37" name="AutoShape 156"/>
              <p:cNvSpPr>
                <a:spLocks noChangeAspect="1" noChangeArrowheads="1"/>
              </p:cNvSpPr>
              <p:nvPr/>
            </p:nvSpPr>
            <p:spPr bwMode="auto">
              <a:xfrm rot="5400000">
                <a:off x="2484" y="3085"/>
                <a:ext cx="125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CCCC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38" name="Line 157"/>
              <p:cNvSpPr>
                <a:spLocks noChangeAspect="1" noChangeShapeType="1"/>
              </p:cNvSpPr>
              <p:nvPr/>
            </p:nvSpPr>
            <p:spPr bwMode="auto">
              <a:xfrm flipH="1">
                <a:off x="2403" y="3146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39" name="AutoShape 158"/>
              <p:cNvSpPr>
                <a:spLocks noChangeAspect="1" noChangeArrowheads="1"/>
              </p:cNvSpPr>
              <p:nvPr/>
            </p:nvSpPr>
            <p:spPr bwMode="auto">
              <a:xfrm rot="5400000">
                <a:off x="2485" y="3243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CCCC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40" name="Line 159"/>
              <p:cNvSpPr>
                <a:spLocks noChangeAspect="1" noChangeShapeType="1"/>
              </p:cNvSpPr>
              <p:nvPr/>
            </p:nvSpPr>
            <p:spPr bwMode="auto">
              <a:xfrm flipH="1">
                <a:off x="2403" y="3305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1" name="AutoShape 160"/>
              <p:cNvSpPr>
                <a:spLocks noChangeAspect="1" noChangeArrowheads="1"/>
              </p:cNvSpPr>
              <p:nvPr/>
            </p:nvSpPr>
            <p:spPr bwMode="auto">
              <a:xfrm rot="5400000">
                <a:off x="2485" y="3402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CCCC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42" name="Line 161"/>
              <p:cNvSpPr>
                <a:spLocks noChangeAspect="1" noChangeShapeType="1"/>
              </p:cNvSpPr>
              <p:nvPr/>
            </p:nvSpPr>
            <p:spPr bwMode="auto">
              <a:xfrm flipH="1">
                <a:off x="2403" y="3464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3" name="AutoShape 162"/>
              <p:cNvSpPr>
                <a:spLocks noChangeAspect="1" noChangeArrowheads="1"/>
              </p:cNvSpPr>
              <p:nvPr/>
            </p:nvSpPr>
            <p:spPr bwMode="auto">
              <a:xfrm rot="5400000">
                <a:off x="2485" y="3560"/>
                <a:ext cx="124" cy="124"/>
              </a:xfrm>
              <a:prstGeom prst="triangle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CCCC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44" name="Line 163"/>
              <p:cNvSpPr>
                <a:spLocks noChangeAspect="1" noChangeShapeType="1"/>
              </p:cNvSpPr>
              <p:nvPr/>
            </p:nvSpPr>
            <p:spPr bwMode="auto">
              <a:xfrm flipH="1">
                <a:off x="2403" y="3622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5" name="Line 164"/>
              <p:cNvSpPr>
                <a:spLocks noChangeAspect="1" noChangeShapeType="1"/>
              </p:cNvSpPr>
              <p:nvPr/>
            </p:nvSpPr>
            <p:spPr bwMode="auto">
              <a:xfrm>
                <a:off x="2612" y="3622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6" name="Line 165"/>
              <p:cNvSpPr>
                <a:spLocks noChangeAspect="1" noChangeShapeType="1"/>
              </p:cNvSpPr>
              <p:nvPr/>
            </p:nvSpPr>
            <p:spPr bwMode="auto">
              <a:xfrm>
                <a:off x="2612" y="346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7" name="Line 166"/>
              <p:cNvSpPr>
                <a:spLocks noChangeAspect="1" noChangeShapeType="1"/>
              </p:cNvSpPr>
              <p:nvPr/>
            </p:nvSpPr>
            <p:spPr bwMode="auto">
              <a:xfrm>
                <a:off x="2612" y="3306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8" name="Line 167"/>
              <p:cNvSpPr>
                <a:spLocks noChangeAspect="1" noChangeShapeType="1"/>
              </p:cNvSpPr>
              <p:nvPr/>
            </p:nvSpPr>
            <p:spPr bwMode="auto">
              <a:xfrm>
                <a:off x="2612" y="3148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3149" name="Line 168"/>
              <p:cNvSpPr>
                <a:spLocks noChangeAspect="1" noChangeShapeType="1"/>
              </p:cNvSpPr>
              <p:nvPr/>
            </p:nvSpPr>
            <p:spPr bwMode="auto">
              <a:xfrm>
                <a:off x="2612" y="2990"/>
                <a:ext cx="124" cy="0"/>
              </a:xfrm>
              <a:prstGeom prst="line">
                <a:avLst/>
              </a:prstGeom>
              <a:noFill/>
              <a:ln w="12700">
                <a:solidFill>
                  <a:srgbClr val="50009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</p:grpSp>
      <p:grpSp>
        <p:nvGrpSpPr>
          <p:cNvPr id="83033" name="Group 169"/>
          <p:cNvGrpSpPr>
            <a:grpSpLocks noChangeAspect="1"/>
          </p:cNvGrpSpPr>
          <p:nvPr/>
        </p:nvGrpSpPr>
        <p:grpSpPr bwMode="auto">
          <a:xfrm>
            <a:off x="1387476" y="1990727"/>
            <a:ext cx="242888" cy="479425"/>
            <a:chOff x="3202" y="2609"/>
            <a:chExt cx="710" cy="1075"/>
          </a:xfrm>
        </p:grpSpPr>
        <p:grpSp>
          <p:nvGrpSpPr>
            <p:cNvPr id="83074" name="Group 170"/>
            <p:cNvGrpSpPr>
              <a:grpSpLocks noChangeAspect="1"/>
            </p:cNvGrpSpPr>
            <p:nvPr/>
          </p:nvGrpSpPr>
          <p:grpSpPr bwMode="auto">
            <a:xfrm>
              <a:off x="3518" y="2609"/>
              <a:ext cx="394" cy="758"/>
              <a:chOff x="2578" y="2609"/>
              <a:chExt cx="394" cy="758"/>
            </a:xfrm>
          </p:grpSpPr>
          <p:sp>
            <p:nvSpPr>
              <p:cNvPr id="83120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2578" y="2609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1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2848" y="2640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2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2578" y="2767"/>
                <a:ext cx="267" cy="12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3" name="AutoShape 174"/>
              <p:cNvSpPr>
                <a:spLocks noChangeAspect="1" noChangeArrowheads="1"/>
              </p:cNvSpPr>
              <p:nvPr/>
            </p:nvSpPr>
            <p:spPr bwMode="auto">
              <a:xfrm>
                <a:off x="2848" y="2799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4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2578" y="2926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5" name="AutoShape 176"/>
              <p:cNvSpPr>
                <a:spLocks noChangeAspect="1" noChangeArrowheads="1"/>
              </p:cNvSpPr>
              <p:nvPr/>
            </p:nvSpPr>
            <p:spPr bwMode="auto">
              <a:xfrm>
                <a:off x="2848" y="2957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6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2578" y="3084"/>
                <a:ext cx="267" cy="12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7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2848" y="3116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8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2578" y="3243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29" name="AutoShape 180"/>
              <p:cNvSpPr>
                <a:spLocks noChangeAspect="1" noChangeArrowheads="1"/>
              </p:cNvSpPr>
              <p:nvPr/>
            </p:nvSpPr>
            <p:spPr bwMode="auto">
              <a:xfrm>
                <a:off x="2848" y="3274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</p:grpSp>
        <p:grpSp>
          <p:nvGrpSpPr>
            <p:cNvPr id="83075" name="Group 181"/>
            <p:cNvGrpSpPr>
              <a:grpSpLocks noChangeAspect="1"/>
            </p:cNvGrpSpPr>
            <p:nvPr/>
          </p:nvGrpSpPr>
          <p:grpSpPr bwMode="auto">
            <a:xfrm>
              <a:off x="3438" y="2688"/>
              <a:ext cx="394" cy="759"/>
              <a:chOff x="2499" y="2688"/>
              <a:chExt cx="394" cy="759"/>
            </a:xfrm>
          </p:grpSpPr>
          <p:sp>
            <p:nvSpPr>
              <p:cNvPr id="83110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2499" y="2688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1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2769" y="2719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2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2499" y="2847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3" name="AutoShape 185"/>
              <p:cNvSpPr>
                <a:spLocks noChangeAspect="1" noChangeArrowheads="1"/>
              </p:cNvSpPr>
              <p:nvPr/>
            </p:nvSpPr>
            <p:spPr bwMode="auto">
              <a:xfrm>
                <a:off x="2769" y="2878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4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2499" y="3005"/>
                <a:ext cx="267" cy="12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5" name="AutoShape 187"/>
              <p:cNvSpPr>
                <a:spLocks noChangeAspect="1" noChangeArrowheads="1"/>
              </p:cNvSpPr>
              <p:nvPr/>
            </p:nvSpPr>
            <p:spPr bwMode="auto">
              <a:xfrm>
                <a:off x="2769" y="3037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6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2499" y="3164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7" name="AutoShape 189"/>
              <p:cNvSpPr>
                <a:spLocks noChangeAspect="1" noChangeArrowheads="1"/>
              </p:cNvSpPr>
              <p:nvPr/>
            </p:nvSpPr>
            <p:spPr bwMode="auto">
              <a:xfrm>
                <a:off x="2769" y="3195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8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2499" y="3323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19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2769" y="3354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</p:grpSp>
        <p:grpSp>
          <p:nvGrpSpPr>
            <p:cNvPr id="83076" name="Group 192"/>
            <p:cNvGrpSpPr>
              <a:grpSpLocks noChangeAspect="1"/>
            </p:cNvGrpSpPr>
            <p:nvPr/>
          </p:nvGrpSpPr>
          <p:grpSpPr bwMode="auto">
            <a:xfrm>
              <a:off x="3358" y="2767"/>
              <a:ext cx="394" cy="759"/>
              <a:chOff x="2419" y="2767"/>
              <a:chExt cx="394" cy="759"/>
            </a:xfrm>
          </p:grpSpPr>
          <p:sp>
            <p:nvSpPr>
              <p:cNvPr id="83100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2419" y="2767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1" name="AutoShape 194"/>
              <p:cNvSpPr>
                <a:spLocks noChangeAspect="1" noChangeArrowheads="1"/>
              </p:cNvSpPr>
              <p:nvPr/>
            </p:nvSpPr>
            <p:spPr bwMode="auto">
              <a:xfrm>
                <a:off x="2689" y="2798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2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2419" y="2926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3" name="AutoShape 196"/>
              <p:cNvSpPr>
                <a:spLocks noChangeAspect="1" noChangeArrowheads="1"/>
              </p:cNvSpPr>
              <p:nvPr/>
            </p:nvSpPr>
            <p:spPr bwMode="auto">
              <a:xfrm>
                <a:off x="2689" y="2957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4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2419" y="3084"/>
                <a:ext cx="267" cy="12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5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2689" y="3116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6" name="Rectangle 199"/>
              <p:cNvSpPr>
                <a:spLocks noChangeAspect="1" noChangeArrowheads="1"/>
              </p:cNvSpPr>
              <p:nvPr/>
            </p:nvSpPr>
            <p:spPr bwMode="auto">
              <a:xfrm>
                <a:off x="2419" y="3243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7" name="AutoShape 200"/>
              <p:cNvSpPr>
                <a:spLocks noChangeAspect="1" noChangeArrowheads="1"/>
              </p:cNvSpPr>
              <p:nvPr/>
            </p:nvSpPr>
            <p:spPr bwMode="auto">
              <a:xfrm>
                <a:off x="2689" y="3274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8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2419" y="3402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109" name="AutoShape 202"/>
              <p:cNvSpPr>
                <a:spLocks noChangeAspect="1" noChangeArrowheads="1"/>
              </p:cNvSpPr>
              <p:nvPr/>
            </p:nvSpPr>
            <p:spPr bwMode="auto">
              <a:xfrm>
                <a:off x="2689" y="3433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</p:grpSp>
        <p:grpSp>
          <p:nvGrpSpPr>
            <p:cNvPr id="83077" name="Group 203"/>
            <p:cNvGrpSpPr>
              <a:grpSpLocks noChangeAspect="1"/>
            </p:cNvGrpSpPr>
            <p:nvPr/>
          </p:nvGrpSpPr>
          <p:grpSpPr bwMode="auto">
            <a:xfrm>
              <a:off x="3282" y="2846"/>
              <a:ext cx="394" cy="759"/>
              <a:chOff x="2340" y="2846"/>
              <a:chExt cx="394" cy="759"/>
            </a:xfrm>
          </p:grpSpPr>
          <p:sp>
            <p:nvSpPr>
              <p:cNvPr id="83090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2340" y="2846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1" name="AutoShape 205"/>
              <p:cNvSpPr>
                <a:spLocks noChangeAspect="1" noChangeArrowheads="1"/>
              </p:cNvSpPr>
              <p:nvPr/>
            </p:nvSpPr>
            <p:spPr bwMode="auto">
              <a:xfrm>
                <a:off x="2610" y="2877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2" name="Rectangle 206"/>
              <p:cNvSpPr>
                <a:spLocks noChangeAspect="1" noChangeArrowheads="1"/>
              </p:cNvSpPr>
              <p:nvPr/>
            </p:nvSpPr>
            <p:spPr bwMode="auto">
              <a:xfrm>
                <a:off x="2340" y="3005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3" name="AutoShape 207"/>
              <p:cNvSpPr>
                <a:spLocks noChangeAspect="1" noChangeArrowheads="1"/>
              </p:cNvSpPr>
              <p:nvPr/>
            </p:nvSpPr>
            <p:spPr bwMode="auto">
              <a:xfrm>
                <a:off x="2610" y="3036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4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2340" y="3164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5" name="AutoShape 209"/>
              <p:cNvSpPr>
                <a:spLocks noChangeAspect="1" noChangeArrowheads="1"/>
              </p:cNvSpPr>
              <p:nvPr/>
            </p:nvSpPr>
            <p:spPr bwMode="auto">
              <a:xfrm>
                <a:off x="2610" y="3195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6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2340" y="3322"/>
                <a:ext cx="267" cy="12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7" name="AutoShape 211"/>
              <p:cNvSpPr>
                <a:spLocks noChangeAspect="1" noChangeArrowheads="1"/>
              </p:cNvSpPr>
              <p:nvPr/>
            </p:nvSpPr>
            <p:spPr bwMode="auto">
              <a:xfrm>
                <a:off x="2610" y="3354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8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2340" y="3481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99" name="AutoShape 213"/>
              <p:cNvSpPr>
                <a:spLocks noChangeAspect="1" noChangeArrowheads="1"/>
              </p:cNvSpPr>
              <p:nvPr/>
            </p:nvSpPr>
            <p:spPr bwMode="auto">
              <a:xfrm>
                <a:off x="2610" y="3512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</p:grpSp>
        <p:grpSp>
          <p:nvGrpSpPr>
            <p:cNvPr id="83078" name="Group 214"/>
            <p:cNvGrpSpPr>
              <a:grpSpLocks noChangeAspect="1"/>
            </p:cNvGrpSpPr>
            <p:nvPr/>
          </p:nvGrpSpPr>
          <p:grpSpPr bwMode="auto">
            <a:xfrm>
              <a:off x="3202" y="2926"/>
              <a:ext cx="394" cy="758"/>
              <a:chOff x="2261" y="2926"/>
              <a:chExt cx="394" cy="758"/>
            </a:xfrm>
          </p:grpSpPr>
          <p:grpSp>
            <p:nvGrpSpPr>
              <p:cNvPr id="83079" name="Group 215"/>
              <p:cNvGrpSpPr>
                <a:grpSpLocks noChangeAspect="1"/>
              </p:cNvGrpSpPr>
              <p:nvPr/>
            </p:nvGrpSpPr>
            <p:grpSpPr bwMode="auto">
              <a:xfrm>
                <a:off x="2261" y="2926"/>
                <a:ext cx="394" cy="600"/>
                <a:chOff x="2261" y="2926"/>
                <a:chExt cx="394" cy="600"/>
              </a:xfrm>
            </p:grpSpPr>
            <p:sp>
              <p:nvSpPr>
                <p:cNvPr id="83082" name="Rectangle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2261" y="2926"/>
                  <a:ext cx="267" cy="124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CC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3" name="AutoShape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2957"/>
                  <a:ext cx="124" cy="61"/>
                </a:xfrm>
                <a:prstGeom prst="rightArrow">
                  <a:avLst>
                    <a:gd name="adj1" fmla="val 50000"/>
                    <a:gd name="adj2" fmla="val 101649"/>
                  </a:avLst>
                </a:prstGeom>
                <a:solidFill>
                  <a:srgbClr val="000000"/>
                </a:solidFill>
                <a:ln w="12700">
                  <a:solidFill>
                    <a:srgbClr val="9DBAF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4" name="Rectangle 218"/>
                <p:cNvSpPr>
                  <a:spLocks noChangeAspect="1" noChangeArrowheads="1"/>
                </p:cNvSpPr>
                <p:nvPr/>
              </p:nvSpPr>
              <p:spPr bwMode="auto">
                <a:xfrm>
                  <a:off x="2261" y="3084"/>
                  <a:ext cx="267" cy="125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CC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5" name="AutoShape 219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3116"/>
                  <a:ext cx="124" cy="61"/>
                </a:xfrm>
                <a:prstGeom prst="rightArrow">
                  <a:avLst>
                    <a:gd name="adj1" fmla="val 50000"/>
                    <a:gd name="adj2" fmla="val 101649"/>
                  </a:avLst>
                </a:prstGeom>
                <a:solidFill>
                  <a:srgbClr val="000000"/>
                </a:solidFill>
                <a:ln w="12700">
                  <a:solidFill>
                    <a:srgbClr val="9DBAF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6" name="Rectangle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2261" y="3243"/>
                  <a:ext cx="267" cy="124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CC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7" name="AutoShape 2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3274"/>
                  <a:ext cx="124" cy="61"/>
                </a:xfrm>
                <a:prstGeom prst="rightArrow">
                  <a:avLst>
                    <a:gd name="adj1" fmla="val 50000"/>
                    <a:gd name="adj2" fmla="val 101649"/>
                  </a:avLst>
                </a:prstGeom>
                <a:solidFill>
                  <a:srgbClr val="000000"/>
                </a:solidFill>
                <a:ln w="12700">
                  <a:solidFill>
                    <a:srgbClr val="9DBAF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8" name="Rectangle 2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61" y="3402"/>
                  <a:ext cx="267" cy="124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CC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  <p:sp>
              <p:nvSpPr>
                <p:cNvPr id="83089" name="AutoShape 223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3433"/>
                  <a:ext cx="124" cy="61"/>
                </a:xfrm>
                <a:prstGeom prst="rightArrow">
                  <a:avLst>
                    <a:gd name="adj1" fmla="val 50000"/>
                    <a:gd name="adj2" fmla="val 101649"/>
                  </a:avLst>
                </a:prstGeom>
                <a:solidFill>
                  <a:srgbClr val="000000"/>
                </a:solidFill>
                <a:ln w="12700">
                  <a:solidFill>
                    <a:srgbClr val="9DBAF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charset="0"/>
                    <a:ea typeface="Arial"/>
                    <a:cs typeface="Arial"/>
                  </a:endParaRPr>
                </a:p>
              </p:txBody>
            </p:sp>
          </p:grpSp>
          <p:sp>
            <p:nvSpPr>
              <p:cNvPr id="83080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2261" y="3560"/>
                <a:ext cx="267" cy="12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CC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  <p:sp>
            <p:nvSpPr>
              <p:cNvPr id="83081" name="AutoShape 225"/>
              <p:cNvSpPr>
                <a:spLocks noChangeAspect="1" noChangeArrowheads="1"/>
              </p:cNvSpPr>
              <p:nvPr/>
            </p:nvSpPr>
            <p:spPr bwMode="auto">
              <a:xfrm>
                <a:off x="2531" y="3591"/>
                <a:ext cx="124" cy="61"/>
              </a:xfrm>
              <a:prstGeom prst="rightArrow">
                <a:avLst>
                  <a:gd name="adj1" fmla="val 50000"/>
                  <a:gd name="adj2" fmla="val 101649"/>
                </a:avLst>
              </a:prstGeom>
              <a:solidFill>
                <a:srgbClr val="000000"/>
              </a:solidFill>
              <a:ln w="12700">
                <a:solidFill>
                  <a:srgbClr val="9DBAF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charset="0"/>
                  <a:ea typeface="Arial"/>
                  <a:cs typeface="Arial"/>
                </a:endParaRPr>
              </a:p>
            </p:txBody>
          </p:sp>
        </p:grpSp>
      </p:grpSp>
      <p:grpSp>
        <p:nvGrpSpPr>
          <p:cNvPr id="83034" name="Group 226"/>
          <p:cNvGrpSpPr>
            <a:grpSpLocks noChangeAspect="1"/>
          </p:cNvGrpSpPr>
          <p:nvPr/>
        </p:nvGrpSpPr>
        <p:grpSpPr bwMode="auto">
          <a:xfrm>
            <a:off x="1524000" y="2005013"/>
            <a:ext cx="114300" cy="469900"/>
            <a:chOff x="2874" y="1152"/>
            <a:chExt cx="336" cy="1056"/>
          </a:xfrm>
        </p:grpSpPr>
        <p:sp>
          <p:nvSpPr>
            <p:cNvPr id="83062" name="AutoShape 227"/>
            <p:cNvSpPr>
              <a:spLocks noChangeAspect="1" noChangeArrowheads="1"/>
            </p:cNvSpPr>
            <p:nvPr/>
          </p:nvSpPr>
          <p:spPr bwMode="auto">
            <a:xfrm rot="16200000" flipV="1">
              <a:off x="2514" y="1512"/>
              <a:ext cx="1056" cy="336"/>
            </a:xfrm>
            <a:prstGeom prst="parallelogram">
              <a:avLst>
                <a:gd name="adj" fmla="val 78571"/>
              </a:avLst>
            </a:prstGeom>
            <a:solidFill>
              <a:srgbClr val="FEF8CE"/>
            </a:solidFill>
            <a:ln w="63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3" name="AutoShape 228"/>
            <p:cNvSpPr>
              <a:spLocks noChangeAspect="1" noChangeArrowheads="1"/>
            </p:cNvSpPr>
            <p:nvPr/>
          </p:nvSpPr>
          <p:spPr bwMode="auto">
            <a:xfrm>
              <a:off x="3114" y="1248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4" name="AutoShape 229"/>
            <p:cNvSpPr>
              <a:spLocks noChangeAspect="1" noChangeArrowheads="1"/>
            </p:cNvSpPr>
            <p:nvPr/>
          </p:nvSpPr>
          <p:spPr bwMode="auto">
            <a:xfrm>
              <a:off x="3114" y="1392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5" name="AutoShape 230"/>
            <p:cNvSpPr>
              <a:spLocks noChangeAspect="1" noChangeArrowheads="1"/>
            </p:cNvSpPr>
            <p:nvPr/>
          </p:nvSpPr>
          <p:spPr bwMode="auto">
            <a:xfrm>
              <a:off x="3114" y="1536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6" name="AutoShape 231"/>
            <p:cNvSpPr>
              <a:spLocks noChangeAspect="1" noChangeArrowheads="1"/>
            </p:cNvSpPr>
            <p:nvPr/>
          </p:nvSpPr>
          <p:spPr bwMode="auto">
            <a:xfrm>
              <a:off x="3130" y="1746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7" name="AutoShape 232"/>
            <p:cNvSpPr>
              <a:spLocks noChangeAspect="1" noChangeArrowheads="1"/>
            </p:cNvSpPr>
            <p:nvPr/>
          </p:nvSpPr>
          <p:spPr bwMode="auto">
            <a:xfrm>
              <a:off x="3027" y="1407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8" name="AutoShape 233"/>
            <p:cNvSpPr>
              <a:spLocks noChangeAspect="1" noChangeArrowheads="1"/>
            </p:cNvSpPr>
            <p:nvPr/>
          </p:nvSpPr>
          <p:spPr bwMode="auto">
            <a:xfrm>
              <a:off x="3027" y="1551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69" name="AutoShape 234"/>
            <p:cNvSpPr>
              <a:spLocks noChangeAspect="1" noChangeArrowheads="1"/>
            </p:cNvSpPr>
            <p:nvPr/>
          </p:nvSpPr>
          <p:spPr bwMode="auto">
            <a:xfrm>
              <a:off x="3015" y="1843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70" name="AutoShape 235"/>
            <p:cNvSpPr>
              <a:spLocks noChangeAspect="1" noChangeArrowheads="1"/>
            </p:cNvSpPr>
            <p:nvPr/>
          </p:nvSpPr>
          <p:spPr bwMode="auto">
            <a:xfrm>
              <a:off x="2934" y="1437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71" name="AutoShape 236"/>
            <p:cNvSpPr>
              <a:spLocks noChangeAspect="1" noChangeArrowheads="1"/>
            </p:cNvSpPr>
            <p:nvPr/>
          </p:nvSpPr>
          <p:spPr bwMode="auto">
            <a:xfrm>
              <a:off x="2934" y="1581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72" name="AutoShape 237"/>
            <p:cNvSpPr>
              <a:spLocks noChangeAspect="1" noChangeArrowheads="1"/>
            </p:cNvSpPr>
            <p:nvPr/>
          </p:nvSpPr>
          <p:spPr bwMode="auto">
            <a:xfrm>
              <a:off x="2934" y="1725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83073" name="AutoShape 238"/>
            <p:cNvSpPr>
              <a:spLocks noChangeAspect="1" noChangeArrowheads="1"/>
            </p:cNvSpPr>
            <p:nvPr/>
          </p:nvSpPr>
          <p:spPr bwMode="auto">
            <a:xfrm>
              <a:off x="2907" y="1935"/>
              <a:ext cx="45" cy="140"/>
            </a:xfrm>
            <a:prstGeom prst="cube">
              <a:avLst>
                <a:gd name="adj" fmla="val 70829"/>
              </a:avLst>
            </a:prstGeom>
            <a:solidFill>
              <a:srgbClr val="FFFFFF"/>
            </a:solidFill>
            <a:ln w="12700">
              <a:solidFill>
                <a:srgbClr val="9DBAF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  <a:ea typeface="Arial"/>
                <a:cs typeface="Arial"/>
              </a:endParaRPr>
            </a:p>
          </p:txBody>
        </p:sp>
      </p:grpSp>
      <p:sp>
        <p:nvSpPr>
          <p:cNvPr id="83035" name="Text Box 239"/>
          <p:cNvSpPr txBox="1">
            <a:spLocks noChangeArrowheads="1"/>
          </p:cNvSpPr>
          <p:nvPr/>
        </p:nvSpPr>
        <p:spPr bwMode="auto">
          <a:xfrm>
            <a:off x="3963988" y="1557340"/>
            <a:ext cx="4154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chemeClr val="tx2"/>
                </a:solidFill>
                <a:latin typeface="Arial" charset="0"/>
                <a:ea typeface="Arial"/>
                <a:cs typeface="Arial"/>
              </a:rPr>
              <a:t>OD</a:t>
            </a:r>
            <a:endParaRPr lang="fr-FR" dirty="0">
              <a:solidFill>
                <a:schemeClr val="tx2"/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83036" name="Freeform 240"/>
          <p:cNvSpPr>
            <a:spLocks/>
          </p:cNvSpPr>
          <p:nvPr/>
        </p:nvSpPr>
        <p:spPr bwMode="auto">
          <a:xfrm flipV="1">
            <a:off x="3740150" y="2952750"/>
            <a:ext cx="852488" cy="323850"/>
          </a:xfrm>
          <a:custGeom>
            <a:avLst/>
            <a:gdLst>
              <a:gd name="T0" fmla="*/ 0 w 960"/>
              <a:gd name="T1" fmla="*/ 2147483647 h 256"/>
              <a:gd name="T2" fmla="*/ 2147483647 w 960"/>
              <a:gd name="T3" fmla="*/ 2147483647 h 256"/>
              <a:gd name="T4" fmla="*/ 2147483647 w 960"/>
              <a:gd name="T5" fmla="*/ 2147483647 h 256"/>
              <a:gd name="T6" fmla="*/ 2147483647 w 960"/>
              <a:gd name="T7" fmla="*/ 2147483647 h 256"/>
              <a:gd name="T8" fmla="*/ 2147483647 w 960"/>
              <a:gd name="T9" fmla="*/ 2147483647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0"/>
              <a:gd name="T16" fmla="*/ 0 h 256"/>
              <a:gd name="T17" fmla="*/ 960 w 960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0" h="256">
                <a:moveTo>
                  <a:pt x="0" y="256"/>
                </a:moveTo>
                <a:cubicBezTo>
                  <a:pt x="124" y="136"/>
                  <a:pt x="248" y="16"/>
                  <a:pt x="336" y="16"/>
                </a:cubicBezTo>
                <a:cubicBezTo>
                  <a:pt x="424" y="16"/>
                  <a:pt x="464" y="256"/>
                  <a:pt x="528" y="256"/>
                </a:cubicBezTo>
                <a:cubicBezTo>
                  <a:pt x="592" y="256"/>
                  <a:pt x="648" y="32"/>
                  <a:pt x="720" y="16"/>
                </a:cubicBezTo>
                <a:cubicBezTo>
                  <a:pt x="792" y="0"/>
                  <a:pt x="920" y="136"/>
                  <a:pt x="960" y="16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37" name="Rectangle 241"/>
          <p:cNvSpPr>
            <a:spLocks noChangeArrowheads="1"/>
          </p:cNvSpPr>
          <p:nvPr/>
        </p:nvSpPr>
        <p:spPr bwMode="auto">
          <a:xfrm>
            <a:off x="4592638" y="2914652"/>
            <a:ext cx="700087" cy="11350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38" name="Oval 242"/>
          <p:cNvSpPr>
            <a:spLocks noChangeArrowheads="1"/>
          </p:cNvSpPr>
          <p:nvPr/>
        </p:nvSpPr>
        <p:spPr bwMode="auto">
          <a:xfrm>
            <a:off x="4592639" y="2974977"/>
            <a:ext cx="647700" cy="4794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39" name="Oval 243"/>
          <p:cNvSpPr>
            <a:spLocks noChangeArrowheads="1"/>
          </p:cNvSpPr>
          <p:nvPr/>
        </p:nvSpPr>
        <p:spPr bwMode="auto">
          <a:xfrm>
            <a:off x="6089651" y="2852740"/>
            <a:ext cx="803275" cy="6572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0" name="Freeform 244"/>
          <p:cNvSpPr>
            <a:spLocks/>
          </p:cNvSpPr>
          <p:nvPr/>
        </p:nvSpPr>
        <p:spPr bwMode="auto">
          <a:xfrm>
            <a:off x="5343525" y="3098800"/>
            <a:ext cx="749300" cy="234950"/>
          </a:xfrm>
          <a:custGeom>
            <a:avLst/>
            <a:gdLst>
              <a:gd name="T0" fmla="*/ 0 w 384"/>
              <a:gd name="T1" fmla="*/ 2147483647 h 160"/>
              <a:gd name="T2" fmla="*/ 2147483647 w 384"/>
              <a:gd name="T3" fmla="*/ 2147483647 h 160"/>
              <a:gd name="T4" fmla="*/ 2147483647 w 384"/>
              <a:gd name="T5" fmla="*/ 2147483647 h 160"/>
              <a:gd name="T6" fmla="*/ 2147483647 w 384"/>
              <a:gd name="T7" fmla="*/ 2147483647 h 160"/>
              <a:gd name="T8" fmla="*/ 2147483647 w 384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160"/>
              <a:gd name="T17" fmla="*/ 384 w 384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160">
                <a:moveTo>
                  <a:pt x="0" y="64"/>
                </a:moveTo>
                <a:cubicBezTo>
                  <a:pt x="32" y="32"/>
                  <a:pt x="64" y="0"/>
                  <a:pt x="96" y="16"/>
                </a:cubicBezTo>
                <a:cubicBezTo>
                  <a:pt x="128" y="32"/>
                  <a:pt x="160" y="160"/>
                  <a:pt x="192" y="160"/>
                </a:cubicBezTo>
                <a:cubicBezTo>
                  <a:pt x="224" y="160"/>
                  <a:pt x="256" y="32"/>
                  <a:pt x="288" y="16"/>
                </a:cubicBezTo>
                <a:cubicBezTo>
                  <a:pt x="320" y="0"/>
                  <a:pt x="352" y="32"/>
                  <a:pt x="384" y="64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1" name="Line 245"/>
          <p:cNvSpPr>
            <a:spLocks noChangeShapeType="1"/>
          </p:cNvSpPr>
          <p:nvPr/>
        </p:nvSpPr>
        <p:spPr bwMode="auto">
          <a:xfrm>
            <a:off x="3497263" y="5013327"/>
            <a:ext cx="0" cy="301625"/>
          </a:xfrm>
          <a:prstGeom prst="line">
            <a:avLst/>
          </a:prstGeom>
          <a:noFill/>
          <a:ln w="19050">
            <a:solidFill>
              <a:srgbClr val="808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3042" name="Line 246"/>
          <p:cNvSpPr>
            <a:spLocks noChangeShapeType="1"/>
          </p:cNvSpPr>
          <p:nvPr/>
        </p:nvSpPr>
        <p:spPr bwMode="auto">
          <a:xfrm>
            <a:off x="3497263" y="3789363"/>
            <a:ext cx="0" cy="296862"/>
          </a:xfrm>
          <a:prstGeom prst="line">
            <a:avLst/>
          </a:prstGeom>
          <a:noFill/>
          <a:ln w="19050">
            <a:solidFill>
              <a:srgbClr val="8080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3043" name="Freeform 247"/>
          <p:cNvSpPr>
            <a:spLocks/>
          </p:cNvSpPr>
          <p:nvPr/>
        </p:nvSpPr>
        <p:spPr bwMode="auto">
          <a:xfrm rot="1149716">
            <a:off x="6300789" y="1423988"/>
            <a:ext cx="598487" cy="1204912"/>
          </a:xfrm>
          <a:custGeom>
            <a:avLst/>
            <a:gdLst>
              <a:gd name="T0" fmla="*/ 2147483647 w 1520"/>
              <a:gd name="T1" fmla="*/ 2147483647 h 768"/>
              <a:gd name="T2" fmla="*/ 2147483647 w 1520"/>
              <a:gd name="T3" fmla="*/ 2147483647 h 768"/>
              <a:gd name="T4" fmla="*/ 0 w 1520"/>
              <a:gd name="T5" fmla="*/ 0 h 768"/>
              <a:gd name="T6" fmla="*/ 0 60000 65536"/>
              <a:gd name="T7" fmla="*/ 0 60000 65536"/>
              <a:gd name="T8" fmla="*/ 0 60000 65536"/>
              <a:gd name="T9" fmla="*/ 0 w 1520"/>
              <a:gd name="T10" fmla="*/ 0 h 768"/>
              <a:gd name="T11" fmla="*/ 1520 w 1520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0" h="768">
                <a:moveTo>
                  <a:pt x="1056" y="768"/>
                </a:moveTo>
                <a:cubicBezTo>
                  <a:pt x="1288" y="568"/>
                  <a:pt x="1520" y="368"/>
                  <a:pt x="1344" y="240"/>
                </a:cubicBezTo>
                <a:cubicBezTo>
                  <a:pt x="1168" y="112"/>
                  <a:pt x="584" y="56"/>
                  <a:pt x="0" y="0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4" name="Freeform 248"/>
          <p:cNvSpPr>
            <a:spLocks/>
          </p:cNvSpPr>
          <p:nvPr/>
        </p:nvSpPr>
        <p:spPr bwMode="auto">
          <a:xfrm rot="-900494">
            <a:off x="3197225" y="1196975"/>
            <a:ext cx="1360488" cy="469900"/>
          </a:xfrm>
          <a:custGeom>
            <a:avLst/>
            <a:gdLst>
              <a:gd name="T0" fmla="*/ 2147483647 w 1304"/>
              <a:gd name="T1" fmla="*/ 2147483647 h 200"/>
              <a:gd name="T2" fmla="*/ 2147483647 w 1304"/>
              <a:gd name="T3" fmla="*/ 2147483647 h 200"/>
              <a:gd name="T4" fmla="*/ 2147483647 w 1304"/>
              <a:gd name="T5" fmla="*/ 2147483647 h 200"/>
              <a:gd name="T6" fmla="*/ 0 60000 65536"/>
              <a:gd name="T7" fmla="*/ 0 60000 65536"/>
              <a:gd name="T8" fmla="*/ 0 60000 65536"/>
              <a:gd name="T9" fmla="*/ 0 w 1304"/>
              <a:gd name="T10" fmla="*/ 0 h 200"/>
              <a:gd name="T11" fmla="*/ 1304 w 1304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4" h="200">
                <a:moveTo>
                  <a:pt x="1304" y="152"/>
                </a:moveTo>
                <a:cubicBezTo>
                  <a:pt x="852" y="76"/>
                  <a:pt x="400" y="0"/>
                  <a:pt x="200" y="8"/>
                </a:cubicBezTo>
                <a:cubicBezTo>
                  <a:pt x="0" y="16"/>
                  <a:pt x="52" y="108"/>
                  <a:pt x="104" y="200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5" name="Freeform 249"/>
          <p:cNvSpPr>
            <a:spLocks/>
          </p:cNvSpPr>
          <p:nvPr/>
        </p:nvSpPr>
        <p:spPr bwMode="auto">
          <a:xfrm>
            <a:off x="1638300" y="1962150"/>
            <a:ext cx="1550988" cy="177800"/>
          </a:xfrm>
          <a:custGeom>
            <a:avLst/>
            <a:gdLst>
              <a:gd name="T0" fmla="*/ 2147483647 w 1488"/>
              <a:gd name="T1" fmla="*/ 2147483647 h 144"/>
              <a:gd name="T2" fmla="*/ 2147483647 w 1488"/>
              <a:gd name="T3" fmla="*/ 0 h 144"/>
              <a:gd name="T4" fmla="*/ 0 w 1488"/>
              <a:gd name="T5" fmla="*/ 2147483647 h 144"/>
              <a:gd name="T6" fmla="*/ 0 60000 65536"/>
              <a:gd name="T7" fmla="*/ 0 60000 65536"/>
              <a:gd name="T8" fmla="*/ 0 60000 65536"/>
              <a:gd name="T9" fmla="*/ 0 w 1488"/>
              <a:gd name="T10" fmla="*/ 0 h 144"/>
              <a:gd name="T11" fmla="*/ 1488 w 14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8" h="144">
                <a:moveTo>
                  <a:pt x="1488" y="144"/>
                </a:moveTo>
                <a:cubicBezTo>
                  <a:pt x="1252" y="72"/>
                  <a:pt x="1016" y="0"/>
                  <a:pt x="768" y="0"/>
                </a:cubicBezTo>
                <a:cubicBezTo>
                  <a:pt x="520" y="0"/>
                  <a:pt x="260" y="72"/>
                  <a:pt x="0" y="144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6" name="Freeform 250"/>
          <p:cNvSpPr>
            <a:spLocks/>
          </p:cNvSpPr>
          <p:nvPr/>
        </p:nvSpPr>
        <p:spPr bwMode="auto">
          <a:xfrm>
            <a:off x="5172076" y="1333500"/>
            <a:ext cx="612775" cy="69850"/>
          </a:xfrm>
          <a:custGeom>
            <a:avLst/>
            <a:gdLst>
              <a:gd name="T0" fmla="*/ 2147483647 w 288"/>
              <a:gd name="T1" fmla="*/ 0 h 1"/>
              <a:gd name="T2" fmla="*/ 0 w 288"/>
              <a:gd name="T3" fmla="*/ 0 h 1"/>
              <a:gd name="T4" fmla="*/ 0 60000 65536"/>
              <a:gd name="T5" fmla="*/ 0 60000 65536"/>
              <a:gd name="T6" fmla="*/ 0 w 288"/>
              <a:gd name="T7" fmla="*/ 0 h 1"/>
              <a:gd name="T8" fmla="*/ 288 w 28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1">
                <a:moveTo>
                  <a:pt x="288" y="0"/>
                </a:moveTo>
                <a:cubicBezTo>
                  <a:pt x="168" y="0"/>
                  <a:pt x="48" y="0"/>
                  <a:pt x="0" y="0"/>
                </a:cubicBezTo>
              </a:path>
            </a:pathLst>
          </a:custGeom>
          <a:noFill/>
          <a:ln w="3175">
            <a:solidFill>
              <a:srgbClr val="FF33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7" name="Text Box 251"/>
          <p:cNvSpPr txBox="1">
            <a:spLocks noChangeArrowheads="1"/>
          </p:cNvSpPr>
          <p:nvPr/>
        </p:nvSpPr>
        <p:spPr bwMode="auto">
          <a:xfrm>
            <a:off x="5757863" y="5445127"/>
            <a:ext cx="5003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1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DA</a:t>
            </a:r>
            <a:r>
              <a:rPr lang="fr-FR" altLang="ja-JP" sz="1200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Q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48" name="Line 252"/>
          <p:cNvSpPr>
            <a:spLocks noChangeShapeType="1"/>
          </p:cNvSpPr>
          <p:nvPr/>
        </p:nvSpPr>
        <p:spPr bwMode="auto">
          <a:xfrm flipH="1">
            <a:off x="3563939" y="3878263"/>
            <a:ext cx="495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3049" name="Line 253"/>
          <p:cNvSpPr>
            <a:spLocks noChangeShapeType="1"/>
          </p:cNvSpPr>
          <p:nvPr/>
        </p:nvSpPr>
        <p:spPr bwMode="auto">
          <a:xfrm flipH="1">
            <a:off x="3563939" y="5024438"/>
            <a:ext cx="495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3050" name="Text Box 254"/>
          <p:cNvSpPr txBox="1">
            <a:spLocks noChangeArrowheads="1"/>
          </p:cNvSpPr>
          <p:nvPr/>
        </p:nvSpPr>
        <p:spPr bwMode="auto">
          <a:xfrm>
            <a:off x="6089651" y="1989140"/>
            <a:ext cx="8794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altLang="ja-JP" sz="1200" dirty="0">
                <a:latin typeface="Arial" charset="0"/>
                <a:ea typeface="Arial"/>
                <a:cs typeface="Arial"/>
              </a:rPr>
              <a:t>@100 kHz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1" name="Text Box 255"/>
          <p:cNvSpPr txBox="1">
            <a:spLocks noChangeArrowheads="1"/>
          </p:cNvSpPr>
          <p:nvPr/>
        </p:nvSpPr>
        <p:spPr bwMode="auto">
          <a:xfrm>
            <a:off x="6289676" y="1844675"/>
            <a:ext cx="3492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1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L1 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2" name="Text Box 256"/>
          <p:cNvSpPr txBox="1">
            <a:spLocks noChangeArrowheads="1"/>
          </p:cNvSpPr>
          <p:nvPr/>
        </p:nvSpPr>
        <p:spPr bwMode="auto">
          <a:xfrm>
            <a:off x="6024564" y="3500440"/>
            <a:ext cx="1407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Global TRIGGER</a:t>
            </a:r>
            <a:endParaRPr lang="fr-FR" sz="1200" b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3" name="Text Box 257"/>
          <p:cNvSpPr txBox="1">
            <a:spLocks noChangeArrowheads="1"/>
          </p:cNvSpPr>
          <p:nvPr/>
        </p:nvSpPr>
        <p:spPr bwMode="auto">
          <a:xfrm>
            <a:off x="4627564" y="2349501"/>
            <a:ext cx="1402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Calo TRIGGER</a:t>
            </a:r>
          </a:p>
          <a:p>
            <a:r>
              <a:rPr lang="fr-FR" altLang="ja-JP" sz="12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Layer</a:t>
            </a:r>
            <a:r>
              <a:rPr lang="fr-FR" altLang="ja-JP" sz="12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-1,2, DMUX</a:t>
            </a:r>
            <a:endParaRPr lang="fr-FR" altLang="ja-JP" sz="1200" b="1" dirty="0">
              <a:solidFill>
                <a:srgbClr val="000000"/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83054" name="Rectangle 258"/>
          <p:cNvSpPr>
            <a:spLocks noChangeArrowheads="1"/>
          </p:cNvSpPr>
          <p:nvPr/>
        </p:nvSpPr>
        <p:spPr bwMode="auto">
          <a:xfrm>
            <a:off x="4029075" y="3716338"/>
            <a:ext cx="1728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>
                <a:solidFill>
                  <a:srgbClr val="998D37"/>
                </a:solidFill>
                <a:latin typeface="Arial" charset="0"/>
                <a:ea typeface="Arial"/>
                <a:cs typeface="Arial"/>
              </a:rPr>
              <a:t>Trigger Tower Flags (TTF)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5" name="Text Box 259"/>
          <p:cNvSpPr txBox="1">
            <a:spLocks noChangeArrowheads="1"/>
          </p:cNvSpPr>
          <p:nvPr/>
        </p:nvSpPr>
        <p:spPr bwMode="auto">
          <a:xfrm>
            <a:off x="3895725" y="4797425"/>
            <a:ext cx="15970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 err="1">
                <a:solidFill>
                  <a:srgbClr val="998D37"/>
                </a:solidFill>
                <a:latin typeface="Arial" charset="0"/>
                <a:ea typeface="Arial"/>
                <a:cs typeface="Arial"/>
              </a:rPr>
              <a:t>Selective</a:t>
            </a:r>
            <a:r>
              <a:rPr lang="fr-FR" altLang="ja-JP" sz="1200" b="1" dirty="0">
                <a:solidFill>
                  <a:srgbClr val="998D37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fr-FR" altLang="ja-JP" sz="1200" b="1" dirty="0" err="1">
                <a:solidFill>
                  <a:srgbClr val="998D37"/>
                </a:solidFill>
                <a:latin typeface="Arial" charset="0"/>
                <a:ea typeface="Arial"/>
                <a:cs typeface="Arial"/>
              </a:rPr>
              <a:t>Readout</a:t>
            </a:r>
            <a:r>
              <a:rPr lang="fr-FR" altLang="ja-JP" sz="1200" b="1" dirty="0">
                <a:solidFill>
                  <a:srgbClr val="998D37"/>
                </a:solidFill>
                <a:latin typeface="Arial" charset="0"/>
                <a:ea typeface="Arial"/>
                <a:cs typeface="Arial"/>
              </a:rPr>
              <a:t> Flags (SRF)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6" name="Rectangle 260"/>
          <p:cNvSpPr>
            <a:spLocks noChangeArrowheads="1"/>
          </p:cNvSpPr>
          <p:nvPr/>
        </p:nvSpPr>
        <p:spPr bwMode="auto">
          <a:xfrm>
            <a:off x="3646489" y="3025775"/>
            <a:ext cx="46037" cy="355600"/>
          </a:xfrm>
          <a:prstGeom prst="rect">
            <a:avLst/>
          </a:prstGeom>
          <a:solidFill>
            <a:srgbClr val="EBC94B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EBC94B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7" name="Text Box 261"/>
          <p:cNvSpPr txBox="1">
            <a:spLocks noChangeArrowheads="1"/>
          </p:cNvSpPr>
          <p:nvPr/>
        </p:nvSpPr>
        <p:spPr bwMode="auto">
          <a:xfrm>
            <a:off x="3627439" y="2720975"/>
            <a:ext cx="668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altLang="ja-JP" sz="1200" b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SLB </a:t>
            </a:r>
            <a:r>
              <a:rPr lang="fr-FR" altLang="ja-JP" sz="900" b="1" i="1" dirty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(LIP)</a:t>
            </a:r>
            <a:endParaRPr lang="fr-FR" sz="900" b="1" i="1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8" name="Text Box 262"/>
          <p:cNvSpPr txBox="1">
            <a:spLocks noChangeArrowheads="1"/>
          </p:cNvSpPr>
          <p:nvPr/>
        </p:nvSpPr>
        <p:spPr bwMode="auto">
          <a:xfrm rot="1649949">
            <a:off x="1044141" y="5045532"/>
            <a:ext cx="16471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ja-JP" sz="1100" b="1" dirty="0">
                <a:solidFill>
                  <a:srgbClr val="00CCFF"/>
                </a:solidFill>
                <a:latin typeface="Arial" charset="0"/>
                <a:ea typeface="Arial"/>
                <a:cs typeface="Arial"/>
              </a:rPr>
              <a:t>Data </a:t>
            </a:r>
            <a:r>
              <a:rPr lang="fr-FR" altLang="ja-JP" sz="1100" b="1" dirty="0" err="1">
                <a:solidFill>
                  <a:srgbClr val="00CCFF"/>
                </a:solidFill>
                <a:latin typeface="Arial" charset="0"/>
                <a:ea typeface="Arial"/>
                <a:cs typeface="Arial"/>
              </a:rPr>
              <a:t>path</a:t>
            </a:r>
            <a:endParaRPr lang="fr-FR" altLang="ja-JP" sz="1100" b="1" dirty="0">
              <a:solidFill>
                <a:srgbClr val="00CCFF"/>
              </a:solidFill>
              <a:latin typeface="Arial" charset="0"/>
              <a:ea typeface="Arial"/>
              <a:cs typeface="Arial"/>
            </a:endParaRPr>
          </a:p>
          <a:p>
            <a:pPr algn="ctr"/>
            <a:r>
              <a:rPr lang="fr-FR" altLang="ja-JP" sz="1100" b="1" dirty="0">
                <a:solidFill>
                  <a:srgbClr val="00CCFF"/>
                </a:solidFill>
                <a:latin typeface="Arial" charset="0"/>
                <a:ea typeface="Arial"/>
                <a:cs typeface="Arial"/>
              </a:rPr>
              <a:t>@100KHz (</a:t>
            </a:r>
            <a:r>
              <a:rPr lang="fr-FR" altLang="ja-JP" sz="1100" b="1" dirty="0" err="1">
                <a:solidFill>
                  <a:srgbClr val="00CCFF"/>
                </a:solidFill>
                <a:latin typeface="Arial" charset="0"/>
                <a:ea typeface="Arial"/>
                <a:cs typeface="Arial"/>
              </a:rPr>
              <a:t>Xtal</a:t>
            </a:r>
            <a:r>
              <a:rPr lang="fr-FR" altLang="ja-JP" sz="1100" b="1" dirty="0">
                <a:solidFill>
                  <a:srgbClr val="00CCFF"/>
                </a:solidFill>
                <a:latin typeface="Arial" charset="0"/>
                <a:ea typeface="Arial"/>
                <a:cs typeface="Arial"/>
              </a:rPr>
              <a:t> Datas)</a:t>
            </a:r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3059" name="Text Box 263"/>
          <p:cNvSpPr txBox="1">
            <a:spLocks noChangeArrowheads="1"/>
          </p:cNvSpPr>
          <p:nvPr/>
        </p:nvSpPr>
        <p:spPr bwMode="auto">
          <a:xfrm>
            <a:off x="6554788" y="3987800"/>
            <a:ext cx="2589212" cy="2338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8000" tIns="10800" rIns="18000" bIns="108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T</a:t>
            </a:r>
            <a:r>
              <a:rPr lang="fr-FR" sz="14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rigger </a:t>
            </a:r>
            <a:r>
              <a:rPr lang="fr-FR" sz="1400" b="1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oncentrator</a:t>
            </a:r>
            <a:r>
              <a:rPr lang="fr-FR" sz="14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ard</a:t>
            </a:r>
            <a:endParaRPr lang="fr-FR" sz="1400" dirty="0">
              <a:solidFill>
                <a:srgbClr val="FF0000"/>
              </a:solidFill>
              <a:latin typeface="Arial" charset="0"/>
              <a:ea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fr-FR" sz="1400" dirty="0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ynchronisation &amp; </a:t>
            </a:r>
            <a:r>
              <a:rPr lang="fr-FR" sz="1400" b="1" dirty="0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L</a:t>
            </a:r>
            <a:r>
              <a:rPr lang="fr-FR" sz="1400" dirty="0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ink </a:t>
            </a:r>
            <a:r>
              <a:rPr lang="fr-FR" sz="1400" b="1" dirty="0" err="1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B</a:t>
            </a:r>
            <a:r>
              <a:rPr lang="fr-FR" sz="1400" dirty="0" err="1">
                <a:solidFill>
                  <a:srgbClr val="CC9900"/>
                </a:solidFill>
                <a:latin typeface="Arial" charset="0"/>
                <a:ea typeface="Arial"/>
                <a:cs typeface="Arial"/>
              </a:rPr>
              <a:t>oard</a:t>
            </a:r>
            <a:endParaRPr lang="fr-FR" sz="1400" dirty="0">
              <a:solidFill>
                <a:srgbClr val="CC9900"/>
              </a:solidFill>
              <a:latin typeface="Arial" charset="0"/>
              <a:ea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fr-FR" sz="1400" b="1" dirty="0" err="1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 err="1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lock</a:t>
            </a:r>
            <a:r>
              <a:rPr lang="fr-FR" sz="1400" dirty="0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 &amp; </a:t>
            </a:r>
            <a:r>
              <a:rPr lang="fr-FR" sz="1400" b="1" dirty="0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ontrol </a:t>
            </a:r>
            <a:r>
              <a:rPr lang="fr-FR" sz="1400" b="1" dirty="0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fr-FR" sz="1400" dirty="0">
                <a:solidFill>
                  <a:srgbClr val="33CC33"/>
                </a:solidFill>
                <a:latin typeface="Arial" charset="0"/>
                <a:ea typeface="Arial"/>
                <a:cs typeface="Arial"/>
              </a:rPr>
              <a:t>ystem</a:t>
            </a:r>
          </a:p>
          <a:p>
            <a:pPr>
              <a:spcBef>
                <a:spcPct val="50000"/>
              </a:spcBef>
            </a:pPr>
            <a:r>
              <a:rPr lang="fr-FR" sz="1400" b="1" dirty="0" err="1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fr-FR" sz="1400" dirty="0" err="1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elective</a:t>
            </a:r>
            <a:r>
              <a:rPr lang="fr-FR" sz="1400" dirty="0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fr-FR" sz="1400" b="1" dirty="0" err="1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R</a:t>
            </a:r>
            <a:r>
              <a:rPr lang="fr-FR" sz="1400" dirty="0" err="1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eadout</a:t>
            </a:r>
            <a:r>
              <a:rPr lang="fr-FR" sz="1400" dirty="0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fr-FR" sz="1400" b="1" dirty="0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P</a:t>
            </a:r>
            <a:r>
              <a:rPr lang="fr-FR" sz="1400" dirty="0">
                <a:solidFill>
                  <a:srgbClr val="808000"/>
                </a:solidFill>
                <a:latin typeface="Arial" charset="0"/>
                <a:ea typeface="Arial"/>
                <a:cs typeface="Arial"/>
              </a:rPr>
              <a:t>rocessor</a:t>
            </a:r>
          </a:p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D</a:t>
            </a:r>
            <a:r>
              <a:rPr lang="fr-FR" sz="1400" dirty="0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ata </a:t>
            </a:r>
            <a:r>
              <a:rPr lang="fr-FR" sz="1400" b="1" dirty="0" err="1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 err="1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oncentrator</a:t>
            </a:r>
            <a:r>
              <a:rPr lang="fr-FR" sz="1400" dirty="0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fr-FR" sz="1400" b="1" dirty="0" err="1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 err="1">
                <a:solidFill>
                  <a:srgbClr val="0099CC"/>
                </a:solidFill>
                <a:latin typeface="Arial" charset="0"/>
                <a:ea typeface="Arial"/>
                <a:cs typeface="Arial"/>
              </a:rPr>
              <a:t>ard</a:t>
            </a:r>
            <a:endParaRPr lang="fr-FR" sz="1400" dirty="0">
              <a:solidFill>
                <a:srgbClr val="0099CC"/>
              </a:solidFill>
              <a:latin typeface="Arial" charset="0"/>
              <a:ea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T</a:t>
            </a:r>
            <a:r>
              <a:rPr lang="fr-FR" sz="1400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iming, </a:t>
            </a:r>
            <a:r>
              <a:rPr lang="fr-FR" sz="1400" b="1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T</a:t>
            </a:r>
            <a:r>
              <a:rPr lang="fr-FR" sz="1400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rigger &amp; </a:t>
            </a:r>
            <a:r>
              <a:rPr lang="fr-FR" sz="1400" b="1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>
                <a:solidFill>
                  <a:srgbClr val="FF9999"/>
                </a:solidFill>
                <a:latin typeface="Arial" charset="0"/>
                <a:ea typeface="Arial"/>
                <a:cs typeface="Arial"/>
              </a:rPr>
              <a:t>ontrol</a:t>
            </a:r>
          </a:p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T</a:t>
            </a:r>
            <a:r>
              <a:rPr lang="fr-FR" sz="1400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rigger </a:t>
            </a:r>
            <a:r>
              <a:rPr lang="fr-FR" sz="1400" b="1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fr-FR" sz="1400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ontrol </a:t>
            </a:r>
            <a:r>
              <a:rPr lang="fr-FR" sz="1400" b="1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fr-FR" sz="1400" dirty="0">
                <a:solidFill>
                  <a:srgbClr val="CC66FF"/>
                </a:solidFill>
                <a:latin typeface="Arial" charset="0"/>
                <a:ea typeface="Arial"/>
                <a:cs typeface="Arial"/>
              </a:rPr>
              <a:t>ystem</a:t>
            </a:r>
          </a:p>
          <a:p>
            <a:pPr>
              <a:spcBef>
                <a:spcPct val="50000"/>
              </a:spcBef>
            </a:pPr>
            <a:endParaRPr lang="fr-FR" sz="1400" dirty="0">
              <a:solidFill>
                <a:srgbClr val="CC66FF"/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83060" name="Rectangle 264"/>
          <p:cNvSpPr>
            <a:spLocks noChangeArrowheads="1"/>
          </p:cNvSpPr>
          <p:nvPr/>
        </p:nvSpPr>
        <p:spPr bwMode="auto">
          <a:xfrm>
            <a:off x="6954839" y="1773238"/>
            <a:ext cx="1530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altLang="ja-JP" sz="1200" b="1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Level</a:t>
            </a:r>
            <a:r>
              <a:rPr lang="fr-FR" altLang="ja-JP" sz="1200" b="1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 1 Trigger (L1A)</a:t>
            </a:r>
            <a:endParaRPr lang="fr-FR" dirty="0">
              <a:solidFill>
                <a:srgbClr val="FF0000"/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83061" name="Text Box 265"/>
          <p:cNvSpPr txBox="1">
            <a:spLocks noChangeArrowheads="1"/>
          </p:cNvSpPr>
          <p:nvPr/>
        </p:nvSpPr>
        <p:spPr bwMode="auto">
          <a:xfrm>
            <a:off x="4494214" y="6165850"/>
            <a:ext cx="1328737" cy="1984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700" i="1" dirty="0" err="1">
                <a:latin typeface="Arial" charset="0"/>
                <a:ea typeface="Arial"/>
                <a:cs typeface="Arial"/>
              </a:rPr>
              <a:t>From</a:t>
            </a:r>
            <a:r>
              <a:rPr lang="fr-FR" sz="700" i="1" dirty="0">
                <a:latin typeface="Arial" charset="0"/>
                <a:ea typeface="Arial"/>
                <a:cs typeface="Arial"/>
              </a:rPr>
              <a:t> : R. Alemany LIP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23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Large Hadron Collider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23554" name="Picture 10"/>
          <p:cNvPicPr>
            <a:picLocks noGrp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2289"/>
          <a:stretch>
            <a:fillRect/>
          </a:stretch>
        </p:blipFill>
        <p:spPr>
          <a:xfrm>
            <a:off x="480128" y="906368"/>
            <a:ext cx="8228013" cy="5456237"/>
          </a:xfrm>
          <a:noFill/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40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ECAL Trigger Primitives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84995" name="Picture 4" descr="ecalt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889000"/>
            <a:ext cx="8164512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6" y="3644902"/>
            <a:ext cx="431482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5194300" y="4262440"/>
            <a:ext cx="1846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8499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9176" y="3644902"/>
            <a:ext cx="431482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149726" y="3146425"/>
            <a:ext cx="4304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  <a:ea typeface="Arial"/>
                <a:cs typeface="Arial"/>
              </a:rPr>
              <a:t>Test beam results (45 MeV per </a:t>
            </a:r>
            <a:r>
              <a:rPr lang="en-US" dirty="0" err="1">
                <a:latin typeface="Arial" charset="0"/>
                <a:ea typeface="Arial"/>
                <a:cs typeface="Arial"/>
              </a:rPr>
              <a:t>xtal</a:t>
            </a:r>
            <a:r>
              <a:rPr lang="en-US" dirty="0">
                <a:latin typeface="Arial" charset="0"/>
                <a:ea typeface="Arial"/>
                <a:cs typeface="Arial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58428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Level 1 Trigger Organization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34819" name="Picture 1027" descr="l1org_J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3320"/>
            <a:ext cx="9131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14212" y="5777604"/>
            <a:ext cx="1022238" cy="325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69951" y="6026550"/>
            <a:ext cx="529092" cy="325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1713"/>
            <a:ext cx="8634413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CMS Calorimeter Geometry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762000" y="5257800"/>
            <a:ext cx="19050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ED181E"/>
                </a:solidFill>
                <a:latin typeface="Helvetica" charset="0"/>
              </a:rPr>
              <a:t>EB, EE, HB, HE map to 18 RCT crates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ED181E"/>
                </a:solidFill>
                <a:latin typeface="Helvetica" charset="0"/>
              </a:rPr>
              <a:t>Provide e/</a:t>
            </a:r>
            <a:r>
              <a:rPr lang="en-US" sz="1400">
                <a:solidFill>
                  <a:srgbClr val="ED181E"/>
                </a:solidFill>
                <a:latin typeface="Symbol" charset="0"/>
              </a:rPr>
              <a:t>g</a:t>
            </a:r>
            <a:r>
              <a:rPr lang="en-US" sz="1400">
                <a:solidFill>
                  <a:srgbClr val="ED181E"/>
                </a:solidFill>
                <a:latin typeface="Helvetica" charset="0"/>
              </a:rPr>
              <a:t> and jet, </a:t>
            </a:r>
            <a:r>
              <a:rPr lang="en-US" sz="1400">
                <a:solidFill>
                  <a:srgbClr val="ED181E"/>
                </a:solidFill>
                <a:latin typeface="Symbol" charset="0"/>
              </a:rPr>
              <a:t>t, </a:t>
            </a:r>
            <a:r>
              <a:rPr lang="en-US" sz="1400">
                <a:solidFill>
                  <a:srgbClr val="ED181E"/>
                </a:solidFill>
                <a:latin typeface="Helvetica" charset="0"/>
              </a:rPr>
              <a:t>E</a:t>
            </a:r>
            <a:r>
              <a:rPr lang="en-US" sz="1400" baseline="-25000">
                <a:solidFill>
                  <a:srgbClr val="ED181E"/>
                </a:solidFill>
                <a:latin typeface="Helvetica" charset="0"/>
              </a:rPr>
              <a:t>T</a:t>
            </a:r>
            <a:r>
              <a:rPr lang="en-US" sz="1400">
                <a:solidFill>
                  <a:srgbClr val="ED181E"/>
                </a:solidFill>
                <a:latin typeface="Helvetica" charset="0"/>
              </a:rPr>
              <a:t> triggers</a:t>
            </a:r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 flipV="1">
            <a:off x="4572000" y="56388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2590800" y="4495800"/>
            <a:ext cx="0" cy="1447800"/>
          </a:xfrm>
          <a:prstGeom prst="line">
            <a:avLst/>
          </a:prstGeom>
          <a:noFill/>
          <a:ln w="2857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8316" y="141420"/>
            <a:ext cx="271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Count</a:t>
            </a:r>
            <a:br>
              <a:rPr lang="en-US" dirty="0" smtClean="0"/>
            </a:br>
            <a:r>
              <a:rPr lang="en-US" dirty="0" smtClean="0"/>
              <a:t>    Full granularity: ~81000</a:t>
            </a:r>
          </a:p>
          <a:p>
            <a:r>
              <a:rPr lang="en-US" dirty="0" smtClean="0"/>
              <a:t>    Trigger level: ~5000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12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Xilinx </a:t>
            </a:r>
            <a:r>
              <a:rPr lang="en-US" dirty="0" smtClean="0"/>
              <a:t>Field Programmable Gate Arrays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Xilinx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6564"/>
          <a:stretch/>
        </p:blipFill>
        <p:spPr>
          <a:xfrm>
            <a:off x="0" y="982280"/>
            <a:ext cx="9143598" cy="52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0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9039" y="1030771"/>
            <a:ext cx="2840607" cy="54558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Array of well defined logic cells, driven by LUTs</a:t>
            </a:r>
          </a:p>
          <a:p>
            <a:r>
              <a:rPr lang="en-US" dirty="0" smtClean="0"/>
              <a:t>Software configured connections</a:t>
            </a:r>
          </a:p>
          <a:p>
            <a:r>
              <a:rPr lang="en-US" dirty="0" smtClean="0"/>
              <a:t>Cleverly organized</a:t>
            </a:r>
          </a:p>
          <a:p>
            <a:r>
              <a:rPr lang="en-US" dirty="0" smtClean="0"/>
              <a:t>Preconfigured digital logic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Slice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v7Sl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36" y="0"/>
            <a:ext cx="534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647" y="999791"/>
            <a:ext cx="4203592" cy="5455881"/>
          </a:xfrm>
        </p:spPr>
        <p:txBody>
          <a:bodyPr/>
          <a:lstStyle/>
          <a:p>
            <a:r>
              <a:rPr lang="en-US" dirty="0" smtClean="0"/>
              <a:t>Firmware developer uses programming languages to define “connections”</a:t>
            </a:r>
          </a:p>
          <a:p>
            <a:r>
              <a:rPr lang="en-US" dirty="0" smtClean="0"/>
              <a:t>Firmware tools create the “bit file” which defines the switch matrix / LUTs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Configurable Logic Block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7" name="Picture 6" descr="v7CLBDesc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/>
          <a:stretch/>
        </p:blipFill>
        <p:spPr>
          <a:xfrm>
            <a:off x="0" y="4057096"/>
            <a:ext cx="8986065" cy="2435779"/>
          </a:xfrm>
          <a:prstGeom prst="rect">
            <a:avLst/>
          </a:prstGeom>
        </p:spPr>
      </p:pic>
      <p:pic>
        <p:nvPicPr>
          <p:cNvPr id="6" name="Picture 5" descr="v7CL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68" y="655349"/>
            <a:ext cx="4899761" cy="43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705" y="4337075"/>
            <a:ext cx="8688671" cy="325281"/>
          </a:xfrm>
          <a:prstGeom prst="rect">
            <a:avLst/>
          </a:prstGeom>
          <a:solidFill>
            <a:srgbClr val="FEFF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Abundant Logic Resources in Virtex-7 Family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v7CLBCount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" y="1359287"/>
            <a:ext cx="8994982" cy="46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8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Scaling: Modular Blocks of Various Resources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v7ASMBL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3" y="751067"/>
            <a:ext cx="7405568" cy="574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element - Multi-gigabit </a:t>
            </a:r>
            <a:r>
              <a:rPr lang="en-US" dirty="0" err="1" smtClean="0"/>
              <a:t>Opto</a:t>
            </a:r>
            <a:r>
              <a:rPr lang="en-US" dirty="0" smtClean="0"/>
              <a:t>-electronics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avago1.jpe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9414"/>
          <a:stretch/>
        </p:blipFill>
        <p:spPr>
          <a:xfrm>
            <a:off x="139752" y="805444"/>
            <a:ext cx="8911319" cy="3531238"/>
          </a:xfrm>
          <a:prstGeom prst="rect">
            <a:avLst/>
          </a:prstGeom>
        </p:spPr>
      </p:pic>
      <p:pic>
        <p:nvPicPr>
          <p:cNvPr id="7" name="Picture 6" descr="avago2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469"/>
            <a:ext cx="9144000" cy="23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Xilinx FPGAs – Phase-1 Choice: V7 690T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8" name="Picture 7" descr="v7Famil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10"/>
            <a:ext cx="9144000" cy="4284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6573" y="2989513"/>
            <a:ext cx="165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Phase-1 Choice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8746" y="3020510"/>
            <a:ext cx="191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Phase-2 Target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 descr="xilinxProductFamily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8"/>
          <a:stretch/>
        </p:blipFill>
        <p:spPr>
          <a:xfrm>
            <a:off x="0" y="886029"/>
            <a:ext cx="9144000" cy="20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888135"/>
            <a:ext cx="88677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CMS Detector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0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Xilinx – </a:t>
            </a:r>
            <a:r>
              <a:rPr lang="en-US" dirty="0" err="1" smtClean="0"/>
              <a:t>Ultrascale</a:t>
            </a:r>
            <a:r>
              <a:rPr lang="en-US" dirty="0" smtClean="0"/>
              <a:t>+ for Phase-2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ultrasca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522"/>
            <a:ext cx="9144000" cy="42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Multi-gigabit-per-second serial links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XilinxSerialLink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05" y="877582"/>
            <a:ext cx="5712683" cy="5943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6235" y="3825920"/>
            <a:ext cx="1486885" cy="923330"/>
            <a:chOff x="356235" y="3825920"/>
            <a:chExt cx="1486885" cy="92333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56235" y="4275117"/>
              <a:ext cx="14298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88555" y="3825920"/>
              <a:ext cx="1254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Phase-1</a:t>
              </a:r>
            </a:p>
            <a:p>
              <a:endParaRPr lang="en-US" dirty="0"/>
            </a:p>
            <a:p>
              <a:r>
                <a:rPr lang="en-US" dirty="0" smtClean="0"/>
                <a:t>10 </a:t>
              </a:r>
              <a:r>
                <a:rPr lang="en-US" dirty="0" err="1" smtClean="0"/>
                <a:t>Gbps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98788" y="2042126"/>
            <a:ext cx="1486885" cy="923330"/>
            <a:chOff x="356235" y="3825920"/>
            <a:chExt cx="1486885" cy="92333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356235" y="4275117"/>
              <a:ext cx="14298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88555" y="3825920"/>
              <a:ext cx="1254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Phase-2</a:t>
              </a:r>
            </a:p>
            <a:p>
              <a:endParaRPr lang="en-US" dirty="0"/>
            </a:p>
            <a:p>
              <a:r>
                <a:rPr lang="en-US" dirty="0" smtClean="0"/>
                <a:t>16 </a:t>
              </a:r>
              <a:r>
                <a:rPr lang="en-US" dirty="0" err="1" smtClean="0"/>
                <a:t>Gbps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75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Channels </a:t>
            </a:r>
            <a:r>
              <a:rPr lang="mr-IN" dirty="0" smtClean="0"/>
              <a:t>–</a:t>
            </a:r>
            <a:r>
              <a:rPr lang="en-US" dirty="0" smtClean="0"/>
              <a:t> Channels - Channels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61856"/>
              </p:ext>
            </p:extLst>
          </p:nvPr>
        </p:nvGraphicFramePr>
        <p:xfrm>
          <a:off x="201706" y="1397000"/>
          <a:ext cx="879942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570"/>
                <a:gridCol w="1466570"/>
                <a:gridCol w="1263877"/>
                <a:gridCol w="1669263"/>
                <a:gridCol w="1289033"/>
                <a:gridCol w="16441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dirty="0" smtClean="0"/>
                        <a:t>-divisions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dirty="0" smtClean="0"/>
                        <a:t>-divisions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Bits/E,H-tower</a:t>
                      </a:r>
                    </a:p>
                    <a:p>
                      <a:pPr algn="ctr"/>
                      <a:r>
                        <a:rPr lang="en-US" dirty="0" smtClean="0"/>
                        <a:t>ET, 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Bandwidth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Gbps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Fiber Count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4.8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6.4 </a:t>
                      </a:r>
                      <a:r>
                        <a:rPr lang="en-US" dirty="0" err="1" smtClean="0"/>
                        <a:t>Gbps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Barrel +/-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17+17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8+1+8+6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324 + 306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Endcap</a:t>
                      </a:r>
                      <a:r>
                        <a:rPr lang="en-US" dirty="0" smtClean="0"/>
                        <a:t> +/-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11+11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8+1+8+6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 + 198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6218" y="913877"/>
            <a:ext cx="760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Calorimeter Trigger Input from ECAL and HCAL (Phase-1)</a:t>
            </a:r>
            <a:endParaRPr lang="en-US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95267"/>
              </p:ext>
            </p:extLst>
          </p:nvPr>
        </p:nvGraphicFramePr>
        <p:xfrm>
          <a:off x="261178" y="4182629"/>
          <a:ext cx="879942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570"/>
                <a:gridCol w="1466570"/>
                <a:gridCol w="1263877"/>
                <a:gridCol w="1669263"/>
                <a:gridCol w="1289033"/>
                <a:gridCol w="16441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dirty="0" smtClean="0"/>
                        <a:t>-divisions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dirty="0" smtClean="0"/>
                        <a:t>-divisions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Bits/E-crystal</a:t>
                      </a:r>
                    </a:p>
                    <a:p>
                      <a:pPr algn="ctr"/>
                      <a:r>
                        <a:rPr lang="en-US" dirty="0" smtClean="0"/>
                        <a:t>Bits/H-tower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Bandwidth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Gbps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Fiber Count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16 </a:t>
                      </a:r>
                      <a:r>
                        <a:rPr lang="en-US" dirty="0" err="1" smtClean="0"/>
                        <a:t>Gbps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ECAL</a:t>
                      </a:r>
                      <a:r>
                        <a:rPr lang="en-US" baseline="0" dirty="0" smtClean="0"/>
                        <a:t> Crystals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17x5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72x5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208080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HCAL Towers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8+6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208745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5689" y="3699506"/>
            <a:ext cx="859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Barrel</a:t>
            </a:r>
            <a:r>
              <a:rPr lang="en-US" sz="2400" b="1" dirty="0" smtClean="0"/>
              <a:t> Calorimeter Trigger Input from ECAL and HCAL (Phase-2)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8885" y="3237841"/>
            <a:ext cx="760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18 cards, 1 FPGA/card, ~56 4.8-6.4-Gbps inputs per card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9475" y="6015853"/>
            <a:ext cx="760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6 cards, 1 FPGA/card, 89 16-Gbps inputs per card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1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FPGA &amp; Telecom technology </a:t>
            </a:r>
            <a:r>
              <a:rPr lang="en-US" dirty="0" smtClean="0"/>
              <a:t>advances (VME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sym typeface="Wingdings"/>
              </a:rPr>
              <a:t>TCA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Ubiquitous </a:t>
            </a:r>
            <a:r>
              <a:rPr lang="en-US" dirty="0" smtClean="0"/>
              <a:t>&gt;10 </a:t>
            </a:r>
            <a:r>
              <a:rPr lang="en-US" dirty="0" err="1" smtClean="0"/>
              <a:t>Gbps</a:t>
            </a:r>
            <a:r>
              <a:rPr lang="en-US" dirty="0" smtClean="0"/>
              <a:t> links</a:t>
            </a:r>
          </a:p>
          <a:p>
            <a:pPr lvl="1"/>
            <a:r>
              <a:rPr lang="en-US" dirty="0" smtClean="0"/>
              <a:t>FPGAs with </a:t>
            </a:r>
            <a:r>
              <a:rPr lang="en-US" dirty="0" smtClean="0"/>
              <a:t>O(100) </a:t>
            </a:r>
            <a:r>
              <a:rPr lang="en-US" dirty="0" err="1" smtClean="0"/>
              <a:t>rx</a:t>
            </a:r>
            <a:r>
              <a:rPr lang="en-US" dirty="0" smtClean="0"/>
              <a:t>/</a:t>
            </a:r>
            <a:r>
              <a:rPr lang="en-US" dirty="0" err="1" smtClean="0"/>
              <a:t>tx</a:t>
            </a:r>
            <a:r>
              <a:rPr lang="en-US" dirty="0" smtClean="0"/>
              <a:t> links with built in </a:t>
            </a:r>
            <a:r>
              <a:rPr lang="en-US" dirty="0" err="1" smtClean="0"/>
              <a:t>serdes</a:t>
            </a:r>
            <a:endParaRPr lang="en-US" dirty="0" smtClean="0"/>
          </a:p>
          <a:p>
            <a:pPr lvl="2"/>
            <a:r>
              <a:rPr lang="en-US" dirty="0" smtClean="0"/>
              <a:t>Xilinx </a:t>
            </a:r>
            <a:r>
              <a:rPr lang="en-US" dirty="0" err="1" smtClean="0"/>
              <a:t>Kintex</a:t>
            </a:r>
            <a:r>
              <a:rPr lang="en-US" dirty="0" smtClean="0"/>
              <a:t> / Virtex</a:t>
            </a:r>
            <a:r>
              <a:rPr lang="en-US" dirty="0" smtClean="0"/>
              <a:t>-</a:t>
            </a:r>
            <a:r>
              <a:rPr lang="en-US" dirty="0" smtClean="0"/>
              <a:t>7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Ultrascale</a:t>
            </a:r>
            <a:r>
              <a:rPr lang="en-US" dirty="0" smtClean="0"/>
              <a:t> platforms</a:t>
            </a:r>
            <a:endParaRPr lang="en-US" dirty="0" smtClean="0"/>
          </a:p>
          <a:p>
            <a:pPr lvl="2"/>
            <a:r>
              <a:rPr lang="en-US" dirty="0" smtClean="0"/>
              <a:t>Gigantic cores</a:t>
            </a:r>
          </a:p>
          <a:p>
            <a:pPr lvl="2"/>
            <a:r>
              <a:rPr lang="en-US" dirty="0" smtClean="0"/>
              <a:t>DSP units, BRAM and Embedded </a:t>
            </a:r>
            <a:r>
              <a:rPr lang="en-US" dirty="0" smtClean="0"/>
              <a:t>processors (ZYNQ)</a:t>
            </a:r>
            <a:endParaRPr lang="en-US" dirty="0" smtClean="0"/>
          </a:p>
          <a:p>
            <a:pPr lvl="1"/>
            <a:r>
              <a:rPr lang="en-US" dirty="0" smtClean="0"/>
              <a:t>Fiber optic components</a:t>
            </a:r>
          </a:p>
          <a:p>
            <a:pPr lvl="2"/>
            <a:r>
              <a:rPr lang="en-US" dirty="0" err="1" smtClean="0"/>
              <a:t>Avago</a:t>
            </a:r>
            <a:r>
              <a:rPr lang="en-US" dirty="0" smtClean="0"/>
              <a:t> mini-pods with </a:t>
            </a:r>
            <a:r>
              <a:rPr lang="en-US" dirty="0" smtClean="0"/>
              <a:t>12x </a:t>
            </a:r>
            <a:r>
              <a:rPr lang="en-US" dirty="0" smtClean="0">
                <a:sym typeface="Wingdings"/>
              </a:rPr>
              <a:t> 25 </a:t>
            </a:r>
            <a:r>
              <a:rPr lang="en-US" dirty="0" err="1" smtClean="0">
                <a:sym typeface="Wingdings"/>
              </a:rPr>
              <a:t>Gbps</a:t>
            </a:r>
            <a:r>
              <a:rPr lang="en-US" dirty="0" smtClean="0">
                <a:sym typeface="Wingdings"/>
              </a:rPr>
              <a:t> capable units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LHC </a:t>
            </a:r>
            <a:r>
              <a:rPr lang="en-US" dirty="0"/>
              <a:t>l</a:t>
            </a:r>
            <a:r>
              <a:rPr lang="en-US" dirty="0" smtClean="0"/>
              <a:t>ong </a:t>
            </a:r>
            <a:r>
              <a:rPr lang="en-US" dirty="0" smtClean="0"/>
              <a:t>shutdown 1: </a:t>
            </a:r>
            <a:r>
              <a:rPr lang="en-US" dirty="0" smtClean="0"/>
              <a:t>2013-</a:t>
            </a:r>
            <a:r>
              <a:rPr lang="en-US" dirty="0" smtClean="0"/>
              <a:t>2014 (Phase-1 Upgrades)</a:t>
            </a:r>
            <a:endParaRPr lang="en-US" dirty="0" smtClean="0"/>
          </a:p>
          <a:p>
            <a:pPr lvl="1"/>
            <a:r>
              <a:rPr lang="en-US" dirty="0" smtClean="0"/>
              <a:t>Virtex</a:t>
            </a:r>
            <a:r>
              <a:rPr lang="en-US" dirty="0" smtClean="0"/>
              <a:t>-7 family cards</a:t>
            </a:r>
          </a:p>
          <a:p>
            <a:pPr lvl="2"/>
            <a:r>
              <a:rPr lang="en-US" dirty="0" smtClean="0"/>
              <a:t>CTP7 (Wisconsin), MP7 (Imperial), MTF7 (Florida)</a:t>
            </a:r>
          </a:p>
          <a:p>
            <a:pPr lvl="1"/>
            <a:r>
              <a:rPr lang="en-US" dirty="0" smtClean="0"/>
              <a:t>10 </a:t>
            </a:r>
            <a:r>
              <a:rPr lang="en-US" dirty="0" err="1" smtClean="0"/>
              <a:t>Gbps</a:t>
            </a:r>
            <a:r>
              <a:rPr lang="en-US" dirty="0" smtClean="0"/>
              <a:t> optics</a:t>
            </a:r>
          </a:p>
          <a:p>
            <a:pPr marL="0" indent="0">
              <a:buNone/>
            </a:pPr>
            <a:r>
              <a:rPr lang="en-US" dirty="0" smtClean="0"/>
              <a:t>LHC long shutdown 3: 2023-2025 (Phase-2 Upgrades)</a:t>
            </a:r>
          </a:p>
          <a:p>
            <a:pPr lvl="1"/>
            <a:r>
              <a:rPr lang="en-US" dirty="0" err="1" smtClean="0"/>
              <a:t>Ultrascale</a:t>
            </a:r>
            <a:r>
              <a:rPr lang="en-US" dirty="0" smtClean="0"/>
              <a:t> family card(s): APDs Wisconsin </a:t>
            </a:r>
          </a:p>
          <a:p>
            <a:pPr lvl="1"/>
            <a:r>
              <a:rPr lang="en-US" dirty="0" smtClean="0"/>
              <a:t>14-16 </a:t>
            </a:r>
            <a:r>
              <a:rPr lang="en-US" dirty="0" err="1" smtClean="0"/>
              <a:t>Gbps</a:t>
            </a:r>
            <a:r>
              <a:rPr lang="en-US" dirty="0" smtClean="0"/>
              <a:t> optics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BFEC8-E92E-894B-9D60-3B96AF479E8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 of Choice </a:t>
            </a:r>
            <a:r>
              <a:rPr lang="en-US" dirty="0" smtClean="0">
                <a:sym typeface="Wingdings"/>
              </a:rPr>
              <a:t> LHC Schedules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7 August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1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877745"/>
            <a:ext cx="4214813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08417" y="4397375"/>
            <a:ext cx="8918876" cy="208927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Calorimeter Trigger Processor(CTP7 – left), and Master Processor (MP7 - right)</a:t>
            </a:r>
          </a:p>
          <a:p>
            <a:pPr lvl="1"/>
            <a:r>
              <a:rPr lang="en-US" sz="1400" dirty="0">
                <a:latin typeface="Helvetica" charset="0"/>
                <a:ea typeface="ＭＳ Ｐゴシック" charset="0"/>
              </a:rPr>
              <a:t>CTP7 (Layer-1) – </a:t>
            </a:r>
            <a:r>
              <a:rPr lang="en-US" sz="140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400" dirty="0" err="1">
                <a:latin typeface="Helvetica" charset="0"/>
                <a:ea typeface="ＭＳ Ｐゴシック" charset="0"/>
              </a:rPr>
              <a:t>TCA</a:t>
            </a:r>
            <a:r>
              <a:rPr lang="en-US" sz="1400" dirty="0">
                <a:latin typeface="Helvetica" charset="0"/>
                <a:ea typeface="ＭＳ Ｐゴシック" charset="0"/>
              </a:rPr>
              <a:t>  Single </a:t>
            </a:r>
            <a:r>
              <a:rPr lang="en-US" sz="140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400" dirty="0">
                <a:latin typeface="Helvetica" charset="0"/>
                <a:ea typeface="ＭＳ Ｐゴシック" charset="0"/>
              </a:rPr>
              <a:t> 7 FPGA, 67 optical inputs, 48 </a:t>
            </a:r>
            <a:r>
              <a:rPr lang="en-US" sz="1400" dirty="0" smtClean="0">
                <a:latin typeface="Helvetica" charset="0"/>
                <a:ea typeface="ＭＳ Ｐゴシック" charset="0"/>
              </a:rPr>
              <a:t>outputs, 12 RX/TX backplane</a:t>
            </a:r>
            <a:endParaRPr lang="en-US" sz="1400" dirty="0">
              <a:latin typeface="Helvetica" charset="0"/>
              <a:ea typeface="ＭＳ Ｐゴシック" charset="0"/>
            </a:endParaRPr>
          </a:p>
          <a:p>
            <a:pPr lvl="2"/>
            <a:r>
              <a:rPr lang="en-US" sz="140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400" dirty="0">
                <a:latin typeface="Helvetica" charset="0"/>
                <a:ea typeface="ＭＳ Ｐゴシック" charset="0"/>
              </a:rPr>
              <a:t> 7 allows 10 Gb/s link speed on 3 CXP(36 TX &amp; 36 RX) and 4 </a:t>
            </a:r>
            <a:r>
              <a:rPr lang="en-US" sz="1400" dirty="0" err="1">
                <a:latin typeface="Helvetica" charset="0"/>
                <a:ea typeface="ＭＳ Ｐゴシック" charset="0"/>
              </a:rPr>
              <a:t>MiniPODs</a:t>
            </a:r>
            <a:r>
              <a:rPr lang="en-US" sz="1400" dirty="0">
                <a:latin typeface="Helvetica" charset="0"/>
                <a:ea typeface="ＭＳ Ｐゴシック" charset="0"/>
              </a:rPr>
              <a:t> (31 RX &amp; 12 TX) </a:t>
            </a:r>
          </a:p>
          <a:p>
            <a:pPr lvl="2"/>
            <a:r>
              <a:rPr lang="en-US" sz="1400" dirty="0">
                <a:latin typeface="Helvetica" charset="0"/>
                <a:ea typeface="ＭＳ Ｐゴシック" charset="0"/>
              </a:rPr>
              <a:t>ZYNQ processor running Xilinx </a:t>
            </a:r>
            <a:r>
              <a:rPr lang="en-US" sz="1400" dirty="0" err="1">
                <a:latin typeface="Helvetica" charset="0"/>
                <a:ea typeface="ＭＳ Ｐゴシック" charset="0"/>
              </a:rPr>
              <a:t>PetaLinux</a:t>
            </a:r>
            <a:r>
              <a:rPr lang="en-US" sz="1400" dirty="0">
                <a:latin typeface="Helvetica" charset="0"/>
                <a:ea typeface="ＭＳ Ｐゴシック" charset="0"/>
              </a:rPr>
              <a:t> for service tasks, including virtual JTAG cable</a:t>
            </a:r>
          </a:p>
          <a:p>
            <a:pPr lvl="1"/>
            <a:r>
              <a:rPr lang="en-US" sz="1400" dirty="0">
                <a:latin typeface="Helvetica" charset="0"/>
                <a:ea typeface="ＭＳ Ｐゴシック" charset="0"/>
              </a:rPr>
              <a:t>MP7 (Layer-2) – </a:t>
            </a:r>
            <a:r>
              <a:rPr lang="en-US" sz="140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400" dirty="0" err="1">
                <a:latin typeface="Helvetica" charset="0"/>
                <a:ea typeface="ＭＳ Ｐゴシック" charset="0"/>
              </a:rPr>
              <a:t>TCA</a:t>
            </a:r>
            <a:r>
              <a:rPr lang="en-US" sz="1400" dirty="0">
                <a:latin typeface="Helvetica" charset="0"/>
                <a:ea typeface="ＭＳ Ｐゴシック" charset="0"/>
              </a:rPr>
              <a:t> Single </a:t>
            </a:r>
            <a:r>
              <a:rPr lang="en-US" sz="140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400" dirty="0">
                <a:latin typeface="Helvetica" charset="0"/>
                <a:ea typeface="ＭＳ Ｐゴシック" charset="0"/>
              </a:rPr>
              <a:t> 7 FPGA, up to 72 input &amp; output links</a:t>
            </a:r>
          </a:p>
          <a:p>
            <a:pPr lvl="2"/>
            <a:r>
              <a:rPr lang="en-US" sz="140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400" dirty="0">
                <a:latin typeface="Helvetica" charset="0"/>
                <a:ea typeface="ＭＳ Ｐゴシック" charset="0"/>
              </a:rPr>
              <a:t> 7 has 72 input and output links at 10 Gb/s</a:t>
            </a:r>
          </a:p>
          <a:p>
            <a:pPr lvl="2"/>
            <a:r>
              <a:rPr lang="en-US" sz="1400" dirty="0">
                <a:latin typeface="Helvetica" charset="0"/>
                <a:ea typeface="ＭＳ Ｐゴシック" charset="0"/>
              </a:rPr>
              <a:t>Dual 72 or 144MB QDR RAM clocked at 500 MHz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Phase-1 Calorimeter </a:t>
            </a:r>
            <a:r>
              <a:rPr lang="en-US" sz="3200" dirty="0" smtClean="0"/>
              <a:t>Trigger </a:t>
            </a:r>
            <a:r>
              <a:rPr lang="en-US" sz="3200" dirty="0" smtClean="0"/>
              <a:t>Electronics</a:t>
            </a:r>
            <a:endParaRPr lang="en-US" sz="3200" dirty="0"/>
          </a:p>
        </p:txBody>
      </p:sp>
      <p:pic>
        <p:nvPicPr>
          <p:cNvPr id="8196" name="Picture 15" descr="MP7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109520"/>
            <a:ext cx="374173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48013" y="3546333"/>
            <a:ext cx="736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MMC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2163" y="1247633"/>
            <a:ext cx="103028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Power Supplies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6188" y="1509570"/>
            <a:ext cx="7477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ea typeface="AppleGothic" charset="-127"/>
              </a:rPr>
              <a:t>ZYNQ</a:t>
            </a:r>
            <a:endParaRPr lang="el-GR" sz="1400" dirty="0">
              <a:solidFill>
                <a:srgbClr val="FFFF00"/>
              </a:solidFill>
              <a:latin typeface="+mn-lt"/>
              <a:ea typeface="AppleGothic" charset="-127"/>
            </a:endParaRPr>
          </a:p>
          <a:p>
            <a:pPr>
              <a:defRPr/>
            </a:pPr>
            <a:endParaRPr lang="en-US" sz="1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8338" y="2541445"/>
            <a:ext cx="7413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ea typeface="AppleGothic" charset="-127"/>
              </a:rPr>
              <a:t>FPGA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2150" y="1030145"/>
            <a:ext cx="9810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JTAG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USB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ea typeface="AppleGothic" charset="-127"/>
              </a:rPr>
              <a:t>Interface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59438" y="1382570"/>
            <a:ext cx="414337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Rx</a:t>
            </a: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en-US" sz="1400" dirty="0" err="1">
                <a:solidFill>
                  <a:srgbClr val="FF0000"/>
                </a:solidFill>
                <a:latin typeface="+mj-lt"/>
              </a:rPr>
              <a:t>Tx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41975" y="3219308"/>
            <a:ext cx="415925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Rx</a:t>
            </a: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en-US" sz="1400" dirty="0" err="1">
                <a:solidFill>
                  <a:srgbClr val="FF0000"/>
                </a:solidFill>
                <a:latin typeface="+mj-lt"/>
              </a:rPr>
              <a:t>Tx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02438" y="2535095"/>
            <a:ext cx="698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FPGA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4275" y="3695558"/>
            <a:ext cx="5048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1V0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3450" y="2384283"/>
            <a:ext cx="78422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2xQDR</a:t>
            </a:r>
          </a:p>
          <a:p>
            <a:pPr algn="ctr">
              <a:defRPr/>
            </a:pPr>
            <a:r>
              <a:rPr lang="en-US" sz="1100" b="0" dirty="0">
                <a:solidFill>
                  <a:srgbClr val="FFFF00"/>
                </a:solidFill>
                <a:latin typeface="+mj-lt"/>
              </a:rPr>
              <a:t>(Bottom</a:t>
            </a:r>
            <a:r>
              <a:rPr lang="en-US" sz="1100" dirty="0">
                <a:solidFill>
                  <a:srgbClr val="FFFF00"/>
                </a:solidFill>
                <a:latin typeface="+mj-lt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6338" y="1604820"/>
            <a:ext cx="5048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2V5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3V3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21275" y="2336658"/>
            <a:ext cx="503238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1V5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1V8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27988" y="2160445"/>
            <a:ext cx="5445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err="1">
                <a:solidFill>
                  <a:srgbClr val="FFFF00"/>
                </a:solidFill>
                <a:latin typeface="+mj-lt"/>
              </a:rPr>
              <a:t>SD</a:t>
            </a:r>
            <a:endParaRPr lang="en-US" sz="1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7838" y="2609708"/>
            <a:ext cx="5635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cs typeface="Symbol" charset="2"/>
              </a:rPr>
              <a:t>USB</a:t>
            </a:r>
            <a:endParaRPr lang="en-US" sz="1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42263" y="3290745"/>
            <a:ext cx="627062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err="1">
                <a:solidFill>
                  <a:srgbClr val="FFFF00"/>
                </a:solidFill>
                <a:latin typeface="+mj-lt"/>
              </a:rPr>
              <a:t>C</a:t>
            </a:r>
            <a:endParaRPr lang="en-US" sz="1400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en-US" sz="900" b="0" dirty="0">
                <a:solidFill>
                  <a:srgbClr val="FFFF00"/>
                </a:solidFill>
                <a:latin typeface="+mj-lt"/>
              </a:rPr>
              <a:t>(Bottom)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92250" y="3482833"/>
            <a:ext cx="10302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tx2"/>
                </a:solidFill>
                <a:latin typeface="+mj-lt"/>
              </a:rPr>
              <a:t>MiniPODs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49600" y="2433495"/>
            <a:ext cx="103028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3 CXP modules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97025" y="3590783"/>
            <a:ext cx="103028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MiniPod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modules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3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Xilinx Software – </a:t>
            </a:r>
            <a:r>
              <a:rPr lang="en-US" dirty="0" err="1" smtClean="0"/>
              <a:t>Vivado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Firmware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VivadoDesignSuit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658"/>
            <a:ext cx="9144000" cy="51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Xilinx ZYNQ – System on a Chip </a:t>
            </a:r>
            <a:r>
              <a:rPr lang="en-US" dirty="0" smtClean="0">
                <a:sym typeface="Wingdings"/>
              </a:rPr>
              <a:t> Controls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6" name="Picture 5" descr="ZYNQ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903"/>
            <a:ext cx="9144000" cy="53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CMS was built for a maximum sustainable trigger rate of 100 kHz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To increase this requires major detector upgrades (e.g. tracker)</a:t>
            </a:r>
          </a:p>
          <a:p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CMS wanted to keep its sensitivity to EWK physics, TeV scale searches, Heavy-Ion phenomena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Solution:  increase level-1 trigger granularity, processing capacity, flexibility</a:t>
            </a:r>
          </a:p>
          <a:p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CMS upgraded the trigger (including the muon trigger system)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Kept thresholds low, efficiencies high, and controlled the rates 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Commissioned in parallel to existing trigger</a:t>
            </a:r>
          </a:p>
          <a:p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Took advantage of new technology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Used modern FPGAs with high-speed links</a:t>
            </a:r>
          </a:p>
          <a:p>
            <a:pPr lvl="2"/>
            <a:r>
              <a:rPr lang="en-US" sz="1600">
                <a:latin typeface="Helvetica" charset="0"/>
                <a:ea typeface="ＭＳ Ｐゴシック" charset="0"/>
              </a:rPr>
              <a:t>Fast links and increased data throughput</a:t>
            </a:r>
          </a:p>
          <a:p>
            <a:pPr lvl="2"/>
            <a:r>
              <a:rPr lang="en-US" sz="1600">
                <a:latin typeface="Helvetica" charset="0"/>
                <a:ea typeface="ＭＳ Ｐゴシック" charset="0"/>
              </a:rPr>
              <a:t>Improved the algorithms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</a:rPr>
              <a:t>Used modern </a:t>
            </a:r>
            <a:r>
              <a:rPr lang="en-US" sz="160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600">
                <a:latin typeface="Helvetica" charset="0"/>
                <a:ea typeface="ＭＳ Ｐゴシック" charset="0"/>
              </a:rPr>
              <a:t>TCA format </a:t>
            </a:r>
          </a:p>
          <a:p>
            <a:pPr lvl="2"/>
            <a:r>
              <a:rPr lang="en-US" sz="1600">
                <a:latin typeface="Helvetica" charset="0"/>
                <a:ea typeface="ＭＳ Ｐゴシック" charset="0"/>
              </a:rPr>
              <a:t>Compact (fits in spare rack space), hot </a:t>
            </a:r>
            <a:br>
              <a:rPr lang="en-US" sz="1600">
                <a:latin typeface="Helvetica" charset="0"/>
                <a:ea typeface="ＭＳ Ｐゴシック" charset="0"/>
              </a:rPr>
            </a:br>
            <a:r>
              <a:rPr lang="en-US" sz="1600">
                <a:latin typeface="Helvetica" charset="0"/>
                <a:ea typeface="ＭＳ Ｐゴシック" charset="0"/>
              </a:rPr>
              <a:t>swappable, redundant power supplies, </a:t>
            </a:r>
            <a:br>
              <a:rPr lang="en-US" sz="1600">
                <a:latin typeface="Helvetica" charset="0"/>
                <a:ea typeface="ＭＳ Ｐゴシック" charset="0"/>
              </a:rPr>
            </a:br>
            <a:r>
              <a:rPr lang="en-US" sz="1600">
                <a:latin typeface="Helvetica" charset="0"/>
                <a:ea typeface="ＭＳ Ｐゴシック" charset="0"/>
              </a:rPr>
              <a:t>high-speed backplane, control via LAN, </a:t>
            </a:r>
            <a:br>
              <a:rPr lang="en-US" sz="1600">
                <a:latin typeface="Helvetica" charset="0"/>
                <a:ea typeface="ＭＳ Ｐゴシック" charset="0"/>
              </a:rPr>
            </a:br>
            <a:r>
              <a:rPr lang="en-US" sz="1600">
                <a:latin typeface="Helvetica" charset="0"/>
                <a:ea typeface="ＭＳ Ｐゴシック" charset="0"/>
              </a:rPr>
              <a:t>and more… </a:t>
            </a:r>
          </a:p>
          <a:p>
            <a:endParaRPr lang="en-US" sz="18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2016 CMS Trigger</a:t>
            </a:r>
            <a:endParaRPr lang="en-US" dirty="0"/>
          </a:p>
        </p:txBody>
      </p:sp>
      <p:pic>
        <p:nvPicPr>
          <p:cNvPr id="6147" name="Picture 5" descr="ctp7b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2917825"/>
            <a:ext cx="12763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3" descr="2016_Lay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44006" r="19135" b="32333"/>
          <a:stretch>
            <a:fillRect/>
          </a:stretch>
        </p:blipFill>
        <p:spPr bwMode="auto">
          <a:xfrm>
            <a:off x="5168900" y="4344988"/>
            <a:ext cx="37607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7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Level-1 Trigger </a:t>
            </a:r>
            <a:r>
              <a:rPr lang="en-US" sz="3200" dirty="0" smtClean="0"/>
              <a:t>Block </a:t>
            </a:r>
            <a:r>
              <a:rPr lang="en-US" sz="3200" dirty="0" smtClean="0"/>
              <a:t>Diagram (2016)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grpSp>
        <p:nvGrpSpPr>
          <p:cNvPr id="28674" name="Group 57"/>
          <p:cNvGrpSpPr>
            <a:grpSpLocks/>
          </p:cNvGrpSpPr>
          <p:nvPr/>
        </p:nvGrpSpPr>
        <p:grpSpPr bwMode="auto">
          <a:xfrm>
            <a:off x="530225" y="457200"/>
            <a:ext cx="20694650" cy="6775450"/>
            <a:chOff x="-11621347" y="-1650585"/>
            <a:chExt cx="20694493" cy="6776157"/>
          </a:xfrm>
        </p:grpSpPr>
        <p:pic>
          <p:nvPicPr>
            <p:cNvPr id="28675" name="L1T2016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1347" y="-1650585"/>
              <a:ext cx="8025026" cy="640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8676" name="Shape 51"/>
            <p:cNvSpPr>
              <a:spLocks noChangeShapeType="1"/>
            </p:cNvSpPr>
            <p:nvPr/>
          </p:nvSpPr>
          <p:spPr bwMode="auto">
            <a:xfrm>
              <a:off x="6504986" y="4859253"/>
              <a:ext cx="9247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  <p:sp>
          <p:nvSpPr>
            <p:cNvPr id="28677" name="Shape 52"/>
            <p:cNvSpPr>
              <a:spLocks noChangeShapeType="1"/>
            </p:cNvSpPr>
            <p:nvPr/>
          </p:nvSpPr>
          <p:spPr bwMode="auto">
            <a:xfrm>
              <a:off x="8148408" y="4869397"/>
              <a:ext cx="92473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  <p:sp>
          <p:nvSpPr>
            <p:cNvPr id="28678" name="Shape 53"/>
            <p:cNvSpPr>
              <a:spLocks noChangeShapeType="1"/>
            </p:cNvSpPr>
            <p:nvPr/>
          </p:nvSpPr>
          <p:spPr bwMode="auto">
            <a:xfrm>
              <a:off x="7429723" y="4979134"/>
              <a:ext cx="1" cy="1464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  <p:sp>
          <p:nvSpPr>
            <p:cNvPr id="28679" name="Shape 54"/>
            <p:cNvSpPr>
              <a:spLocks noChangeShapeType="1"/>
            </p:cNvSpPr>
            <p:nvPr/>
          </p:nvSpPr>
          <p:spPr bwMode="auto">
            <a:xfrm>
              <a:off x="8143336" y="4979134"/>
              <a:ext cx="1" cy="1464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  <p:sp>
          <p:nvSpPr>
            <p:cNvPr id="28680" name="Shape 55"/>
            <p:cNvSpPr>
              <a:spLocks noChangeShapeType="1"/>
            </p:cNvSpPr>
            <p:nvPr/>
          </p:nvSpPr>
          <p:spPr bwMode="auto">
            <a:xfrm>
              <a:off x="7429724" y="4859252"/>
              <a:ext cx="1" cy="2397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  <p:sp>
          <p:nvSpPr>
            <p:cNvPr id="28681" name="Shape 56"/>
            <p:cNvSpPr>
              <a:spLocks noChangeShapeType="1"/>
            </p:cNvSpPr>
            <p:nvPr/>
          </p:nvSpPr>
          <p:spPr bwMode="auto">
            <a:xfrm>
              <a:off x="8143335" y="4864324"/>
              <a:ext cx="1" cy="2397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1437" tIns="71437" rIns="71437" bIns="71437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4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724400" y="3844336"/>
            <a:ext cx="3679838" cy="248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35623" y="961661"/>
            <a:ext cx="8860417" cy="17449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6322" y="3555496"/>
            <a:ext cx="4269158" cy="18962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564570" y="5220924"/>
            <a:ext cx="0" cy="45427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7" idx="0"/>
          </p:cNvCxnSpPr>
          <p:nvPr/>
        </p:nvCxnSpPr>
        <p:spPr>
          <a:xfrm>
            <a:off x="960492" y="2389440"/>
            <a:ext cx="5494805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7" idx="0"/>
          </p:cNvCxnSpPr>
          <p:nvPr/>
        </p:nvCxnSpPr>
        <p:spPr>
          <a:xfrm>
            <a:off x="2111596" y="2389440"/>
            <a:ext cx="4343701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7" idx="0"/>
          </p:cNvCxnSpPr>
          <p:nvPr/>
        </p:nvCxnSpPr>
        <p:spPr>
          <a:xfrm>
            <a:off x="3262700" y="2389440"/>
            <a:ext cx="3192597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27" idx="0"/>
          </p:cNvCxnSpPr>
          <p:nvPr/>
        </p:nvCxnSpPr>
        <p:spPr>
          <a:xfrm>
            <a:off x="4413804" y="2389440"/>
            <a:ext cx="2041493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7" idx="0"/>
          </p:cNvCxnSpPr>
          <p:nvPr/>
        </p:nvCxnSpPr>
        <p:spPr>
          <a:xfrm flipH="1">
            <a:off x="6455297" y="2389440"/>
            <a:ext cx="515195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</a:rPr>
              <a:t>Phase-1 Cal Trigger Stage</a:t>
            </a:r>
            <a:r>
              <a:rPr lang="en-US" dirty="0">
                <a:ea typeface="Arial"/>
              </a:rPr>
              <a:t>-1 Upgrade in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9240" y="1171254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RCT 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59342" y="1175706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RCT 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10444" y="1175706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RCT 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14156" y="1171254"/>
            <a:ext cx="1128653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RCT 17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05418" y="1171254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9237" y="1982040"/>
            <a:ext cx="997702" cy="400110"/>
          </a:xfrm>
          <a:prstGeom prst="rect">
            <a:avLst/>
          </a:prstGeom>
          <a:solidFill>
            <a:srgbClr val="FFFDD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oRSC</a:t>
            </a:r>
            <a:r>
              <a:rPr lang="en-US" sz="2000" dirty="0" smtClean="0"/>
              <a:t> 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59342" y="1982040"/>
            <a:ext cx="997702" cy="400110"/>
          </a:xfrm>
          <a:prstGeom prst="rect">
            <a:avLst/>
          </a:prstGeom>
          <a:solidFill>
            <a:srgbClr val="FFFDD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oRSC</a:t>
            </a:r>
            <a:r>
              <a:rPr lang="en-US" sz="2000" dirty="0" smtClean="0"/>
              <a:t> 1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10444" y="1982040"/>
            <a:ext cx="997702" cy="400110"/>
          </a:xfrm>
          <a:prstGeom prst="rect">
            <a:avLst/>
          </a:prstGeom>
          <a:solidFill>
            <a:srgbClr val="FFFDD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oRSC</a:t>
            </a:r>
            <a:r>
              <a:rPr lang="en-US" sz="2000" dirty="0" smtClean="0"/>
              <a:t> 2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05418" y="1982040"/>
            <a:ext cx="997702" cy="400110"/>
          </a:xfrm>
          <a:prstGeom prst="rect">
            <a:avLst/>
          </a:prstGeom>
          <a:solidFill>
            <a:srgbClr val="FFFDD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214155" y="1982040"/>
            <a:ext cx="1128653" cy="400110"/>
          </a:xfrm>
          <a:prstGeom prst="rect">
            <a:avLst/>
          </a:prstGeom>
          <a:solidFill>
            <a:srgbClr val="FFFDD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oRSC</a:t>
            </a:r>
            <a:r>
              <a:rPr lang="en-US" sz="2000" dirty="0" smtClean="0"/>
              <a:t> 17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08088" y="1632919"/>
            <a:ext cx="3" cy="34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959192" y="1632919"/>
            <a:ext cx="3" cy="34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110296" y="1632919"/>
            <a:ext cx="3" cy="34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261400" y="1632919"/>
            <a:ext cx="3" cy="34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818088" y="1632919"/>
            <a:ext cx="3" cy="34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69218" y="1103728"/>
            <a:ext cx="1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RCT</a:t>
            </a:r>
          </a:p>
          <a:p>
            <a:pPr algn="ctr"/>
            <a:r>
              <a:rPr lang="en-US" dirty="0" smtClean="0"/>
              <a:t>18 crates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2393" y="3996117"/>
            <a:ext cx="330435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MP7 (new)</a:t>
            </a:r>
          </a:p>
          <a:p>
            <a:pPr algn="ctr"/>
            <a:r>
              <a:rPr lang="en-US" sz="2000" dirty="0" smtClean="0"/>
              <a:t>Algorithm Card(s) (1-3)</a:t>
            </a:r>
          </a:p>
          <a:p>
            <a:pPr algn="ctr"/>
            <a:r>
              <a:rPr lang="en-US" sz="2000" dirty="0" smtClean="0"/>
              <a:t>Imperial HW + Core FW/SW</a:t>
            </a:r>
          </a:p>
          <a:p>
            <a:pPr algn="ctr"/>
            <a:r>
              <a:rPr lang="en-US" sz="2000" dirty="0" smtClean="0"/>
              <a:t>USCMS Algorithm FW/SW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3120" y="3996117"/>
            <a:ext cx="330435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CTP7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/>
              <a:t>Single Readout Card</a:t>
            </a:r>
          </a:p>
          <a:p>
            <a:pPr algn="ctr"/>
            <a:r>
              <a:rPr lang="en-US" sz="2000" dirty="0" smtClean="0"/>
              <a:t>In Situ RCT Test / Monitor </a:t>
            </a:r>
          </a:p>
          <a:p>
            <a:pPr algn="ctr"/>
            <a:r>
              <a:rPr lang="en-US" sz="2000" dirty="0" smtClean="0"/>
              <a:t>USCMS HW/FW/SW</a:t>
            </a:r>
          </a:p>
        </p:txBody>
      </p:sp>
      <p:cxnSp>
        <p:nvCxnSpPr>
          <p:cNvPr id="30" name="Straight Arrow Connector 29"/>
          <p:cNvCxnSpPr>
            <a:endCxn id="26" idx="0"/>
          </p:cNvCxnSpPr>
          <p:nvPr/>
        </p:nvCxnSpPr>
        <p:spPr>
          <a:xfrm>
            <a:off x="565932" y="2389440"/>
            <a:ext cx="1998638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6" idx="0"/>
          </p:cNvCxnSpPr>
          <p:nvPr/>
        </p:nvCxnSpPr>
        <p:spPr>
          <a:xfrm>
            <a:off x="1717036" y="2389440"/>
            <a:ext cx="847534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564570" y="2389440"/>
            <a:ext cx="303570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6" idx="0"/>
          </p:cNvCxnSpPr>
          <p:nvPr/>
        </p:nvCxnSpPr>
        <p:spPr>
          <a:xfrm flipH="1">
            <a:off x="2564570" y="2389440"/>
            <a:ext cx="1454674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6" idx="0"/>
          </p:cNvCxnSpPr>
          <p:nvPr/>
        </p:nvCxnSpPr>
        <p:spPr>
          <a:xfrm flipH="1">
            <a:off x="2564570" y="2389440"/>
            <a:ext cx="4011362" cy="1606677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12393" y="5675197"/>
            <a:ext cx="3304353" cy="707886"/>
          </a:xfrm>
          <a:prstGeom prst="rect">
            <a:avLst/>
          </a:prstGeom>
          <a:solidFill>
            <a:srgbClr val="BCFB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Global Trigger (existing)</a:t>
            </a:r>
          </a:p>
          <a:p>
            <a:pPr algn="ctr"/>
            <a:r>
              <a:rPr lang="en-US" sz="2000" dirty="0" smtClean="0"/>
              <a:t>GT Inputs remain unchanged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03120" y="5773829"/>
            <a:ext cx="3304353" cy="400110"/>
          </a:xfrm>
          <a:prstGeom prst="rect">
            <a:avLst/>
          </a:prstGeom>
          <a:solidFill>
            <a:srgbClr val="BCFB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DAQ – AMC 13 (new)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455297" y="5319556"/>
            <a:ext cx="0" cy="45427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62"/>
          <p:cNvSpPr txBox="1">
            <a:spLocks noChangeArrowheads="1"/>
          </p:cNvSpPr>
          <p:nvPr/>
        </p:nvSpPr>
        <p:spPr bwMode="auto">
          <a:xfrm>
            <a:off x="7599056" y="1899944"/>
            <a:ext cx="11913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800000"/>
                </a:solidFill>
                <a:latin typeface="Arial"/>
                <a:ea typeface="Arial"/>
                <a:cs typeface="Arial"/>
              </a:rPr>
              <a:t>18 </a:t>
            </a:r>
            <a:r>
              <a:rPr lang="en-US" sz="1600" dirty="0" err="1" smtClean="0">
                <a:solidFill>
                  <a:srgbClr val="800000"/>
                </a:solidFill>
                <a:latin typeface="Arial"/>
                <a:ea typeface="Arial"/>
                <a:cs typeface="Arial"/>
              </a:rPr>
              <a:t>oRSCs</a:t>
            </a:r>
            <a:r>
              <a:rPr lang="en-US" sz="1600" dirty="0">
                <a:solidFill>
                  <a:srgbClr val="8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Arial"/>
                <a:ea typeface="Arial"/>
                <a:cs typeface="Arial"/>
              </a:rPr>
              <a:t>(w/</a:t>
            </a:r>
            <a:r>
              <a:rPr lang="en-US" sz="1600" dirty="0" err="1" smtClean="0">
                <a:solidFill>
                  <a:srgbClr val="800000"/>
                </a:solidFill>
                <a:latin typeface="Arial"/>
                <a:ea typeface="Arial"/>
                <a:cs typeface="Arial"/>
              </a:rPr>
              <a:t>Kintex</a:t>
            </a:r>
            <a:r>
              <a:rPr lang="en-US" sz="1600" dirty="0" smtClean="0">
                <a:solidFill>
                  <a:srgbClr val="800000"/>
                </a:solidFill>
                <a:latin typeface="Arial"/>
                <a:ea typeface="Arial"/>
                <a:cs typeface="Arial"/>
              </a:rPr>
              <a:t>)</a:t>
            </a:r>
            <a:endParaRPr lang="en-US" sz="1600" dirty="0">
              <a:solidFill>
                <a:srgbClr val="8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5774" y="846209"/>
            <a:ext cx="14753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Layer-1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1664" y="3427216"/>
            <a:ext cx="14753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Layer-2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16184" y="2259857"/>
            <a:ext cx="865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USCMS</a:t>
            </a:r>
          </a:p>
        </p:txBody>
      </p:sp>
    </p:spTree>
    <p:extLst>
      <p:ext uri="{BB962C8B-B14F-4D97-AF65-F5344CB8AC3E}">
        <p14:creationId xmlns:p14="http://schemas.microsoft.com/office/powerpoint/2010/main" val="262246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624108"/>
              </p:ext>
            </p:extLst>
          </p:nvPr>
        </p:nvGraphicFramePr>
        <p:xfrm>
          <a:off x="3433620" y="1030288"/>
          <a:ext cx="5679404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928"/>
                <a:gridCol w="1416028"/>
                <a:gridCol w="1211491"/>
                <a:gridCol w="124295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2015-16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2012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2011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Beam energy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 marL="209505" marR="209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6.5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4.0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3.5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</a:tr>
              <a:tr h="418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baseline="0" dirty="0" smtClean="0">
                          <a:latin typeface="Trebuchet MS" pitchFamily="34" charset="0"/>
                        </a:rPr>
                        <a:t>Bunches/</a:t>
                      </a:r>
                      <a:br>
                        <a:rPr lang="en-US" sz="1600" b="1" u="none" baseline="0" dirty="0" smtClean="0">
                          <a:latin typeface="Trebuchet MS" pitchFamily="34" charset="0"/>
                        </a:rPr>
                      </a:br>
                      <a:r>
                        <a:rPr lang="en-US" sz="1600" b="1" baseline="0" dirty="0" smtClean="0">
                          <a:latin typeface="Trebuchet MS" pitchFamily="34" charset="0"/>
                        </a:rPr>
                        <a:t>beam</a:t>
                      </a:r>
                      <a:endParaRPr lang="el-GR" sz="1600" b="1" dirty="0" smtClean="0">
                        <a:latin typeface="Trebuchet MS" pitchFamily="34" charset="0"/>
                      </a:endParaRPr>
                    </a:p>
                  </a:txBody>
                  <a:tcPr marL="209505" marR="209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2556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 smtClean="0">
                          <a:latin typeface="Trebuchet MS" pitchFamily="34" charset="0"/>
                        </a:rPr>
                        <a:t>Protons/</a:t>
                      </a:r>
                      <a:br>
                        <a:rPr lang="en-US" sz="1600" b="1" u="none" dirty="0" smtClean="0">
                          <a:latin typeface="Trebuchet MS" pitchFamily="34" charset="0"/>
                        </a:rPr>
                      </a:br>
                      <a:r>
                        <a:rPr lang="en-US" sz="1600" b="1" dirty="0" smtClean="0">
                          <a:latin typeface="Trebuchet MS" pitchFamily="34" charset="0"/>
                        </a:rPr>
                        <a:t>bunch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 marL="209505" marR="209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2.2x10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1.5x10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N </a:t>
                      </a:r>
                      <a:r>
                        <a:rPr lang="en-US" sz="1600" b="1" dirty="0" err="1" smtClean="0">
                          <a:latin typeface="Trebuchet MS" pitchFamily="34" charset="0"/>
                        </a:rPr>
                        <a:t>pp</a:t>
                      </a:r>
                      <a:r>
                        <a:rPr lang="en-US" sz="1600" b="1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en-US" sz="1600" b="1" dirty="0" smtClean="0">
                          <a:latin typeface="Trebuchet MS" pitchFamily="34" charset="0"/>
                        </a:rPr>
                        <a:t>Collisions Created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 marL="209505" marR="209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~10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15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3.5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2.5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 smtClean="0">
                          <a:latin typeface="Trebuchet MS" pitchFamily="34" charset="0"/>
                        </a:rPr>
                        <a:t>N Higgs Events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 marL="209505" marR="2095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~10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3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~few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2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Trebuchet MS" pitchFamily="34" charset="0"/>
                        </a:rPr>
                        <a:t>~10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2</a:t>
                      </a:r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marL="209505" marR="209505" anchor="ctr"/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Proton-Proton Collisions at the LHC</a:t>
            </a:r>
            <a:endParaRPr lang="el-GR" sz="32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9" name="Picture 2" descr="ppintera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5224"/>
            <a:ext cx="3464596" cy="451405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43808" y="4653136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haysta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79" y="4357613"/>
            <a:ext cx="272945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0989" y="4520530"/>
            <a:ext cx="2319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Fetch me my needle buried in those 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hay stacks – 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And,</a:t>
            </a:r>
            <a:r>
              <a:rPr lang="en-US" dirty="0">
                <a:latin typeface="Comic Sans MS"/>
                <a:cs typeface="Comic Sans MS"/>
              </a:rPr>
              <a:t> d</a:t>
            </a:r>
            <a:r>
              <a:rPr lang="en-US" dirty="0" smtClean="0">
                <a:latin typeface="Comic Sans MS"/>
                <a:cs typeface="Comic Sans MS"/>
              </a:rPr>
              <a:t>o it 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As Soon As Possible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834" y="6044458"/>
            <a:ext cx="370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event in 10 000 000 000 000 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6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35623" y="961661"/>
            <a:ext cx="8860417" cy="17449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426322" y="3555496"/>
            <a:ext cx="4269158" cy="18962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564570" y="5220924"/>
            <a:ext cx="0" cy="45427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Arial"/>
              </a:rPr>
              <a:t>Phase-1 Cal Trigger Stage</a:t>
            </a:r>
            <a:r>
              <a:rPr lang="en-US" dirty="0" smtClean="0">
                <a:ea typeface="Arial"/>
              </a:rPr>
              <a:t>-2 </a:t>
            </a:r>
            <a:r>
              <a:rPr lang="en-US" dirty="0">
                <a:ea typeface="Arial"/>
              </a:rPr>
              <a:t>Upgrade in </a:t>
            </a:r>
            <a:r>
              <a:rPr lang="en-US" dirty="0" smtClean="0">
                <a:ea typeface="Arial"/>
              </a:rPr>
              <a:t>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2393" y="4101863"/>
            <a:ext cx="33043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MP7 Algorithm </a:t>
            </a:r>
            <a:r>
              <a:rPr lang="en-US" sz="2000" dirty="0" smtClean="0"/>
              <a:t>Cards (</a:t>
            </a:r>
            <a:r>
              <a:rPr lang="en-US" sz="2000" dirty="0"/>
              <a:t>9</a:t>
            </a:r>
            <a:r>
              <a:rPr lang="en-US" sz="2000" dirty="0" smtClean="0"/>
              <a:t>+</a:t>
            </a:r>
            <a:r>
              <a:rPr lang="en-US" sz="2000" dirty="0"/>
              <a:t>1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algn="ctr"/>
            <a:r>
              <a:rPr lang="en-US" sz="2000" dirty="0" smtClean="0"/>
              <a:t>Imperial HW + FW/SW</a:t>
            </a:r>
          </a:p>
          <a:p>
            <a:pPr algn="ctr"/>
            <a:r>
              <a:rPr lang="en-US" sz="2000" dirty="0" smtClean="0"/>
              <a:t>USCMS Algorithm FW/SW</a:t>
            </a:r>
          </a:p>
        </p:txBody>
      </p:sp>
      <p:cxnSp>
        <p:nvCxnSpPr>
          <p:cNvPr id="30" name="Straight Arrow Connector 29"/>
          <p:cNvCxnSpPr>
            <a:stCxn id="48" idx="2"/>
            <a:endCxn id="26" idx="0"/>
          </p:cNvCxnSpPr>
          <p:nvPr/>
        </p:nvCxnSpPr>
        <p:spPr>
          <a:xfrm>
            <a:off x="820941" y="2022908"/>
            <a:ext cx="1743629" cy="2078955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9" idx="2"/>
            <a:endCxn id="26" idx="0"/>
          </p:cNvCxnSpPr>
          <p:nvPr/>
        </p:nvCxnSpPr>
        <p:spPr>
          <a:xfrm>
            <a:off x="1971043" y="2027360"/>
            <a:ext cx="593527" cy="207450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0" idx="2"/>
            <a:endCxn id="26" idx="0"/>
          </p:cNvCxnSpPr>
          <p:nvPr/>
        </p:nvCxnSpPr>
        <p:spPr>
          <a:xfrm flipH="1">
            <a:off x="2564570" y="2027360"/>
            <a:ext cx="557575" cy="207450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4" idx="2"/>
            <a:endCxn id="26" idx="0"/>
          </p:cNvCxnSpPr>
          <p:nvPr/>
        </p:nvCxnSpPr>
        <p:spPr>
          <a:xfrm flipH="1">
            <a:off x="2564570" y="2022908"/>
            <a:ext cx="1752549" cy="2078955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3" idx="2"/>
            <a:endCxn id="26" idx="0"/>
          </p:cNvCxnSpPr>
          <p:nvPr/>
        </p:nvCxnSpPr>
        <p:spPr>
          <a:xfrm flipH="1">
            <a:off x="2564570" y="2022908"/>
            <a:ext cx="4226763" cy="2078955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12393" y="5675197"/>
            <a:ext cx="3304353" cy="707886"/>
          </a:xfrm>
          <a:prstGeom prst="rect">
            <a:avLst/>
          </a:prstGeom>
          <a:solidFill>
            <a:srgbClr val="BCFB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TCA</a:t>
            </a:r>
            <a:r>
              <a:rPr lang="en-US" sz="2000" dirty="0" smtClean="0"/>
              <a:t> Global Trigger</a:t>
            </a:r>
          </a:p>
          <a:p>
            <a:pPr algn="ctr"/>
            <a:r>
              <a:rPr lang="en-US" sz="2000" dirty="0" smtClean="0"/>
              <a:t>DAQ – AMC13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77435" y="3081334"/>
            <a:ext cx="3304353" cy="400110"/>
          </a:xfrm>
          <a:prstGeom prst="rect">
            <a:avLst/>
          </a:prstGeom>
          <a:solidFill>
            <a:srgbClr val="BCFB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DAQ – AMC 13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720442" y="2678727"/>
            <a:ext cx="0" cy="454273"/>
          </a:xfrm>
          <a:prstGeom prst="straightConnector1">
            <a:avLst/>
          </a:prstGeom>
          <a:ln>
            <a:solidFill>
              <a:srgbClr val="FE0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15774" y="846209"/>
            <a:ext cx="14753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Layer-1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1664" y="3427216"/>
            <a:ext cx="14753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Layer-2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090" y="1561243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CTP–0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472192" y="1565695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CTP–1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2623294" y="1565695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CTP–2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6227006" y="1561243"/>
            <a:ext cx="1128653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CTP–17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3818268" y="1561243"/>
            <a:ext cx="997702" cy="4616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7557685" y="1570035"/>
            <a:ext cx="132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 </a:t>
            </a:r>
            <a:r>
              <a:rPr lang="en-US" dirty="0" smtClean="0"/>
              <a:t>CTP7s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6184" y="2089467"/>
            <a:ext cx="865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USCMS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532" y="4011992"/>
            <a:ext cx="31330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flexibility for traditional or time-multiplexed architecture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TMT </a:t>
            </a:r>
            <a:r>
              <a:rPr lang="mr-IN" dirty="0" smtClean="0"/>
              <a:t>–</a:t>
            </a:r>
            <a:r>
              <a:rPr lang="en-US" dirty="0" smtClean="0"/>
              <a:t> in use now.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Highest precision location of objects with dynamic clustering</a:t>
            </a:r>
          </a:p>
        </p:txBody>
      </p:sp>
    </p:spTree>
    <p:extLst>
      <p:ext uri="{BB962C8B-B14F-4D97-AF65-F5344CB8AC3E}">
        <p14:creationId xmlns:p14="http://schemas.microsoft.com/office/powerpoint/2010/main" val="268223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VME Hardware </a:t>
            </a:r>
            <a:r>
              <a:rPr lang="en-US" dirty="0" smtClean="0"/>
              <a:t>(2015) 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smtClean="0"/>
              <a:t>Calorimeter Trigger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3" name="Picture 2" descr="ojalvo_Taus_at_CMSv3_Page_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3" r="5162"/>
          <a:stretch/>
        </p:blipFill>
        <p:spPr>
          <a:xfrm>
            <a:off x="838815" y="1066800"/>
            <a:ext cx="77717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9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Installed and commissioned in 2015, fully operational in 2016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Connections to CTP7 from Layer-1 patch panels completed in 2015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Connections from Layer-1 to Layer-2 via compact patch panel</a:t>
            </a:r>
          </a:p>
          <a:p>
            <a:pPr lvl="2"/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3 “pizza box” sized patch panels instead of full 56U rack with LC connectors</a:t>
            </a:r>
          </a:p>
          <a:p>
            <a:pPr lvl="1"/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Layer 2 to demux to new </a:t>
            </a:r>
            <a:r>
              <a:rPr lang="en-US" sz="160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600">
                <a:latin typeface="Helvetica" charset="0"/>
                <a:ea typeface="ＭＳ Ｐゴシック" charset="0"/>
                <a:cs typeface="ＭＳ Ｐゴシック" charset="0"/>
              </a:rPr>
              <a:t>GT connected</a:t>
            </a:r>
            <a:endParaRPr lang="en-US" sz="180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CMS Calorimeter Trigger 2016</a:t>
            </a:r>
            <a:endParaRPr lang="en-US" sz="3200" dirty="0"/>
          </a:p>
        </p:txBody>
      </p:sp>
      <p:pic>
        <p:nvPicPr>
          <p:cNvPr id="11268" name="Picture 13" descr="2016_Lay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78590"/>
            <a:ext cx="236855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4" descr="2016_Laye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3191340"/>
            <a:ext cx="3484562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6250" y="2723028"/>
            <a:ext cx="18272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Layer-1 CTP7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0325" y="3240553"/>
            <a:ext cx="1698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Layer-2 MP7</a:t>
            </a:r>
          </a:p>
        </p:txBody>
      </p:sp>
      <p:pic>
        <p:nvPicPr>
          <p:cNvPr id="11272" name="Picture 3" descr="Molex_FlexPla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810590"/>
            <a:ext cx="26368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Layer2_P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2846853"/>
            <a:ext cx="27733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6063" y="5788490"/>
            <a:ext cx="12620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latin typeface="+mn-lt"/>
              </a:rPr>
              <a:t>MOLEX </a:t>
            </a:r>
          </a:p>
          <a:p>
            <a:pPr>
              <a:defRPr/>
            </a:pPr>
            <a:r>
              <a:rPr lang="en-US" sz="1800" dirty="0" err="1">
                <a:solidFill>
                  <a:srgbClr val="FFFF00"/>
                </a:solidFill>
                <a:latin typeface="+mn-lt"/>
              </a:rPr>
              <a:t>FlexPlane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1038" y="4158128"/>
            <a:ext cx="21732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rgbClr val="FFFF00"/>
                </a:solidFill>
                <a:latin typeface="+mn-lt"/>
              </a:rPr>
              <a:t>Layer-1 to Layer-2 </a:t>
            </a:r>
            <a:br>
              <a:rPr lang="en-US" sz="1800" dirty="0">
                <a:solidFill>
                  <a:srgbClr val="FFFF00"/>
                </a:solidFill>
                <a:latin typeface="+mn-lt"/>
              </a:rPr>
            </a:br>
            <a:r>
              <a:rPr lang="en-US" sz="1800" dirty="0">
                <a:solidFill>
                  <a:srgbClr val="FFFF00"/>
                </a:solidFill>
                <a:latin typeface="+mn-lt"/>
              </a:rPr>
              <a:t>Patch Panel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1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512200"/>
            <a:ext cx="230663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Installed and commissioned in 2015, fully operational in 2016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ECAL Back End (BE) has been converted to optical (from Cu) with Mezzanines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2 x 4.8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Gbps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links each, one for 2015 operation, one to Layer-1 Patch Panels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HF and HCAL BE has been replaced with optical back end (</a:t>
            </a:r>
            <a:r>
              <a:rPr lang="en-US" sz="160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HTR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6.4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Gbps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links, up to 6 per </a:t>
            </a:r>
            <a:r>
              <a:rPr lang="en-US" sz="160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HTR</a:t>
            </a:r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All optical connections to Layer-1 complete </a:t>
            </a:r>
          </a:p>
          <a:p>
            <a:pPr lvl="2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1152 fibers to 18 patch panels for conversion to MPO fiber ribbons</a:t>
            </a:r>
            <a:endParaRPr lang="en-US" sz="1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4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CMS Calorimeter Trigger 2016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3448268"/>
            <a:ext cx="1755775" cy="31226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47725" y="3818155"/>
            <a:ext cx="8969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ECAL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5913" y="3873718"/>
            <a:ext cx="28590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New HCAL and HF 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7938" y="5326713"/>
            <a:ext cx="17811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+mn-lt"/>
              </a:rPr>
              <a:t>BE to Layer1</a:t>
            </a: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+mn-lt"/>
              </a:rPr>
              <a:t>Patch Panels</a:t>
            </a:r>
          </a:p>
        </p:txBody>
      </p:sp>
      <p:pic>
        <p:nvPicPr>
          <p:cNvPr id="10248" name="Picture 2" descr="uHT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349968"/>
            <a:ext cx="27225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Overall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Use full calorimeter tower granularity</a:t>
            </a:r>
          </a:p>
          <a:p>
            <a:pPr lvl="2"/>
            <a:r>
              <a:rPr lang="en-US" sz="1800">
                <a:latin typeface="Helvetica" charset="0"/>
                <a:ea typeface="ＭＳ Ｐゴシック" charset="0"/>
              </a:rPr>
              <a:t>Previously 14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sz="1800">
                <a:latin typeface="Helvetica" charset="0"/>
                <a:ea typeface="ＭＳ Ｐゴシック" charset="0"/>
              </a:rPr>
              <a:t> x18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sz="1800">
                <a:latin typeface="Helvetica" charset="0"/>
                <a:ea typeface="ＭＳ Ｐゴシック" charset="0"/>
              </a:rPr>
              <a:t> now 56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sz="1800">
                <a:latin typeface="Helvetica" charset="0"/>
                <a:ea typeface="ＭＳ Ｐゴシック" charset="0"/>
              </a:rPr>
              <a:t> x 72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f</a:t>
            </a:r>
          </a:p>
          <a:p>
            <a:pPr lvl="2"/>
            <a:r>
              <a:rPr lang="en-US" sz="1800">
                <a:latin typeface="Helvetica" charset="0"/>
                <a:ea typeface="ＭＳ Ｐゴシック" charset="0"/>
              </a:rPr>
              <a:t>Better energy &amp; position resolution</a:t>
            </a:r>
            <a:endParaRPr lang="en-US" sz="1800">
              <a:latin typeface="Symbol" charset="0"/>
              <a:ea typeface="ＭＳ Ｐゴシック" charset="0"/>
              <a:cs typeface="Symbol" charset="0"/>
            </a:endParaRP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Cluster dynamically 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Mitigate pileup</a:t>
            </a:r>
          </a:p>
          <a:p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e/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g</a:t>
            </a:r>
            <a:endParaRPr lang="en-US" sz="2000">
              <a:latin typeface="Helvetica" charset="0"/>
              <a:ea typeface="ＭＳ Ｐゴシック" charset="0"/>
              <a:cs typeface="Symbol" charset="0"/>
            </a:endParaRPr>
          </a:p>
          <a:p>
            <a:pPr lvl="1"/>
            <a:r>
              <a:rPr lang="en-US" sz="1800">
                <a:latin typeface="Helvetica" charset="0"/>
                <a:ea typeface="ＭＳ Ｐゴシック" charset="0"/>
                <a:cs typeface="Symbol" charset="0"/>
              </a:rPr>
              <a:t>Cluster shape and electromagnetic energy fraction discriminates e/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1800">
                <a:latin typeface="Helvetica" charset="0"/>
                <a:ea typeface="ＭＳ Ｐゴシック" charset="0"/>
                <a:cs typeface="Symbol" charset="0"/>
              </a:rPr>
              <a:t> from jets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  <a:cs typeface="Symbol" charset="0"/>
              </a:rPr>
              <a:t>Energy weighted position to potentially use for invariant mass triggers</a:t>
            </a:r>
          </a:p>
          <a:p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Tau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Clustering and position similar to e/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1800">
                <a:latin typeface="Helvetica" charset="0"/>
                <a:ea typeface="ＭＳ Ｐゴシック" charset="0"/>
              </a:rPr>
              <a:t>, optimized for tau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Merge neighboring clusters to recover multi-prong tau decays</a:t>
            </a:r>
          </a:p>
          <a:p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Jet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Sliding window, search for seed (central tower) energy above threshold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</a:rPr>
              <a:t>Remove duplicates, sum 9 by 9 trigger towers for ~R=0.4 as used offline</a:t>
            </a:r>
            <a:endParaRPr lang="en-US" sz="2000">
              <a:latin typeface="Helvetica" charset="0"/>
              <a:ea typeface="ＭＳ Ｐゴシック" charset="0"/>
            </a:endParaRPr>
          </a:p>
          <a:p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Calorimeter Trigger Algorithms</a:t>
            </a:r>
            <a:endParaRPr lang="en-US" sz="3200" dirty="0"/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1565275"/>
            <a:ext cx="153828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565275"/>
            <a:ext cx="15589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1288" y="2419350"/>
            <a:ext cx="15319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latin typeface="+mj-lt"/>
              </a:rPr>
              <a:t>2010 to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8825" y="2408238"/>
            <a:ext cx="16335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latin typeface="+mj-lt"/>
              </a:rPr>
              <a:t>2016 onwards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4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Dynamic Clustering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Improved energy containment
Showing electrons, photon conversions
Minimize effect of pile-up
Improved energy resolution</a:t>
            </a:r>
            <a:endParaRPr lang="en-US" sz="2000">
              <a:latin typeface="Helvetica" charset="0"/>
              <a:ea typeface="ＭＳ Ｐゴシック" charset="0"/>
            </a:endParaRP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Cluster Shape Veto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Discriminate using cluster shape and electromagnetic energy fraction between e/γ and jets</a:t>
            </a:r>
            <a:endParaRPr lang="en-US" sz="2000">
              <a:latin typeface="Helvetica" charset="0"/>
              <a:ea typeface="ＭＳ Ｐゴシック" charset="0"/>
            </a:endParaRP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Calibration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</a:rPr>
              <a:t>e/γ cluster energy calibrated as a function of E</a:t>
            </a:r>
            <a:r>
              <a:rPr lang="en-US" sz="2000" baseline="-6000">
                <a:latin typeface="Helvetica" charset="0"/>
                <a:ea typeface="ＭＳ Ｐゴシック" charset="0"/>
              </a:rPr>
              <a:t>T</a:t>
            </a:r>
            <a:r>
              <a:rPr lang="en-US" sz="2000">
                <a:latin typeface="Helvetica" charset="0"/>
                <a:ea typeface="ＭＳ Ｐゴシック" charset="0"/>
              </a:rPr>
              <a:t>, η and cluster shape</a:t>
            </a: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Energy Weighted Position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Potential use in correlating objects e.g. invariant mass</a:t>
            </a:r>
          </a:p>
          <a:p>
            <a:endParaRPr lang="en-US" sz="240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4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25603" name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9" b="5774"/>
          <a:stretch>
            <a:fillRect/>
          </a:stretch>
        </p:blipFill>
        <p:spPr bwMode="auto">
          <a:xfrm>
            <a:off x="6961188" y="1574800"/>
            <a:ext cx="1817687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5604" name="Group 108"/>
          <p:cNvGrpSpPr>
            <a:grpSpLocks noChangeAspect="1"/>
          </p:cNvGrpSpPr>
          <p:nvPr/>
        </p:nvGrpSpPr>
        <p:grpSpPr bwMode="auto">
          <a:xfrm>
            <a:off x="6923088" y="4903788"/>
            <a:ext cx="1828800" cy="1606550"/>
            <a:chOff x="926675" y="533400"/>
            <a:chExt cx="2978982" cy="2615415"/>
          </a:xfrm>
        </p:grpSpPr>
        <p:pic>
          <p:nvPicPr>
            <p:cNvPr id="25609" name="Screen Shot 2014-07-02 at 18.27.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84" y="533400"/>
              <a:ext cx="1828801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5610" name="Screen Shot 2014-07-02 at 18.27.4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75" y="2208083"/>
              <a:ext cx="2978982" cy="94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65" name="TextBox 64"/>
          <p:cNvSpPr txBox="1"/>
          <p:nvPr/>
        </p:nvSpPr>
        <p:spPr>
          <a:xfrm>
            <a:off x="6226175" y="1117600"/>
            <a:ext cx="25622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Cluster Building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78575" y="4410075"/>
            <a:ext cx="24257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Cluster Shapes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15075" y="5099050"/>
            <a:ext cx="11430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Jet like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797550" y="5921375"/>
            <a:ext cx="1114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e/</a:t>
            </a:r>
            <a:r>
              <a:rPr lang="en-US" b="0" dirty="0">
                <a:latin typeface="Symbol" charset="2"/>
                <a:cs typeface="Symbol" charset="2"/>
              </a:rPr>
              <a:t>g</a:t>
            </a:r>
            <a:r>
              <a:rPr lang="en-US" b="0" dirty="0">
                <a:latin typeface="+mn-lt"/>
              </a:rPr>
              <a:t> like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8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19039" y="1030771"/>
            <a:ext cx="6240511" cy="545588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Clustering, shape, and position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Very similar to e/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γ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— 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optimised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for 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τ</a:t>
            </a:r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Merging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Merge 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neighbouring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clusters (~15% of clusters)
Recover multi-prong 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τ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decays </a:t>
            </a:r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Calibration</a:t>
            </a:r>
          </a:p>
          <a:p>
            <a:pPr lvl="1"/>
            <a:r>
              <a:rPr lang="en-US" dirty="0" err="1">
                <a:latin typeface="Helvetica" charset="0"/>
                <a:ea typeface="ＭＳ Ｐゴシック" charset="0"/>
              </a:rPr>
              <a:t>τ</a:t>
            </a:r>
            <a:r>
              <a:rPr lang="en-US" dirty="0">
                <a:latin typeface="Helvetica" charset="0"/>
                <a:ea typeface="ＭＳ Ｐゴシック" charset="0"/>
              </a:rPr>
              <a:t> cluster energy calibrated as function of E</a:t>
            </a:r>
            <a:r>
              <a:rPr lang="en-US" baseline="-6000" dirty="0">
                <a:latin typeface="Helvetica" charset="0"/>
                <a:ea typeface="ＭＳ Ｐゴシック" charset="0"/>
              </a:rPr>
              <a:t>T</a:t>
            </a:r>
            <a:r>
              <a:rPr lang="en-US" dirty="0">
                <a:latin typeface="Helvetica" charset="0"/>
                <a:ea typeface="ＭＳ Ｐゴシック" charset="0"/>
              </a:rPr>
              <a:t>, </a:t>
            </a:r>
            <a:r>
              <a:rPr lang="en-US" dirty="0" err="1">
                <a:latin typeface="Helvetica" charset="0"/>
                <a:ea typeface="ＭＳ Ｐゴシック" charset="0"/>
              </a:rPr>
              <a:t>η</a:t>
            </a:r>
            <a:r>
              <a:rPr lang="en-US" dirty="0">
                <a:latin typeface="Helvetica" charset="0"/>
                <a:ea typeface="ＭＳ Ｐゴシック" charset="0"/>
              </a:rPr>
              <a:t>, merging and EM fraction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Isolation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Very similar to e/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γ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— </a:t>
            </a:r>
            <a:r>
              <a:rPr lang="en-US" dirty="0" err="1">
                <a:latin typeface="Helvetica" charset="0"/>
                <a:ea typeface="ＭＳ Ｐゴシック" charset="0"/>
                <a:sym typeface="Helvetica Light" charset="0"/>
              </a:rPr>
              <a:t>optimised</a:t>
            </a:r>
            <a:r>
              <a:rPr lang="en-US" dirty="0">
                <a:latin typeface="Helvetica" charset="0"/>
                <a:ea typeface="ＭＳ Ｐゴシック" charset="0"/>
                <a:sym typeface="Helvetica Light" charset="0"/>
              </a:rPr>
              <a:t> for tau including merging as input – two working points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Tau </a:t>
            </a:r>
            <a:r>
              <a:rPr lang="en-US" dirty="0" err="1" smtClean="0"/>
              <a:t>Algorthm</a:t>
            </a:r>
            <a:endParaRPr lang="en-US" dirty="0"/>
          </a:p>
        </p:txBody>
      </p:sp>
      <p:pic>
        <p:nvPicPr>
          <p:cNvPr id="26627" name="tauIs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29001" r="21043" b="28310"/>
          <a:stretch>
            <a:fillRect/>
          </a:stretch>
        </p:blipFill>
        <p:spPr bwMode="auto">
          <a:xfrm>
            <a:off x="6251575" y="3084513"/>
            <a:ext cx="3000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8" name="tauClus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39700" r="33954" b="41032"/>
          <a:stretch>
            <a:fillRect/>
          </a:stretch>
        </p:blipFill>
        <p:spPr bwMode="auto">
          <a:xfrm>
            <a:off x="6559550" y="1270000"/>
            <a:ext cx="2147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0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Input Granularity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Access to higher granularity inputs than Run I</a:t>
            </a:r>
            <a:endParaRPr lang="en-US" sz="2000">
              <a:latin typeface="Helvetica" charset="0"/>
              <a:ea typeface="ＭＳ Ｐゴシック" charset="0"/>
            </a:endParaRP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Sliding window jet algorithm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Search for seed energy above threshold
Apply veto mask to remove duplicates
Sum 9x9 trigger towers to approximate R=0.4 used offline</a:t>
            </a:r>
            <a:endParaRPr lang="en-US" sz="2000">
              <a:latin typeface="Helvetica" charset="0"/>
              <a:ea typeface="ＭＳ Ｐゴシック" charset="0"/>
            </a:endParaRP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Pile-Up Subtraction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  <a:sym typeface="Helvetica Light" charset="0"/>
              </a:rPr>
              <a:t>Consider four areas around jet window
Subtract sum of energy in lowest three from jet energy</a:t>
            </a:r>
            <a:endParaRPr lang="en-US" sz="2000">
              <a:latin typeface="Helvetica" charset="0"/>
              <a:ea typeface="ＭＳ Ｐゴシック" charset="0"/>
            </a:endParaRPr>
          </a:p>
          <a:p>
            <a:r>
              <a:rPr lang="en-US" sz="2400">
                <a:latin typeface="Helvetica" charset="0"/>
                <a:ea typeface="ＭＳ Ｐゴシック" charset="0"/>
                <a:cs typeface="ＭＳ Ｐゴシック" charset="0"/>
              </a:rPr>
              <a:t>Calibration</a:t>
            </a:r>
          </a:p>
          <a:p>
            <a:pPr lvl="1"/>
            <a:r>
              <a:rPr lang="en-US" sz="2000">
                <a:latin typeface="Helvetica" charset="0"/>
                <a:ea typeface="ＭＳ Ｐゴシック" charset="0"/>
              </a:rPr>
              <a:t>Correct jet energies as a function of jet E</a:t>
            </a:r>
            <a:r>
              <a:rPr lang="en-US" sz="2000" baseline="-6000">
                <a:latin typeface="Helvetica" charset="0"/>
                <a:ea typeface="ＭＳ Ｐゴシック" charset="0"/>
              </a:rPr>
              <a:t>T</a:t>
            </a:r>
            <a:r>
              <a:rPr lang="en-US" sz="2000">
                <a:latin typeface="Helvetica" charset="0"/>
                <a:ea typeface="ＭＳ Ｐゴシック" charset="0"/>
              </a:rPr>
              <a:t> and η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Jet Algorithm</a:t>
            </a:r>
            <a:endParaRPr lang="en-US" dirty="0"/>
          </a:p>
        </p:txBody>
      </p:sp>
      <p:grpSp>
        <p:nvGrpSpPr>
          <p:cNvPr id="27651" name="Group 162"/>
          <p:cNvGrpSpPr>
            <a:grpSpLocks noChangeAspect="1"/>
          </p:cNvGrpSpPr>
          <p:nvPr/>
        </p:nvGrpSpPr>
        <p:grpSpPr bwMode="auto">
          <a:xfrm>
            <a:off x="6267450" y="2540000"/>
            <a:ext cx="2433638" cy="2579688"/>
            <a:chOff x="0" y="0"/>
            <a:chExt cx="4121380" cy="4368283"/>
          </a:xfrm>
        </p:grpSpPr>
        <p:pic>
          <p:nvPicPr>
            <p:cNvPr id="27655" name="chunkyDonu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21381" cy="436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7656" name="JetAlgo.pd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33" y="929323"/>
              <a:ext cx="2378514" cy="2405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6257925" y="1830388"/>
            <a:ext cx="24495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FF"/>
                </a:solidFill>
                <a:latin typeface="+mn-lt"/>
              </a:rPr>
              <a:t>Pile-up Subtraction Areas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6238" y="5191125"/>
            <a:ext cx="1604962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7EA147"/>
                </a:solidFill>
                <a:latin typeface="+mn-lt"/>
              </a:rPr>
              <a:t>Seed Tower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3388" y="5789613"/>
            <a:ext cx="14398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00080"/>
                </a:solidFill>
                <a:latin typeface="+mn-lt"/>
              </a:rPr>
              <a:t>Veto</a:t>
            </a:r>
            <a:r>
              <a:rPr lang="en-US" sz="2000" dirty="0">
                <a:solidFill>
                  <a:srgbClr val="7EA147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66CCFF"/>
                </a:solidFill>
                <a:latin typeface="+mn-lt"/>
              </a:rPr>
              <a:t>Mask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19039" y="891361"/>
            <a:ext cx="8228533" cy="54558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Efficiency for single e/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with E</a:t>
            </a:r>
            <a:r>
              <a:rPr lang="en-US" sz="2000" baseline="-25000" dirty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&gt; L1 threshold </a:t>
            </a:r>
            <a:r>
              <a:rPr lang="en-US" sz="2000" dirty="0" err="1">
                <a:latin typeface="Helvetic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offline E</a:t>
            </a:r>
            <a:r>
              <a:rPr lang="en-US" sz="2000" baseline="-25000" dirty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Tag and probe method with 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1800" dirty="0" err="1">
                <a:latin typeface="Helvetica" charset="0"/>
                <a:ea typeface="ＭＳ Ｐゴシック" charset="0"/>
                <a:sym typeface="Symbol" charset="0"/>
              </a:rPr>
              <a:t>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ee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dataset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As LHC conditions change, isolation adapted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Isolated e/</a:t>
            </a:r>
            <a:r>
              <a:rPr lang="en-US" sz="1800" dirty="0"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reduces rate with modest reduction in efficiency</a:t>
            </a:r>
          </a:p>
          <a:p>
            <a:pPr lvl="2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Combined with higher-threshold non-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iso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triggers</a:t>
            </a:r>
          </a:p>
          <a:p>
            <a:pPr lvl="1"/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Performance</a:t>
            </a:r>
            <a:endParaRPr lang="en-US" dirty="0"/>
          </a:p>
        </p:txBody>
      </p:sp>
      <p:pic>
        <p:nvPicPr>
          <p:cNvPr id="16387" name="Picture 3" descr="position_phi_CurrentUpgrade_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622926"/>
            <a:ext cx="194627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position_eta_CurrentUpgrade_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78226"/>
            <a:ext cx="1949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849562"/>
            <a:ext cx="35972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2846387"/>
            <a:ext cx="35941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65988" y="3863975"/>
            <a:ext cx="124618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Isolated e/</a:t>
            </a:r>
            <a:r>
              <a:rPr lang="en-US" sz="1600" b="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4210294"/>
            <a:ext cx="21859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0" dirty="0">
                <a:solidFill>
                  <a:srgbClr val="0000FF"/>
                </a:solidFill>
                <a:latin typeface="+mn-lt"/>
              </a:rPr>
              <a:t>Better Position </a:t>
            </a:r>
            <a:br>
              <a:rPr lang="en-US" b="0" dirty="0">
                <a:solidFill>
                  <a:srgbClr val="0000FF"/>
                </a:solidFill>
                <a:latin typeface="+mn-lt"/>
              </a:rPr>
            </a:br>
            <a:r>
              <a:rPr lang="en-US" b="0" dirty="0">
                <a:solidFill>
                  <a:srgbClr val="0000FF"/>
                </a:solidFill>
                <a:latin typeface="+mn-lt"/>
              </a:rPr>
              <a:t>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3897163"/>
            <a:ext cx="1660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Non-Isolated e/</a:t>
            </a:r>
            <a:r>
              <a:rPr lang="en-US" sz="1600" b="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Efficiency for a single tau for E</a:t>
            </a:r>
            <a:r>
              <a:rPr lang="en-US" sz="2000" baseline="-2500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&gt; L1 threshold vs offline tau p</a:t>
            </a:r>
            <a:r>
              <a:rPr lang="en-US" sz="2000" baseline="-2500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Tag and probe for Z</a:t>
            </a:r>
            <a:r>
              <a:rPr lang="en-US" sz="1800">
                <a:latin typeface="Helvetica" charset="0"/>
                <a:ea typeface="ＭＳ Ｐゴシック" charset="0"/>
                <a:sym typeface="Symbol" charset="0"/>
              </a:rPr>
              <a:t></a:t>
            </a:r>
            <a:r>
              <a:rPr lang="en-US" sz="1800"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mt</a:t>
            </a:r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Adapt isolation as LHC conditions change</a:t>
            </a:r>
          </a:p>
          <a:p>
            <a:pPr lvl="1"/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Isolated reduces rate with modest impact on efficiency</a:t>
            </a:r>
          </a:p>
          <a:p>
            <a:pPr lvl="2"/>
            <a:r>
              <a:rPr lang="en-US" sz="1800">
                <a:latin typeface="Helvetica" charset="0"/>
                <a:ea typeface="ＭＳ Ｐゴシック" charset="0"/>
                <a:cs typeface="ＭＳ Ｐゴシック" charset="0"/>
              </a:rPr>
              <a:t>Can be combined with higher-threshold relaxed tau trigger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Tau Performance</a:t>
            </a:r>
            <a:endParaRPr lang="en-US" dirty="0"/>
          </a:p>
        </p:txBody>
      </p:sp>
      <p:pic>
        <p:nvPicPr>
          <p:cNvPr id="17411" name="Picture 2" descr="Tau_Turnon_Data_Iso_plot_ICHE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7" y="2869990"/>
            <a:ext cx="37877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Tau_Turnon_Data_Inclusive_plot_ICH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7" y="2869990"/>
            <a:ext cx="37909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3019" y="4014577"/>
            <a:ext cx="12461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Isolated tau</a:t>
            </a:r>
            <a:endParaRPr lang="en-US" sz="1600" b="0" dirty="0"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8369" y="4019340"/>
            <a:ext cx="12795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Relaxed tau</a:t>
            </a:r>
            <a:endParaRPr lang="en-US" sz="1600" b="0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7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Physics </a:t>
            </a:r>
            <a:r>
              <a:rPr lang="en-US" dirty="0" smtClean="0"/>
              <a:t>@ 13 </a:t>
            </a:r>
            <a:r>
              <a:rPr lang="en-US" dirty="0" err="1" smtClean="0"/>
              <a:t>TeV</a:t>
            </a:r>
            <a:r>
              <a:rPr lang="en-US" dirty="0" smtClean="0"/>
              <a:t> – </a:t>
            </a:r>
            <a:r>
              <a:rPr lang="en-US" dirty="0" smtClean="0"/>
              <a:t>Trigger Challenge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2088" y="978190"/>
            <a:ext cx="8696325" cy="5170487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800" b="1">
                <a:solidFill>
                  <a:srgbClr val="ED181E"/>
                </a:solidFill>
                <a:latin typeface="+mn-lt"/>
                <a:ea typeface="Arial"/>
                <a:cs typeface="Arial"/>
              </a:defRPr>
            </a:lvl1pPr>
            <a:lvl2pPr marL="62865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1822CD"/>
                </a:solidFill>
                <a:latin typeface="+mn-lt"/>
                <a:ea typeface="Arial"/>
                <a:cs typeface="Arial"/>
              </a:defRPr>
            </a:lvl2pPr>
            <a:lvl3pPr marL="97155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06600"/>
                </a:solidFill>
                <a:latin typeface="+mn-lt"/>
                <a:ea typeface="Arial"/>
                <a:cs typeface="Arial"/>
              </a:defRPr>
            </a:lvl3pPr>
            <a:lvl4pPr marL="12573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DC0081"/>
                </a:solidFill>
                <a:latin typeface="+mn-lt"/>
                <a:ea typeface="Arial"/>
                <a:cs typeface="Arial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Arial"/>
                <a:cs typeface="Arial"/>
              </a:defRPr>
            </a:lvl5pPr>
            <a:lvl6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charset="0"/>
              </a:rPr>
              <a:t>Electroweak Symmetry Breaking Scale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Higgs discovery and </a:t>
            </a:r>
            <a:r>
              <a:rPr lang="en-US" sz="2000" dirty="0" err="1" smtClean="0">
                <a:latin typeface="Helvetica" charset="0"/>
                <a:ea typeface="ＭＳ Ｐゴシック" charset="0"/>
              </a:rPr>
              <a:t>higgs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 sector characterization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Quark, lepton Yukawa couplings to </a:t>
            </a:r>
            <a:r>
              <a:rPr lang="en-US" sz="2000" dirty="0" err="1" smtClean="0">
                <a:latin typeface="Helvetica" charset="0"/>
                <a:ea typeface="ＭＳ Ｐゴシック" charset="0"/>
              </a:rPr>
              <a:t>higgs</a:t>
            </a:r>
            <a:endParaRPr lang="en-US" sz="2000" dirty="0" smtClean="0">
              <a:latin typeface="Helvetica" charset="0"/>
              <a:ea typeface="ＭＳ Ｐゴシック" charset="0"/>
            </a:endParaRPr>
          </a:p>
          <a:p>
            <a:pPr eaLnBrk="1" hangingPunct="1"/>
            <a:r>
              <a:rPr lang="en-US" sz="2000" dirty="0" smtClean="0">
                <a:latin typeface="Helvetica" charset="0"/>
              </a:rPr>
              <a:t>New physics at </a:t>
            </a:r>
            <a:r>
              <a:rPr lang="en-US" sz="2000" dirty="0" err="1" smtClean="0">
                <a:latin typeface="Helvetica" charset="0"/>
              </a:rPr>
              <a:t>TeV</a:t>
            </a:r>
            <a:r>
              <a:rPr lang="en-US" sz="2000" dirty="0" smtClean="0">
                <a:latin typeface="Helvetica" charset="0"/>
              </a:rPr>
              <a:t> scale to stabilize </a:t>
            </a:r>
            <a:r>
              <a:rPr lang="en-US" sz="2000" dirty="0" err="1" smtClean="0">
                <a:latin typeface="Helvetica" charset="0"/>
              </a:rPr>
              <a:t>higgs</a:t>
            </a:r>
            <a:r>
              <a:rPr lang="en-US" sz="2000" dirty="0" smtClean="0">
                <a:latin typeface="Helvetica" charset="0"/>
              </a:rPr>
              <a:t> sector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Spectroscopy of new resonances (SUSY or otherwise)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Find dark matter candidate</a:t>
            </a:r>
          </a:p>
          <a:p>
            <a:pPr eaLnBrk="1" hangingPunct="1"/>
            <a:r>
              <a:rPr lang="en-US" sz="2000" dirty="0" smtClean="0">
                <a:latin typeface="Helvetica" charset="0"/>
              </a:rPr>
              <a:t>Multi-</a:t>
            </a:r>
            <a:r>
              <a:rPr lang="en-US" sz="2000" dirty="0" err="1" smtClean="0">
                <a:latin typeface="Helvetica" charset="0"/>
              </a:rPr>
              <a:t>TeV</a:t>
            </a:r>
            <a:r>
              <a:rPr lang="en-US" sz="2000" dirty="0" smtClean="0">
                <a:latin typeface="Helvetica" charset="0"/>
              </a:rPr>
              <a:t> scale physics (loop effects)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Indirect effects on flavor physics (mixing, FCNC, etc.)</a:t>
            </a:r>
          </a:p>
          <a:p>
            <a:pPr marL="1085850" lvl="2" eaLnBrk="1" hangingPunct="1"/>
            <a:r>
              <a:rPr lang="en-US" sz="2000" dirty="0" err="1" smtClean="0">
                <a:latin typeface="Helvetica" charset="0"/>
                <a:ea typeface="ＭＳ Ｐゴシック" charset="0"/>
              </a:rPr>
              <a:t>B</a:t>
            </a:r>
            <a:r>
              <a:rPr lang="en-US" sz="2000" baseline="-25000" dirty="0" err="1" smtClean="0">
                <a:latin typeface="Helvetica" charset="0"/>
                <a:ea typeface="ＭＳ Ｐゴシック" charset="0"/>
              </a:rPr>
              <a:t>s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 mixing and rare B decays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Lepton flavor violation</a:t>
            </a:r>
          </a:p>
          <a:p>
            <a:pPr marL="1085850" lvl="2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Rare Z and </a:t>
            </a:r>
            <a:r>
              <a:rPr lang="en-US" sz="2000" dirty="0" err="1" smtClean="0">
                <a:latin typeface="Helvetica" charset="0"/>
                <a:ea typeface="ＭＳ Ｐゴシック" charset="0"/>
              </a:rPr>
              <a:t>higgs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 decays</a:t>
            </a:r>
          </a:p>
          <a:p>
            <a:pPr eaLnBrk="1" hangingPunct="1"/>
            <a:r>
              <a:rPr lang="en-US" sz="2000" dirty="0" smtClean="0">
                <a:latin typeface="Helvetica" charset="0"/>
              </a:rPr>
              <a:t>Planck scale physics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Large extra dimensions to bring it closer to experiment</a:t>
            </a:r>
          </a:p>
          <a:p>
            <a:pPr lvl="1" eaLnBrk="1" hangingPunct="1"/>
            <a:r>
              <a:rPr lang="en-US" sz="2000" dirty="0" smtClean="0">
                <a:latin typeface="Helvetica" charset="0"/>
                <a:ea typeface="ＭＳ Ｐゴシック" charset="0"/>
              </a:rPr>
              <a:t>New heavy bosons</a:t>
            </a:r>
          </a:p>
          <a:p>
            <a:pPr lvl="1" eaLnBrk="1" hangingPunct="1"/>
            <a:r>
              <a:rPr lang="en-US" sz="2000" dirty="0" err="1" smtClean="0">
                <a:latin typeface="Helvetica" charset="0"/>
                <a:ea typeface="ＭＳ Ｐゴシック" charset="0"/>
              </a:rPr>
              <a:t>Blackhole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 production </a:t>
            </a:r>
            <a:endParaRPr lang="en-US" sz="2000" dirty="0">
              <a:latin typeface="Helvetica" charset="0"/>
              <a:ea typeface="ＭＳ Ｐゴシック" charset="0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891337" y="1232190"/>
            <a:ext cx="2176463" cy="336550"/>
            <a:chOff x="4210" y="1086"/>
            <a:chExt cx="1371" cy="212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4210" y="1192"/>
              <a:ext cx="483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639" y="1086"/>
              <a:ext cx="942" cy="212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Low P</a:t>
              </a:r>
              <a:r>
                <a:rPr lang="en-US" sz="1600" baseline="-25000"/>
                <a:t>T</a:t>
              </a:r>
              <a:r>
                <a:rPr lang="en-US" sz="1600"/>
                <a:t> </a:t>
              </a:r>
              <a:r>
                <a:rPr lang="en-US" sz="1600">
                  <a:latin typeface="Symbol" charset="0"/>
                </a:rPr>
                <a:t>g</a:t>
              </a:r>
              <a:r>
                <a:rPr lang="en-US" sz="1600"/>
                <a:t>, e, </a:t>
              </a:r>
              <a:r>
                <a:rPr lang="en-US" sz="1600">
                  <a:latin typeface="Symbol" charset="0"/>
                </a:rPr>
                <a:t>m</a:t>
              </a:r>
              <a:endParaRPr lang="en-US" sz="1600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5965825" y="1733840"/>
            <a:ext cx="2263775" cy="336550"/>
            <a:chOff x="3606" y="1315"/>
            <a:chExt cx="1426" cy="212"/>
          </a:xfrm>
        </p:grpSpPr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>
              <a:off x="3606" y="1421"/>
              <a:ext cx="483" cy="0"/>
            </a:xfrm>
            <a:prstGeom prst="line">
              <a:avLst/>
            </a:prstGeom>
            <a:noFill/>
            <a:ln w="28575">
              <a:solidFill>
                <a:srgbClr val="FF66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035" y="1315"/>
              <a:ext cx="997" cy="212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Low P</a:t>
              </a:r>
              <a:r>
                <a:rPr lang="en-US" sz="1600" baseline="-25000"/>
                <a:t>T</a:t>
              </a:r>
              <a:r>
                <a:rPr lang="en-US" sz="1600"/>
                <a:t> B, </a:t>
              </a:r>
              <a:r>
                <a:rPr lang="en-US" sz="1600">
                  <a:latin typeface="Symbol" charset="0"/>
                </a:rPr>
                <a:t>t</a:t>
              </a:r>
              <a:r>
                <a:rPr lang="en-US" sz="1600"/>
                <a:t> jets</a:t>
              </a:r>
            </a:p>
          </p:txBody>
        </p:sp>
      </p:grp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7146925" y="2205327"/>
            <a:ext cx="1920875" cy="581025"/>
            <a:chOff x="4543" y="1689"/>
            <a:chExt cx="1210" cy="366"/>
          </a:xfrm>
        </p:grpSpPr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4543" y="1872"/>
              <a:ext cx="426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4922" y="1689"/>
              <a:ext cx="831" cy="366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Multiple low P</a:t>
              </a:r>
              <a:r>
                <a:rPr lang="en-US" sz="1600" baseline="-25000"/>
                <a:t>T</a:t>
              </a:r>
              <a:r>
                <a:rPr lang="en-US" sz="1600"/>
                <a:t> objects</a:t>
              </a:r>
            </a:p>
          </p:txBody>
        </p: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4206875" y="2832390"/>
            <a:ext cx="1812925" cy="336550"/>
            <a:chOff x="3606" y="1315"/>
            <a:chExt cx="1426" cy="212"/>
          </a:xfrm>
        </p:grpSpPr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606" y="1421"/>
              <a:ext cx="483" cy="0"/>
            </a:xfrm>
            <a:prstGeom prst="line">
              <a:avLst/>
            </a:prstGeom>
            <a:noFill/>
            <a:ln w="28575">
              <a:solidFill>
                <a:srgbClr val="FF66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4035" y="1315"/>
              <a:ext cx="997" cy="212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Missing E</a:t>
              </a:r>
              <a:r>
                <a:rPr lang="en-US" sz="1600" baseline="-25000"/>
                <a:t>T</a:t>
              </a:r>
              <a:endParaRPr lang="en-US" sz="1600"/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4300538" y="4661190"/>
            <a:ext cx="2176462" cy="336550"/>
            <a:chOff x="4210" y="1086"/>
            <a:chExt cx="1371" cy="212"/>
          </a:xfrm>
        </p:grpSpPr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H="1">
              <a:off x="4210" y="1192"/>
              <a:ext cx="483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4639" y="1086"/>
              <a:ext cx="942" cy="212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Low P</a:t>
              </a:r>
              <a:r>
                <a:rPr lang="en-US" sz="1600" baseline="-25000"/>
                <a:t>T</a:t>
              </a:r>
              <a:r>
                <a:rPr lang="en-US" sz="1600"/>
                <a:t> leptons</a:t>
              </a:r>
            </a:p>
          </p:txBody>
        </p:sp>
      </p:grpSp>
      <p:grpSp>
        <p:nvGrpSpPr>
          <p:cNvPr id="22" name="Group 28"/>
          <p:cNvGrpSpPr>
            <a:grpSpLocks/>
          </p:cNvGrpSpPr>
          <p:nvPr/>
        </p:nvGrpSpPr>
        <p:grpSpPr bwMode="auto">
          <a:xfrm>
            <a:off x="4883150" y="5710527"/>
            <a:ext cx="4032250" cy="703263"/>
            <a:chOff x="2606" y="3620"/>
            <a:chExt cx="2540" cy="443"/>
          </a:xfrm>
        </p:grpSpPr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H="1">
              <a:off x="2606" y="3841"/>
              <a:ext cx="895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3401" y="3620"/>
              <a:ext cx="1745" cy="443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High P</a:t>
              </a:r>
              <a:r>
                <a:rPr lang="en-US" sz="1600" baseline="-25000"/>
                <a:t>T</a:t>
              </a:r>
              <a:r>
                <a:rPr lang="en-US" sz="1600"/>
                <a:t> leptons and photons</a:t>
              </a:r>
            </a:p>
            <a:p>
              <a:pPr algn="ctr">
                <a:spcBef>
                  <a:spcPct val="50000"/>
                </a:spcBef>
              </a:pPr>
              <a:r>
                <a:rPr lang="en-US" sz="1600"/>
                <a:t>Multi particle and jet events</a:t>
              </a:r>
            </a:p>
          </p:txBody>
        </p:sp>
      </p:grpSp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5441949" y="3859711"/>
            <a:ext cx="3549651" cy="539750"/>
            <a:chOff x="3494" y="2530"/>
            <a:chExt cx="2236" cy="340"/>
          </a:xfrm>
        </p:grpSpPr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H="1">
              <a:off x="3494" y="2713"/>
              <a:ext cx="67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094" y="2530"/>
              <a:ext cx="1636" cy="3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~ D</a:t>
              </a:r>
              <a:r>
                <a:rPr lang="en-US" sz="1600" dirty="0" smtClean="0">
                  <a:solidFill>
                    <a:schemeClr val="bg1"/>
                  </a:solidFill>
                </a:rPr>
                <a:t>edicated triggers (CMS) or experiment (LHCB)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7586662" y="830483"/>
            <a:ext cx="1481138" cy="33655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/>
              <a:t>Low </a:t>
            </a:r>
            <a:r>
              <a:rPr lang="en-US" sz="1600">
                <a:sym typeface="Symbol" charset="0"/>
              </a:rPr>
              <a:t> 40 GeV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3910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72575" y="4476479"/>
            <a:ext cx="5719811" cy="1948213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Level-1 jets are matched to offline jets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R &lt; 0.25) 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Single 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data sample (unbiased)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Sharp turn on for different L1 Jet E</a:t>
            </a:r>
            <a:r>
              <a:rPr lang="en-US" sz="1800" baseline="-25000" dirty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(upper left)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No pile up dependence (upper right)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Good resolution (right)</a:t>
            </a: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Jet Performance</a:t>
            </a:r>
            <a:endParaRPr lang="en-US" dirty="0"/>
          </a:p>
        </p:txBody>
      </p:sp>
      <p:pic>
        <p:nvPicPr>
          <p:cNvPr id="18435" name="Picture 2" descr="effs_recoJetEt_l1JetEtSeeds_barrel-endc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060450"/>
            <a:ext cx="43751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effs_recoJetEt_l1JetEtSeeds_puBins_seed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062038"/>
            <a:ext cx="43719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res_jetEt_over_l1JetEt_barrel-endcap_puB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356100"/>
            <a:ext cx="2870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8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Task </a:t>
            </a:r>
            <a:r>
              <a:rPr lang="mr-IN" dirty="0" smtClean="0"/>
              <a:t>–</a:t>
            </a:r>
            <a:r>
              <a:rPr lang="en-US" dirty="0" smtClean="0"/>
              <a:t> Complex Decision in few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pic>
        <p:nvPicPr>
          <p:cNvPr id="18435" name="Picture 3" descr="triggerfunctio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981195"/>
            <a:ext cx="8839200" cy="552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10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48671" y="1030771"/>
            <a:ext cx="8228533" cy="4718215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i="1" dirty="0" smtClean="0">
                <a:ea typeface="Arial" charset="0"/>
                <a:cs typeface="Arial" charset="0"/>
              </a:rPr>
              <a:t>L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1</a:t>
            </a:r>
            <a:r>
              <a:rPr lang="en-US" sz="2400" dirty="0" smtClean="0"/>
              <a:t>.5  x10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 smtClean="0"/>
              <a:t>40</a:t>
            </a:r>
            <a:r>
              <a:rPr lang="en-US" dirty="0" smtClean="0"/>
              <a:t> </a:t>
            </a:r>
            <a:r>
              <a:rPr lang="en-US" dirty="0" err="1"/>
              <a:t>pp</a:t>
            </a:r>
            <a:r>
              <a:rPr lang="en-US" dirty="0"/>
              <a:t> events/25 ns </a:t>
            </a:r>
            <a:r>
              <a:rPr lang="en-US" dirty="0" err="1"/>
              <a:t>xing</a:t>
            </a:r>
            <a:endParaRPr lang="en-US" dirty="0"/>
          </a:p>
          <a:p>
            <a:pPr marL="914400" lvl="2" indent="-109538" eaLnBrk="1" hangingPunct="1">
              <a:lnSpc>
                <a:spcPct val="80000"/>
              </a:lnSpc>
            </a:pPr>
            <a:r>
              <a:rPr lang="en-US" dirty="0"/>
              <a:t>~ 1 GHz input rate</a:t>
            </a:r>
          </a:p>
          <a:p>
            <a:pPr marL="914400" lvl="2" indent="-109538" eaLnBrk="1" hangingPunct="1">
              <a:lnSpc>
                <a:spcPct val="80000"/>
              </a:lnSpc>
            </a:pPr>
            <a:r>
              <a:rPr lang="en-US" dirty="0"/>
              <a:t>“Good” events contain</a:t>
            </a:r>
            <a:br>
              <a:rPr lang="en-US" dirty="0"/>
            </a:br>
            <a:r>
              <a:rPr lang="en-US" dirty="0"/>
              <a:t> ~ </a:t>
            </a:r>
            <a:r>
              <a:rPr lang="en-US" dirty="0" smtClean="0"/>
              <a:t>40 </a:t>
            </a:r>
            <a:r>
              <a:rPr lang="en-US" dirty="0" smtClean="0"/>
              <a:t>background </a:t>
            </a:r>
            <a:r>
              <a:rPr lang="en-US" dirty="0" smtClean="0"/>
              <a:t>overlap</a:t>
            </a:r>
            <a:endParaRPr lang="en-US" dirty="0"/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/>
              <a:t>1 kHz W events</a:t>
            </a:r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/>
              <a:t>10 Hz top events</a:t>
            </a:r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/>
              <a:t>&lt;  10</a:t>
            </a:r>
            <a:r>
              <a:rPr lang="en-US" baseline="30000" dirty="0"/>
              <a:t>4</a:t>
            </a:r>
            <a:r>
              <a:rPr lang="en-US" dirty="0"/>
              <a:t> detectable Higgs decays/year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 smtClean="0"/>
              <a:t> Can </a:t>
            </a:r>
            <a:r>
              <a:rPr lang="en-US" sz="2400" dirty="0"/>
              <a:t>store ~ </a:t>
            </a:r>
            <a:r>
              <a:rPr lang="en-US" sz="2400" dirty="0" smtClean="0"/>
              <a:t>1000 </a:t>
            </a:r>
            <a:r>
              <a:rPr lang="en-US" sz="2400" dirty="0"/>
              <a:t>Hz events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 smtClean="0"/>
              <a:t> Select </a:t>
            </a:r>
            <a:r>
              <a:rPr lang="en-US" sz="2400" dirty="0"/>
              <a:t>in stages</a:t>
            </a:r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/>
              <a:t>Level-1 Triggers</a:t>
            </a:r>
          </a:p>
          <a:p>
            <a:pPr marL="914400" lvl="2" indent="-109538" eaLnBrk="1" hangingPunct="1">
              <a:lnSpc>
                <a:spcPct val="80000"/>
              </a:lnSpc>
            </a:pPr>
            <a:r>
              <a:rPr lang="en-US" dirty="0"/>
              <a:t>1 </a:t>
            </a:r>
            <a:r>
              <a:rPr lang="en-US" dirty="0" smtClean="0"/>
              <a:t>GHz (</a:t>
            </a:r>
            <a:r>
              <a:rPr lang="en-US" dirty="0" err="1" smtClean="0"/>
              <a:t>pp</a:t>
            </a:r>
            <a:r>
              <a:rPr lang="en-US" dirty="0" smtClean="0"/>
              <a:t>-interactions) </a:t>
            </a:r>
            <a:r>
              <a:rPr lang="en-US" dirty="0"/>
              <a:t>to 100 kHz</a:t>
            </a:r>
          </a:p>
          <a:p>
            <a:pPr marL="627063" lvl="1" indent="-227013" eaLnBrk="1" hangingPunct="1">
              <a:lnSpc>
                <a:spcPct val="80000"/>
              </a:lnSpc>
            </a:pPr>
            <a:r>
              <a:rPr lang="en-US" dirty="0"/>
              <a:t>High Level Triggers</a:t>
            </a:r>
          </a:p>
          <a:p>
            <a:pPr marL="914400" lvl="2" indent="-109538" eaLnBrk="1" hangingPunct="1">
              <a:lnSpc>
                <a:spcPct val="80000"/>
              </a:lnSpc>
            </a:pPr>
            <a:r>
              <a:rPr lang="en-US" dirty="0"/>
              <a:t>100 kHz to </a:t>
            </a:r>
            <a:r>
              <a:rPr lang="en-US" dirty="0" smtClean="0"/>
              <a:t>1000 </a:t>
            </a:r>
            <a:r>
              <a:rPr lang="en-US" dirty="0"/>
              <a:t>Hz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LHC Physics &amp; Event Rates</a:t>
            </a:r>
          </a:p>
        </p:txBody>
      </p:sp>
      <p:pic>
        <p:nvPicPr>
          <p:cNvPr id="22532" name="Picture 4" descr="lhcc_rates.eps                                                 000531BEOrchid                         B45DDA35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2695" y="1066800"/>
            <a:ext cx="45688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7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119439" y="952502"/>
            <a:ext cx="5616575" cy="55800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9" y="912333"/>
            <a:ext cx="8416925" cy="552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06789" y="1408115"/>
            <a:ext cx="3175" cy="3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16364" y="1266827"/>
            <a:ext cx="3175" cy="3175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092575" y="1090615"/>
            <a:ext cx="1588" cy="3175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089025" y="938215"/>
            <a:ext cx="3175" cy="3175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098550" y="769940"/>
            <a:ext cx="3175" cy="3175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817813" y="5437188"/>
            <a:ext cx="3175" cy="254000"/>
          </a:xfrm>
          <a:prstGeom prst="rect">
            <a:avLst/>
          </a:prstGeom>
          <a:solidFill>
            <a:srgbClr val="FF680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4459288" y="2490790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4459288" y="2490790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4459288" y="2832100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126163" y="738188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6124575" y="105886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6791325" y="1138240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5961063" y="13747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8108950" y="13747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5762625" y="16922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4637088" y="2089150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994400" y="23272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7154863" y="23272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4637088" y="296386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5876925" y="328136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825500" y="410686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2274889" y="5053015"/>
            <a:ext cx="1587" cy="3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1851025" y="1127127"/>
            <a:ext cx="3175" cy="3175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2919414" y="1520827"/>
            <a:ext cx="3175" cy="317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4243389" y="5386390"/>
            <a:ext cx="3175" cy="15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3506788" y="4994275"/>
            <a:ext cx="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8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13342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(p-p) at LHC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 dirty="0"/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5126038" y="1082677"/>
            <a:ext cx="3175" cy="3175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3166290" y="805200"/>
            <a:ext cx="5495925" cy="56308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3552051" y="5459752"/>
            <a:ext cx="5016500" cy="646331"/>
          </a:xfrm>
          <a:prstGeom prst="rect">
            <a:avLst/>
          </a:prstGeom>
          <a:solidFill>
            <a:srgbClr val="F3E085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3041650" algn="l"/>
              </a:tabLst>
            </a:pPr>
            <a:r>
              <a:rPr lang="en-US" b="1" dirty="0">
                <a:solidFill>
                  <a:srgbClr val="B02A0F"/>
                </a:solidFill>
                <a:latin typeface="Arial" charset="0"/>
                <a:ea typeface="Arial"/>
                <a:cs typeface="Arial"/>
              </a:rPr>
              <a:t>Event size: 	</a:t>
            </a:r>
            <a:r>
              <a:rPr lang="en-US" b="1" dirty="0" smtClean="0">
                <a:solidFill>
                  <a:srgbClr val="B02A0F"/>
                </a:solidFill>
                <a:latin typeface="Arial" charset="0"/>
                <a:ea typeface="Arial"/>
                <a:cs typeface="Arial"/>
              </a:rPr>
              <a:t>~   1 M bytes </a:t>
            </a:r>
          </a:p>
          <a:p>
            <a:pPr>
              <a:tabLst>
                <a:tab pos="3041650" algn="l"/>
              </a:tabLst>
            </a:pPr>
            <a:r>
              <a:rPr lang="en-US" b="1" dirty="0" smtClean="0">
                <a:solidFill>
                  <a:srgbClr val="B02A0F"/>
                </a:solidFill>
                <a:latin typeface="Arial" charset="0"/>
                <a:ea typeface="Arial"/>
                <a:cs typeface="Arial"/>
              </a:rPr>
              <a:t>Event Rate: </a:t>
            </a:r>
            <a:r>
              <a:rPr lang="en-US" b="1" dirty="0">
                <a:solidFill>
                  <a:srgbClr val="B02A0F"/>
                </a:solidFill>
                <a:latin typeface="Arial" charset="0"/>
                <a:ea typeface="Arial"/>
                <a:cs typeface="Arial"/>
              </a:rPr>
              <a:t>	</a:t>
            </a:r>
            <a:r>
              <a:rPr lang="en-US" b="1" dirty="0" smtClean="0">
                <a:solidFill>
                  <a:srgbClr val="B02A0F"/>
                </a:solidFill>
                <a:latin typeface="Arial" charset="0"/>
                <a:ea typeface="Arial"/>
                <a:cs typeface="Arial"/>
              </a:rPr>
              <a:t>~ 30 M Hz</a:t>
            </a:r>
            <a:endParaRPr lang="en-US" b="1" dirty="0">
              <a:solidFill>
                <a:srgbClr val="B02A0F"/>
              </a:solidFill>
              <a:latin typeface="Arial" charset="0"/>
              <a:ea typeface="Arial"/>
              <a:cs typeface="Arial"/>
            </a:endParaRPr>
          </a:p>
        </p:txBody>
      </p:sp>
      <p:grpSp>
        <p:nvGrpSpPr>
          <p:cNvPr id="23586" name="Group 34"/>
          <p:cNvGrpSpPr>
            <a:grpSpLocks/>
          </p:cNvGrpSpPr>
          <p:nvPr/>
        </p:nvGrpSpPr>
        <p:grpSpPr bwMode="auto">
          <a:xfrm>
            <a:off x="3532188" y="1002820"/>
            <a:ext cx="5027612" cy="4262438"/>
            <a:chOff x="2723" y="591"/>
            <a:chExt cx="3171" cy="2794"/>
          </a:xfrm>
        </p:grpSpPr>
        <p:pic>
          <p:nvPicPr>
            <p:cNvPr id="23591" name="Picture 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3" y="591"/>
              <a:ext cx="3171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92" name="Rectangle 36"/>
            <p:cNvSpPr>
              <a:spLocks noChangeArrowheads="1"/>
            </p:cNvSpPr>
            <p:nvPr/>
          </p:nvSpPr>
          <p:spPr bwMode="auto">
            <a:xfrm>
              <a:off x="3272" y="1640"/>
              <a:ext cx="222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All charged tracks with </a:t>
              </a:r>
              <a:r>
                <a:rPr lang="en-US" sz="1700" b="1" dirty="0" err="1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pt</a:t>
              </a:r>
              <a:r>
                <a:rPr lang="en-US" sz="17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&gt; 2 GeV</a:t>
              </a:r>
              <a:endParaRPr lang="en-US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  <p:pic>
          <p:nvPicPr>
            <p:cNvPr id="23593" name="Picture 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5" y="2013"/>
              <a:ext cx="3169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94" name="Rectangle 38"/>
            <p:cNvSpPr>
              <a:spLocks noChangeArrowheads="1"/>
            </p:cNvSpPr>
            <p:nvPr/>
          </p:nvSpPr>
          <p:spPr bwMode="auto">
            <a:xfrm>
              <a:off x="3026" y="3192"/>
              <a:ext cx="251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Reconstructed tracks with </a:t>
              </a:r>
              <a:r>
                <a:rPr lang="en-US" sz="1700" b="1" dirty="0" err="1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pt</a:t>
              </a:r>
              <a:r>
                <a:rPr lang="en-US" sz="17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&gt; 25 GeV</a:t>
              </a:r>
              <a:endParaRPr lang="en-US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23595" name="Rectangle 39"/>
            <p:cNvSpPr>
              <a:spLocks noChangeArrowheads="1"/>
            </p:cNvSpPr>
            <p:nvPr/>
          </p:nvSpPr>
          <p:spPr bwMode="auto">
            <a:xfrm>
              <a:off x="2969" y="628"/>
              <a:ext cx="286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Operating conditions: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one “good” event (</a:t>
              </a:r>
              <a:r>
                <a:rPr lang="en-US" sz="1800" b="1" dirty="0" err="1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e.g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Higgs in 4 muons ) 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+ </a:t>
              </a: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~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4</a:t>
              </a: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0 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minimum </a:t>
              </a: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bias </a:t>
              </a:r>
              <a:r>
                <a:rPr lang="en-US" sz="1800" b="1" dirty="0" err="1" smtClean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piledup</a:t>
              </a: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</a:t>
              </a:r>
              <a:r>
                <a:rPr lang="en-US" sz="18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events)</a:t>
              </a:r>
            </a:p>
          </p:txBody>
        </p:sp>
      </p:grpSp>
      <p:sp>
        <p:nvSpPr>
          <p:cNvPr id="23587" name="AutoShape 42"/>
          <p:cNvSpPr>
            <a:spLocks noChangeArrowheads="1"/>
          </p:cNvSpPr>
          <p:nvPr/>
        </p:nvSpPr>
        <p:spPr bwMode="auto">
          <a:xfrm>
            <a:off x="2525714" y="5481638"/>
            <a:ext cx="211137" cy="228600"/>
          </a:xfrm>
          <a:prstGeom prst="rightArrow">
            <a:avLst>
              <a:gd name="adj1" fmla="val 45241"/>
              <a:gd name="adj2" fmla="val 6875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23588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8639" y="1065215"/>
            <a:ext cx="446087" cy="5151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89" name="AutoShape 44"/>
          <p:cNvSpPr>
            <a:spLocks noChangeArrowheads="1"/>
          </p:cNvSpPr>
          <p:nvPr/>
        </p:nvSpPr>
        <p:spPr bwMode="auto">
          <a:xfrm>
            <a:off x="2532064" y="1460500"/>
            <a:ext cx="211137" cy="228600"/>
          </a:xfrm>
          <a:prstGeom prst="rightArrow">
            <a:avLst>
              <a:gd name="adj1" fmla="val 45241"/>
              <a:gd name="adj2" fmla="val 68750"/>
            </a:avLst>
          </a:prstGeom>
          <a:solidFill>
            <a:srgbClr val="B8090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90" name="Text Box 45"/>
          <p:cNvSpPr txBox="1">
            <a:spLocks noChangeArrowheads="1"/>
          </p:cNvSpPr>
          <p:nvPr/>
        </p:nvSpPr>
        <p:spPr bwMode="auto">
          <a:xfrm>
            <a:off x="1500189" y="1416052"/>
            <a:ext cx="1056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B8090C"/>
                </a:solidFill>
                <a:latin typeface="Arial" charset="0"/>
                <a:ea typeface="Arial"/>
                <a:cs typeface="Arial"/>
              </a:rPr>
              <a:t>Event rate</a:t>
            </a:r>
          </a:p>
        </p:txBody>
      </p:sp>
    </p:spTree>
    <p:extLst>
      <p:ext uri="{BB962C8B-B14F-4D97-AF65-F5344CB8AC3E}">
        <p14:creationId xmlns:p14="http://schemas.microsoft.com/office/powerpoint/2010/main" val="86216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Processing LHC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Digital Electronics &amp; Firmware, Sridhara Dasu, Wisconsin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 August 2017</a:t>
            </a:r>
            <a:endParaRPr lang="en-US"/>
          </a:p>
        </p:txBody>
      </p:sp>
      <p:pic>
        <p:nvPicPr>
          <p:cNvPr id="25603" name="Picture 10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071565"/>
            <a:ext cx="67818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30439" y="1447800"/>
            <a:ext cx="75076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  <a:cs typeface="Helvetica"/>
              </a:rPr>
              <a:t>QCD</a:t>
            </a:r>
            <a:endParaRPr lang="en-US" sz="1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1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6.3|11.2|15.8|37.6|19.6"/>
</p:tagLst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D500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33623</TotalTime>
  <Words>3107</Words>
  <Application>Microsoft Macintosh PowerPoint</Application>
  <PresentationFormat>On-screen Show (4:3)</PresentationFormat>
  <Paragraphs>685</Paragraphs>
  <Slides>50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1_Office Theme</vt:lpstr>
      <vt:lpstr>Digital Electronics &amp; Firmware Development for High Energy Physics  Today: Introduction to CMS Trigger Rest of the week: Hands-On Firmware Work</vt:lpstr>
      <vt:lpstr>The Large Hadron Collider</vt:lpstr>
      <vt:lpstr>CMS Detector</vt:lpstr>
      <vt:lpstr>Proton-Proton Collisions at the LHC</vt:lpstr>
      <vt:lpstr>LHC Physics @ 13 TeV – Trigger Challenge</vt:lpstr>
      <vt:lpstr>Trigger Task – Complex Decision in few ms</vt:lpstr>
      <vt:lpstr>LHC Physics &amp; Event Rates</vt:lpstr>
      <vt:lpstr>Collisions (p-p) at LHC</vt:lpstr>
      <vt:lpstr>Processing LHC Data</vt:lpstr>
      <vt:lpstr>LHC Trigger &amp; DAQ Challenges</vt:lpstr>
      <vt:lpstr> Level 1 Trigger Data</vt:lpstr>
      <vt:lpstr>L1 @ LHC: Only Calorimeter &amp; Muon – No Tracker</vt:lpstr>
      <vt:lpstr>Example: Scintillator Signal</vt:lpstr>
      <vt:lpstr>Many Steps of Processing Before Readout!</vt:lpstr>
      <vt:lpstr>Filtering &amp; Shaping</vt:lpstr>
      <vt:lpstr>Sampling &amp; Digitization</vt:lpstr>
      <vt:lpstr>Range Compression</vt:lpstr>
      <vt:lpstr>Baseline Subtraction</vt:lpstr>
      <vt:lpstr>EM Calorimeter Trigger/DAQ Processing</vt:lpstr>
      <vt:lpstr>ECAL Trigger Primitives</vt:lpstr>
      <vt:lpstr>Level 1 Trigger Organization</vt:lpstr>
      <vt:lpstr>CMS Calorimeter Geometry</vt:lpstr>
      <vt:lpstr>Xilinx Field Programmable Gate Arrays</vt:lpstr>
      <vt:lpstr>FPGA Slice</vt:lpstr>
      <vt:lpstr>Configurable Logic Block</vt:lpstr>
      <vt:lpstr>Abundant Logic Resources in Virtex-7 Family</vt:lpstr>
      <vt:lpstr>Scaling: Modular Blocks of Various Resources</vt:lpstr>
      <vt:lpstr>Key element - Multi-gigabit Opto-electronics</vt:lpstr>
      <vt:lpstr>Xilinx FPGAs – Phase-1 Choice: V7 690T</vt:lpstr>
      <vt:lpstr>Xilinx – Ultrascale+ for Phase-2</vt:lpstr>
      <vt:lpstr>Multi-gigabit-per-second serial links</vt:lpstr>
      <vt:lpstr>Channels – Channels - Channels</vt:lpstr>
      <vt:lpstr>Technologies of Choice  LHC Schedules</vt:lpstr>
      <vt:lpstr>Phase-1 Calorimeter Trigger Electronics</vt:lpstr>
      <vt:lpstr>Xilinx Software – Vivado  Firmware</vt:lpstr>
      <vt:lpstr>Xilinx ZYNQ – System on a Chip  Controls</vt:lpstr>
      <vt:lpstr>2016 CMS Trigger</vt:lpstr>
      <vt:lpstr>Level-1 Trigger Block Diagram (2016)</vt:lpstr>
      <vt:lpstr>Phase-1 Cal Trigger Stage-1 Upgrade in 2015</vt:lpstr>
      <vt:lpstr>Phase-1 Cal Trigger Stage-2 Upgrade in 2016</vt:lpstr>
      <vt:lpstr>VME Hardware (2015)  for Calorimeter Trigger</vt:lpstr>
      <vt:lpstr>CMS Calorimeter Trigger 2016</vt:lpstr>
      <vt:lpstr>CMS Calorimeter Trigger 2016</vt:lpstr>
      <vt:lpstr>Calorimeter Trigger Algorithms</vt:lpstr>
      <vt:lpstr>e/g Algorithm</vt:lpstr>
      <vt:lpstr>Tau Algorthm</vt:lpstr>
      <vt:lpstr>Jet Algorithm</vt:lpstr>
      <vt:lpstr>e/g Performance</vt:lpstr>
      <vt:lpstr>Tau Performance</vt:lpstr>
      <vt:lpstr>Jet Performance</vt:lpstr>
    </vt:vector>
  </TitlesOfParts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CD1 Boilerplate</dc:title>
  <dc:creator>Steve Nahn</dc:creator>
  <cp:lastModifiedBy>Sridhara Dasu</cp:lastModifiedBy>
  <cp:revision>1242</cp:revision>
  <cp:lastPrinted>2013-06-05T20:36:15Z</cp:lastPrinted>
  <dcterms:created xsi:type="dcterms:W3CDTF">2013-01-14T20:46:18Z</dcterms:created>
  <dcterms:modified xsi:type="dcterms:W3CDTF">2017-08-09T08:33:37Z</dcterms:modified>
</cp:coreProperties>
</file>