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49" r:id="rId2"/>
    <p:sldId id="344" r:id="rId3"/>
    <p:sldId id="588" r:id="rId4"/>
    <p:sldId id="589" r:id="rId5"/>
    <p:sldId id="337" r:id="rId6"/>
    <p:sldId id="485" r:id="rId7"/>
    <p:sldId id="415" r:id="rId8"/>
    <p:sldId id="597" r:id="rId9"/>
    <p:sldId id="595" r:id="rId10"/>
    <p:sldId id="591" r:id="rId11"/>
    <p:sldId id="590" r:id="rId12"/>
    <p:sldId id="594" r:id="rId13"/>
    <p:sldId id="596" r:id="rId14"/>
    <p:sldId id="592" r:id="rId15"/>
    <p:sldId id="593" r:id="rId16"/>
    <p:sldId id="416" r:id="rId17"/>
    <p:sldId id="417" r:id="rId18"/>
    <p:sldId id="324" r:id="rId19"/>
    <p:sldId id="526" r:id="rId20"/>
    <p:sldId id="518" r:id="rId21"/>
    <p:sldId id="527" r:id="rId22"/>
    <p:sldId id="547" r:id="rId23"/>
    <p:sldId id="587" r:id="rId24"/>
    <p:sldId id="598" r:id="rId25"/>
    <p:sldId id="675" r:id="rId26"/>
    <p:sldId id="605" r:id="rId27"/>
    <p:sldId id="693" r:id="rId28"/>
    <p:sldId id="694" r:id="rId29"/>
    <p:sldId id="680" r:id="rId30"/>
    <p:sldId id="599" r:id="rId31"/>
    <p:sldId id="600" r:id="rId32"/>
    <p:sldId id="601" r:id="rId33"/>
    <p:sldId id="1763" r:id="rId34"/>
    <p:sldId id="1762" r:id="rId35"/>
    <p:sldId id="1764" r:id="rId36"/>
    <p:sldId id="1761" r:id="rId37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99FF"/>
    <a:srgbClr val="FFFF99"/>
    <a:srgbClr val="CC6600"/>
    <a:srgbClr val="6600FF"/>
    <a:srgbClr val="9966FF"/>
    <a:srgbClr val="FFA7C4"/>
    <a:srgbClr val="66CCFF"/>
    <a:srgbClr val="66FF66"/>
    <a:srgbClr val="F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94" autoAdjust="0"/>
    <p:restoredTop sz="96925" autoAdjust="0"/>
  </p:normalViewPr>
  <p:slideViewPr>
    <p:cSldViewPr snapToGrid="0" snapToObjects="1">
      <p:cViewPr>
        <p:scale>
          <a:sx n="174" d="100"/>
          <a:sy n="174" d="100"/>
        </p:scale>
        <p:origin x="1304" y="114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74" d="100"/>
          <a:sy n="174" d="100"/>
        </p:scale>
        <p:origin x="-4552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D7B5BDB-61F4-F842-836E-371160E0A9B1}" type="datetimeFigureOut">
              <a:rPr lang="en-US" smtClean="0">
                <a:latin typeface="Arial"/>
              </a:rPr>
              <a:pPr/>
              <a:t>8/11/20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08CEC6B-11D2-AE47-A895-534493F13E11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20103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/>
              </a:defRPr>
            </a:lvl1pPr>
          </a:lstStyle>
          <a:p>
            <a:fld id="{403CE651-C5BB-E543-8294-7D944FCBCB81}" type="datetimeFigureOut">
              <a:rPr lang="en-US" smtClean="0"/>
              <a:pPr/>
              <a:t>8/11/20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/>
              </a:defRPr>
            </a:lvl1pPr>
          </a:lstStyle>
          <a:p>
            <a:fld id="{8D4A254F-9F57-114D-86BE-FFC886BA47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779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E045C-99BC-FC43-88CF-B8E6EB356240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Arial" charset="0"/>
              </a:rPr>
              <a:t>10 Trillion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6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E045C-99BC-FC43-88CF-B8E6EB356240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latin typeface="Arial" charset="0"/>
              </a:rPr>
              <a:t>10 Trillion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2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E64B5-9C4E-3A4D-B950-14AFA5D0D777}" type="slidenum">
              <a:rPr lang="en-US"/>
              <a:pPr/>
              <a:t>7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4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A4607A-C0B8-7946-A581-1AC5B07D2DBE}" type="slidenum">
              <a:rPr lang="en-US"/>
              <a:pPr/>
              <a:t>18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1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053" y="289795"/>
            <a:ext cx="6341713" cy="1106318"/>
          </a:xfrm>
          <a:noFill/>
        </p:spPr>
        <p:txBody>
          <a:bodyPr lIns="0" tIns="0" rIns="0" bIns="0">
            <a:normAutofit/>
          </a:bodyPr>
          <a:lstStyle>
            <a:lvl1pPr algn="l"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9053" y="1566315"/>
            <a:ext cx="4664981" cy="1005435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663301"/>
            <a:ext cx="9144000" cy="21906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91349" y="75329"/>
            <a:ext cx="7368987" cy="757416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00EE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C1D843-54E3-6244-BD5E-7B7D92F8E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69675"/>
            <a:ext cx="1990436" cy="273844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l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2C1B4F-E94E-A64D-A503-C97615112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567" y="4868260"/>
            <a:ext cx="4508869" cy="275240"/>
          </a:xfrm>
          <a:prstGeom prst="rect">
            <a:avLst/>
          </a:prstGeom>
        </p:spPr>
        <p:txBody>
          <a:bodyPr vert="horz" wrap="square" lIns="0" tIns="0" rIns="0" bIns="0" rtlCol="0" anchor="ctr" anchorCtr="1">
            <a:noAutofit/>
          </a:bodyPr>
          <a:lstStyle>
            <a:lvl1pPr algn="l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C3685D-F7CD-704D-BBA2-FAB514286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7572" y="4869675"/>
            <a:ext cx="596428" cy="273844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ctr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fld id="{AB3C1F1C-F708-3F4B-8ECB-6D467F0718B5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80423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6B0511-88CF-E34F-96B8-807D47F47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869675"/>
            <a:ext cx="1990436" cy="273844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l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49CDB2-407D-5B4D-87D6-A2A6874E8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17567" y="4868260"/>
            <a:ext cx="4508869" cy="275240"/>
          </a:xfrm>
          <a:prstGeom prst="rect">
            <a:avLst/>
          </a:prstGeom>
        </p:spPr>
        <p:txBody>
          <a:bodyPr vert="horz" wrap="square" lIns="0" tIns="0" rIns="0" bIns="0" rtlCol="0" anchor="ctr" anchorCtr="1">
            <a:noAutofit/>
          </a:bodyPr>
          <a:lstStyle>
            <a:lvl1pPr algn="l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C7C3D96-48C3-8E46-8A9E-D1F64083F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7572" y="4869675"/>
            <a:ext cx="596428" cy="273844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ctr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fld id="{AB3C1F1C-F708-3F4B-8ECB-6D467F0718B5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4333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457C99-C9AF-834C-9661-95D9D2281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2"/>
            <a:ext cx="7523922" cy="634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6214743"/>
      </p:ext>
    </p:extLst>
  </p:cSld>
  <p:clrMapOvr>
    <a:masterClrMapping/>
  </p:clrMapOvr>
  <p:transition spd="slow"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057" y="832745"/>
            <a:ext cx="8777340" cy="3971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69675"/>
            <a:ext cx="1990436" cy="273844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l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7567" y="4868260"/>
            <a:ext cx="4508869" cy="275240"/>
          </a:xfrm>
          <a:prstGeom prst="rect">
            <a:avLst/>
          </a:prstGeom>
        </p:spPr>
        <p:txBody>
          <a:bodyPr vert="horz" wrap="square" lIns="0" tIns="0" rIns="0" bIns="0" rtlCol="0" anchor="ctr" anchorCtr="1">
            <a:noAutofit/>
          </a:bodyPr>
          <a:lstStyle>
            <a:lvl1pPr algn="l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7572" y="4869675"/>
            <a:ext cx="596428" cy="273844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lvl1pPr algn="ctr">
              <a:defRPr sz="1100" b="0">
                <a:solidFill>
                  <a:srgbClr val="A6A6A6"/>
                </a:solidFill>
                <a:latin typeface="Arial"/>
              </a:defRPr>
            </a:lvl1pPr>
          </a:lstStyle>
          <a:p>
            <a:fld id="{AB3C1F1C-F708-3F4B-8ECB-6D467F0718B5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864989"/>
            <a:ext cx="9144000" cy="0"/>
          </a:xfrm>
          <a:prstGeom prst="line">
            <a:avLst/>
          </a:prstGeom>
          <a:ln w="31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296" y="75329"/>
            <a:ext cx="7665409" cy="757416"/>
          </a:xfrm>
          <a:prstGeom prst="rect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00EE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CEA0470F-85FD-1E46-A26B-9A38DCDF4F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" y="72201"/>
            <a:ext cx="755855" cy="75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WCrest_4c.png">
            <a:extLst>
              <a:ext uri="{FF2B5EF4-FFF2-40B4-BE49-F238E27FC236}">
                <a16:creationId xmlns:a16="http://schemas.microsoft.com/office/drawing/2014/main" id="{5BAE73E5-0B11-F24A-98FA-8F4E0AEB19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706" y="36491"/>
            <a:ext cx="526348" cy="8350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269875" indent="-269875" algn="l" defTabSz="457200" rtl="0" eaLnBrk="1" latinLnBrk="0" hangingPunct="1">
        <a:spcBef>
          <a:spcPts val="1200"/>
        </a:spcBef>
        <a:buClr>
          <a:schemeClr val="accent2"/>
        </a:buClr>
        <a:buSzPct val="100000"/>
        <a:buFont typeface="Wingdings" charset="2"/>
        <a:buChar char="§"/>
        <a:defRPr sz="2800" b="0" kern="1200">
          <a:solidFill>
            <a:schemeClr val="tx2">
              <a:lumMod val="50000"/>
            </a:schemeClr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F3F8-B431-4F9F-8D85-C74C7C864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535" y="289795"/>
            <a:ext cx="5361434" cy="1106318"/>
          </a:xfrm>
        </p:spPr>
        <p:txBody>
          <a:bodyPr>
            <a:normAutofit fontScale="90000"/>
          </a:bodyPr>
          <a:lstStyle/>
          <a:p>
            <a:r>
              <a:rPr lang="en-US" dirty="0"/>
              <a:t>Triggering CMS Physics in the HL-LHC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EF2C6-A0E3-41F4-A8ED-94A815747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868" y="1623327"/>
            <a:ext cx="5888674" cy="10054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 sz="2000"/>
            </a:pPr>
            <a:r>
              <a:rPr lang="en-US" sz="2400" dirty="0"/>
              <a:t>12 August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8EB7E-5DA7-4B41-9AEE-DDC6D1958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FB902-2B1A-4A2F-A57C-2853621B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C85DD-A6A4-45F0-BA3D-542C8BF2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8" descr="A sign over a book&#10;&#10;Description automatically generated">
            <a:extLst>
              <a:ext uri="{FF2B5EF4-FFF2-40B4-BE49-F238E27FC236}">
                <a16:creationId xmlns:a16="http://schemas.microsoft.com/office/drawing/2014/main" id="{C91207AC-BDF2-3549-A11D-33366594A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436" y="407920"/>
            <a:ext cx="1410081" cy="19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3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0558-7CCF-A640-AF33-4EE00ACE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HLLHC Level-1 Trigger 2020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F0059C-FBCF-FE46-91A2-C4BA0B46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148" y="832745"/>
            <a:ext cx="6315703" cy="4254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16A480-8953-174C-AE97-A341E1F1A586}"/>
              </a:ext>
            </a:extLst>
          </p:cNvPr>
          <p:cNvGrpSpPr/>
          <p:nvPr/>
        </p:nvGrpSpPr>
        <p:grpSpPr>
          <a:xfrm>
            <a:off x="2524539" y="669188"/>
            <a:ext cx="6182139" cy="3836551"/>
            <a:chOff x="2524539" y="669188"/>
            <a:chExt cx="6182139" cy="383655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4DE6DE-249A-8D44-8FA7-1D408627E5DC}"/>
                </a:ext>
              </a:extLst>
            </p:cNvPr>
            <p:cNvSpPr/>
            <p:nvPr/>
          </p:nvSpPr>
          <p:spPr>
            <a:xfrm>
              <a:off x="2524539" y="669188"/>
              <a:ext cx="5181600" cy="3836551"/>
            </a:xfrm>
            <a:custGeom>
              <a:avLst/>
              <a:gdLst>
                <a:gd name="connsiteX0" fmla="*/ 4068418 w 5181600"/>
                <a:gd name="connsiteY0" fmla="*/ 6673 h 3836551"/>
                <a:gd name="connsiteX1" fmla="*/ 4022035 w 5181600"/>
                <a:gd name="connsiteY1" fmla="*/ 13299 h 3836551"/>
                <a:gd name="connsiteX2" fmla="*/ 4002157 w 5181600"/>
                <a:gd name="connsiteY2" fmla="*/ 19925 h 3836551"/>
                <a:gd name="connsiteX3" fmla="*/ 3935896 w 5181600"/>
                <a:gd name="connsiteY3" fmla="*/ 33177 h 3836551"/>
                <a:gd name="connsiteX4" fmla="*/ 3902765 w 5181600"/>
                <a:gd name="connsiteY4" fmla="*/ 39803 h 3836551"/>
                <a:gd name="connsiteX5" fmla="*/ 3863009 w 5181600"/>
                <a:gd name="connsiteY5" fmla="*/ 53055 h 3836551"/>
                <a:gd name="connsiteX6" fmla="*/ 3843131 w 5181600"/>
                <a:gd name="connsiteY6" fmla="*/ 59682 h 3836551"/>
                <a:gd name="connsiteX7" fmla="*/ 3810000 w 5181600"/>
                <a:gd name="connsiteY7" fmla="*/ 86186 h 3836551"/>
                <a:gd name="connsiteX8" fmla="*/ 3770244 w 5181600"/>
                <a:gd name="connsiteY8" fmla="*/ 125942 h 3836551"/>
                <a:gd name="connsiteX9" fmla="*/ 3756991 w 5181600"/>
                <a:gd name="connsiteY9" fmla="*/ 139195 h 3836551"/>
                <a:gd name="connsiteX10" fmla="*/ 3730487 w 5181600"/>
                <a:gd name="connsiteY10" fmla="*/ 198829 h 3836551"/>
                <a:gd name="connsiteX11" fmla="*/ 3723861 w 5181600"/>
                <a:gd name="connsiteY11" fmla="*/ 218708 h 3836551"/>
                <a:gd name="connsiteX12" fmla="*/ 3717235 w 5181600"/>
                <a:gd name="connsiteY12" fmla="*/ 238586 h 3836551"/>
                <a:gd name="connsiteX13" fmla="*/ 3710609 w 5181600"/>
                <a:gd name="connsiteY13" fmla="*/ 265090 h 3836551"/>
                <a:gd name="connsiteX14" fmla="*/ 3697357 w 5181600"/>
                <a:gd name="connsiteY14" fmla="*/ 284969 h 3836551"/>
                <a:gd name="connsiteX15" fmla="*/ 3690731 w 5181600"/>
                <a:gd name="connsiteY15" fmla="*/ 304847 h 3836551"/>
                <a:gd name="connsiteX16" fmla="*/ 3684104 w 5181600"/>
                <a:gd name="connsiteY16" fmla="*/ 583142 h 3836551"/>
                <a:gd name="connsiteX17" fmla="*/ 3670852 w 5181600"/>
                <a:gd name="connsiteY17" fmla="*/ 848186 h 3836551"/>
                <a:gd name="connsiteX18" fmla="*/ 3664226 w 5181600"/>
                <a:gd name="connsiteY18" fmla="*/ 874690 h 3836551"/>
                <a:gd name="connsiteX19" fmla="*/ 3670852 w 5181600"/>
                <a:gd name="connsiteY19" fmla="*/ 1086725 h 3836551"/>
                <a:gd name="connsiteX20" fmla="*/ 3670852 w 5181600"/>
                <a:gd name="connsiteY20" fmla="*/ 1152986 h 3836551"/>
                <a:gd name="connsiteX21" fmla="*/ 3650974 w 5181600"/>
                <a:gd name="connsiteY21" fmla="*/ 1159612 h 3836551"/>
                <a:gd name="connsiteX22" fmla="*/ 3637722 w 5181600"/>
                <a:gd name="connsiteY22" fmla="*/ 1179490 h 3836551"/>
                <a:gd name="connsiteX23" fmla="*/ 3624470 w 5181600"/>
                <a:gd name="connsiteY23" fmla="*/ 1384899 h 3836551"/>
                <a:gd name="connsiteX24" fmla="*/ 3617844 w 5181600"/>
                <a:gd name="connsiteY24" fmla="*/ 1411403 h 3836551"/>
                <a:gd name="connsiteX25" fmla="*/ 3604591 w 5181600"/>
                <a:gd name="connsiteY25" fmla="*/ 1464412 h 3836551"/>
                <a:gd name="connsiteX26" fmla="*/ 3571461 w 5181600"/>
                <a:gd name="connsiteY26" fmla="*/ 1517421 h 3836551"/>
                <a:gd name="connsiteX27" fmla="*/ 3551583 w 5181600"/>
                <a:gd name="connsiteY27" fmla="*/ 1550551 h 3836551"/>
                <a:gd name="connsiteX28" fmla="*/ 3525078 w 5181600"/>
                <a:gd name="connsiteY28" fmla="*/ 1590308 h 3836551"/>
                <a:gd name="connsiteX29" fmla="*/ 3511826 w 5181600"/>
                <a:gd name="connsiteY29" fmla="*/ 1610186 h 3836551"/>
                <a:gd name="connsiteX30" fmla="*/ 3491948 w 5181600"/>
                <a:gd name="connsiteY30" fmla="*/ 1649942 h 3836551"/>
                <a:gd name="connsiteX31" fmla="*/ 3485322 w 5181600"/>
                <a:gd name="connsiteY31" fmla="*/ 1676447 h 3836551"/>
                <a:gd name="connsiteX32" fmla="*/ 3465444 w 5181600"/>
                <a:gd name="connsiteY32" fmla="*/ 1729455 h 3836551"/>
                <a:gd name="connsiteX33" fmla="*/ 3452191 w 5181600"/>
                <a:gd name="connsiteY33" fmla="*/ 1755960 h 3836551"/>
                <a:gd name="connsiteX34" fmla="*/ 3438939 w 5181600"/>
                <a:gd name="connsiteY34" fmla="*/ 1795716 h 3836551"/>
                <a:gd name="connsiteX35" fmla="*/ 3419061 w 5181600"/>
                <a:gd name="connsiteY35" fmla="*/ 1848725 h 3836551"/>
                <a:gd name="connsiteX36" fmla="*/ 3379304 w 5181600"/>
                <a:gd name="connsiteY36" fmla="*/ 1914986 h 3836551"/>
                <a:gd name="connsiteX37" fmla="*/ 3352800 w 5181600"/>
                <a:gd name="connsiteY37" fmla="*/ 1928238 h 3836551"/>
                <a:gd name="connsiteX38" fmla="*/ 3332922 w 5181600"/>
                <a:gd name="connsiteY38" fmla="*/ 1941490 h 3836551"/>
                <a:gd name="connsiteX39" fmla="*/ 3313044 w 5181600"/>
                <a:gd name="connsiteY39" fmla="*/ 1948116 h 3836551"/>
                <a:gd name="connsiteX40" fmla="*/ 3286539 w 5181600"/>
                <a:gd name="connsiteY40" fmla="*/ 1961369 h 3836551"/>
                <a:gd name="connsiteX41" fmla="*/ 3246783 w 5181600"/>
                <a:gd name="connsiteY41" fmla="*/ 1974621 h 3836551"/>
                <a:gd name="connsiteX42" fmla="*/ 3220278 w 5181600"/>
                <a:gd name="connsiteY42" fmla="*/ 1987873 h 3836551"/>
                <a:gd name="connsiteX43" fmla="*/ 3180522 w 5181600"/>
                <a:gd name="connsiteY43" fmla="*/ 2014377 h 3836551"/>
                <a:gd name="connsiteX44" fmla="*/ 3114261 w 5181600"/>
                <a:gd name="connsiteY44" fmla="*/ 2034255 h 3836551"/>
                <a:gd name="connsiteX45" fmla="*/ 3041374 w 5181600"/>
                <a:gd name="connsiteY45" fmla="*/ 2054134 h 3836551"/>
                <a:gd name="connsiteX46" fmla="*/ 2994991 w 5181600"/>
                <a:gd name="connsiteY46" fmla="*/ 2074012 h 3836551"/>
                <a:gd name="connsiteX47" fmla="*/ 2968487 w 5181600"/>
                <a:gd name="connsiteY47" fmla="*/ 2087264 h 3836551"/>
                <a:gd name="connsiteX48" fmla="*/ 2915478 w 5181600"/>
                <a:gd name="connsiteY48" fmla="*/ 2100516 h 3836551"/>
                <a:gd name="connsiteX49" fmla="*/ 2888974 w 5181600"/>
                <a:gd name="connsiteY49" fmla="*/ 2107142 h 3836551"/>
                <a:gd name="connsiteX50" fmla="*/ 2862470 w 5181600"/>
                <a:gd name="connsiteY50" fmla="*/ 2113769 h 3836551"/>
                <a:gd name="connsiteX51" fmla="*/ 2769704 w 5181600"/>
                <a:gd name="connsiteY51" fmla="*/ 2127021 h 3836551"/>
                <a:gd name="connsiteX52" fmla="*/ 2643809 w 5181600"/>
                <a:gd name="connsiteY52" fmla="*/ 2133647 h 3836551"/>
                <a:gd name="connsiteX53" fmla="*/ 2537791 w 5181600"/>
                <a:gd name="connsiteY53" fmla="*/ 2146899 h 3836551"/>
                <a:gd name="connsiteX54" fmla="*/ 2484783 w 5181600"/>
                <a:gd name="connsiteY54" fmla="*/ 2153525 h 3836551"/>
                <a:gd name="connsiteX55" fmla="*/ 2431774 w 5181600"/>
                <a:gd name="connsiteY55" fmla="*/ 2166777 h 3836551"/>
                <a:gd name="connsiteX56" fmla="*/ 2398644 w 5181600"/>
                <a:gd name="connsiteY56" fmla="*/ 2173403 h 3836551"/>
                <a:gd name="connsiteX57" fmla="*/ 2378765 w 5181600"/>
                <a:gd name="connsiteY57" fmla="*/ 2180029 h 3836551"/>
                <a:gd name="connsiteX58" fmla="*/ 2332383 w 5181600"/>
                <a:gd name="connsiteY58" fmla="*/ 2186655 h 3836551"/>
                <a:gd name="connsiteX59" fmla="*/ 2266122 w 5181600"/>
                <a:gd name="connsiteY59" fmla="*/ 2173403 h 3836551"/>
                <a:gd name="connsiteX60" fmla="*/ 2252870 w 5181600"/>
                <a:gd name="connsiteY60" fmla="*/ 2140273 h 3836551"/>
                <a:gd name="connsiteX61" fmla="*/ 2186609 w 5181600"/>
                <a:gd name="connsiteY61" fmla="*/ 2146899 h 3836551"/>
                <a:gd name="connsiteX62" fmla="*/ 2073965 w 5181600"/>
                <a:gd name="connsiteY62" fmla="*/ 2153525 h 3836551"/>
                <a:gd name="connsiteX63" fmla="*/ 1941444 w 5181600"/>
                <a:gd name="connsiteY63" fmla="*/ 2166777 h 3836551"/>
                <a:gd name="connsiteX64" fmla="*/ 1861931 w 5181600"/>
                <a:gd name="connsiteY64" fmla="*/ 2180029 h 3836551"/>
                <a:gd name="connsiteX65" fmla="*/ 1802296 w 5181600"/>
                <a:gd name="connsiteY65" fmla="*/ 2193282 h 3836551"/>
                <a:gd name="connsiteX66" fmla="*/ 1755913 w 5181600"/>
                <a:gd name="connsiteY66" fmla="*/ 2199908 h 3836551"/>
                <a:gd name="connsiteX67" fmla="*/ 1530626 w 5181600"/>
                <a:gd name="connsiteY67" fmla="*/ 2206534 h 3836551"/>
                <a:gd name="connsiteX68" fmla="*/ 1417983 w 5181600"/>
                <a:gd name="connsiteY68" fmla="*/ 2213160 h 3836551"/>
                <a:gd name="connsiteX69" fmla="*/ 1325218 w 5181600"/>
                <a:gd name="connsiteY69" fmla="*/ 2219786 h 3836551"/>
                <a:gd name="connsiteX70" fmla="*/ 1152939 w 5181600"/>
                <a:gd name="connsiteY70" fmla="*/ 2226412 h 3836551"/>
                <a:gd name="connsiteX71" fmla="*/ 887896 w 5181600"/>
                <a:gd name="connsiteY71" fmla="*/ 2219786 h 3836551"/>
                <a:gd name="connsiteX72" fmla="*/ 848139 w 5181600"/>
                <a:gd name="connsiteY72" fmla="*/ 2206534 h 3836551"/>
                <a:gd name="connsiteX73" fmla="*/ 788504 w 5181600"/>
                <a:gd name="connsiteY73" fmla="*/ 2193282 h 3836551"/>
                <a:gd name="connsiteX74" fmla="*/ 748748 w 5181600"/>
                <a:gd name="connsiteY74" fmla="*/ 2180029 h 3836551"/>
                <a:gd name="connsiteX75" fmla="*/ 649357 w 5181600"/>
                <a:gd name="connsiteY75" fmla="*/ 2173403 h 3836551"/>
                <a:gd name="connsiteX76" fmla="*/ 629478 w 5181600"/>
                <a:gd name="connsiteY76" fmla="*/ 2133647 h 3836551"/>
                <a:gd name="connsiteX77" fmla="*/ 569844 w 5181600"/>
                <a:gd name="connsiteY77" fmla="*/ 2160151 h 3836551"/>
                <a:gd name="connsiteX78" fmla="*/ 549965 w 5181600"/>
                <a:gd name="connsiteY78" fmla="*/ 2166777 h 3836551"/>
                <a:gd name="connsiteX79" fmla="*/ 503583 w 5181600"/>
                <a:gd name="connsiteY79" fmla="*/ 2193282 h 3836551"/>
                <a:gd name="connsiteX80" fmla="*/ 470452 w 5181600"/>
                <a:gd name="connsiteY80" fmla="*/ 2206534 h 3836551"/>
                <a:gd name="connsiteX81" fmla="*/ 443948 w 5181600"/>
                <a:gd name="connsiteY81" fmla="*/ 2219786 h 3836551"/>
                <a:gd name="connsiteX82" fmla="*/ 410818 w 5181600"/>
                <a:gd name="connsiteY82" fmla="*/ 2233038 h 3836551"/>
                <a:gd name="connsiteX83" fmla="*/ 384313 w 5181600"/>
                <a:gd name="connsiteY83" fmla="*/ 2246290 h 3836551"/>
                <a:gd name="connsiteX84" fmla="*/ 351183 w 5181600"/>
                <a:gd name="connsiteY84" fmla="*/ 2252916 h 3836551"/>
                <a:gd name="connsiteX85" fmla="*/ 331304 w 5181600"/>
                <a:gd name="connsiteY85" fmla="*/ 2259542 h 3836551"/>
                <a:gd name="connsiteX86" fmla="*/ 298174 w 5181600"/>
                <a:gd name="connsiteY86" fmla="*/ 2266169 h 3836551"/>
                <a:gd name="connsiteX87" fmla="*/ 271670 w 5181600"/>
                <a:gd name="connsiteY87" fmla="*/ 2272795 h 3836551"/>
                <a:gd name="connsiteX88" fmla="*/ 251791 w 5181600"/>
                <a:gd name="connsiteY88" fmla="*/ 2279421 h 3836551"/>
                <a:gd name="connsiteX89" fmla="*/ 178904 w 5181600"/>
                <a:gd name="connsiteY89" fmla="*/ 2292673 h 3836551"/>
                <a:gd name="connsiteX90" fmla="*/ 139148 w 5181600"/>
                <a:gd name="connsiteY90" fmla="*/ 2305925 h 3836551"/>
                <a:gd name="connsiteX91" fmla="*/ 92765 w 5181600"/>
                <a:gd name="connsiteY91" fmla="*/ 2332429 h 3836551"/>
                <a:gd name="connsiteX92" fmla="*/ 53009 w 5181600"/>
                <a:gd name="connsiteY92" fmla="*/ 2372186 h 3836551"/>
                <a:gd name="connsiteX93" fmla="*/ 33131 w 5181600"/>
                <a:gd name="connsiteY93" fmla="*/ 2392064 h 3836551"/>
                <a:gd name="connsiteX94" fmla="*/ 26504 w 5181600"/>
                <a:gd name="connsiteY94" fmla="*/ 2418569 h 3836551"/>
                <a:gd name="connsiteX95" fmla="*/ 6626 w 5181600"/>
                <a:gd name="connsiteY95" fmla="*/ 2451699 h 3836551"/>
                <a:gd name="connsiteX96" fmla="*/ 0 w 5181600"/>
                <a:gd name="connsiteY96" fmla="*/ 2491455 h 3836551"/>
                <a:gd name="connsiteX97" fmla="*/ 6626 w 5181600"/>
                <a:gd name="connsiteY97" fmla="*/ 2756499 h 3836551"/>
                <a:gd name="connsiteX98" fmla="*/ 19878 w 5181600"/>
                <a:gd name="connsiteY98" fmla="*/ 2862516 h 3836551"/>
                <a:gd name="connsiteX99" fmla="*/ 33131 w 5181600"/>
                <a:gd name="connsiteY99" fmla="*/ 2935403 h 3836551"/>
                <a:gd name="connsiteX100" fmla="*/ 39757 w 5181600"/>
                <a:gd name="connsiteY100" fmla="*/ 3001664 h 3836551"/>
                <a:gd name="connsiteX101" fmla="*/ 46383 w 5181600"/>
                <a:gd name="connsiteY101" fmla="*/ 3034795 h 3836551"/>
                <a:gd name="connsiteX102" fmla="*/ 53009 w 5181600"/>
                <a:gd name="connsiteY102" fmla="*/ 3074551 h 3836551"/>
                <a:gd name="connsiteX103" fmla="*/ 59635 w 5181600"/>
                <a:gd name="connsiteY103" fmla="*/ 3107682 h 3836551"/>
                <a:gd name="connsiteX104" fmla="*/ 79513 w 5181600"/>
                <a:gd name="connsiteY104" fmla="*/ 3154064 h 3836551"/>
                <a:gd name="connsiteX105" fmla="*/ 99391 w 5181600"/>
                <a:gd name="connsiteY105" fmla="*/ 3180569 h 3836551"/>
                <a:gd name="connsiteX106" fmla="*/ 119270 w 5181600"/>
                <a:gd name="connsiteY106" fmla="*/ 3187195 h 3836551"/>
                <a:gd name="connsiteX107" fmla="*/ 185531 w 5181600"/>
                <a:gd name="connsiteY107" fmla="*/ 3240203 h 3836551"/>
                <a:gd name="connsiteX108" fmla="*/ 192157 w 5181600"/>
                <a:gd name="connsiteY108" fmla="*/ 3578134 h 3836551"/>
                <a:gd name="connsiteX109" fmla="*/ 205409 w 5181600"/>
                <a:gd name="connsiteY109" fmla="*/ 3651021 h 3836551"/>
                <a:gd name="connsiteX110" fmla="*/ 225287 w 5181600"/>
                <a:gd name="connsiteY110" fmla="*/ 3730534 h 3836551"/>
                <a:gd name="connsiteX111" fmla="*/ 245165 w 5181600"/>
                <a:gd name="connsiteY111" fmla="*/ 3757038 h 3836551"/>
                <a:gd name="connsiteX112" fmla="*/ 291548 w 5181600"/>
                <a:gd name="connsiteY112" fmla="*/ 3810047 h 3836551"/>
                <a:gd name="connsiteX113" fmla="*/ 331304 w 5181600"/>
                <a:gd name="connsiteY113" fmla="*/ 3823299 h 3836551"/>
                <a:gd name="connsiteX114" fmla="*/ 351183 w 5181600"/>
                <a:gd name="connsiteY114" fmla="*/ 3829925 h 3836551"/>
                <a:gd name="connsiteX115" fmla="*/ 377687 w 5181600"/>
                <a:gd name="connsiteY115" fmla="*/ 3836551 h 3836551"/>
                <a:gd name="connsiteX116" fmla="*/ 496957 w 5181600"/>
                <a:gd name="connsiteY116" fmla="*/ 3829925 h 3836551"/>
                <a:gd name="connsiteX117" fmla="*/ 523461 w 5181600"/>
                <a:gd name="connsiteY117" fmla="*/ 3823299 h 3836551"/>
                <a:gd name="connsiteX118" fmla="*/ 556591 w 5181600"/>
                <a:gd name="connsiteY118" fmla="*/ 3816673 h 3836551"/>
                <a:gd name="connsiteX119" fmla="*/ 589722 w 5181600"/>
                <a:gd name="connsiteY119" fmla="*/ 3803421 h 3836551"/>
                <a:gd name="connsiteX120" fmla="*/ 629478 w 5181600"/>
                <a:gd name="connsiteY120" fmla="*/ 3796795 h 3836551"/>
                <a:gd name="connsiteX121" fmla="*/ 662609 w 5181600"/>
                <a:gd name="connsiteY121" fmla="*/ 3790169 h 3836551"/>
                <a:gd name="connsiteX122" fmla="*/ 708991 w 5181600"/>
                <a:gd name="connsiteY122" fmla="*/ 3776916 h 3836551"/>
                <a:gd name="connsiteX123" fmla="*/ 748748 w 5181600"/>
                <a:gd name="connsiteY123" fmla="*/ 3770290 h 3836551"/>
                <a:gd name="connsiteX124" fmla="*/ 795131 w 5181600"/>
                <a:gd name="connsiteY124" fmla="*/ 3757038 h 3836551"/>
                <a:gd name="connsiteX125" fmla="*/ 881270 w 5181600"/>
                <a:gd name="connsiteY125" fmla="*/ 3743786 h 3836551"/>
                <a:gd name="connsiteX126" fmla="*/ 960783 w 5181600"/>
                <a:gd name="connsiteY126" fmla="*/ 3730534 h 3836551"/>
                <a:gd name="connsiteX127" fmla="*/ 1027044 w 5181600"/>
                <a:gd name="connsiteY127" fmla="*/ 3717282 h 3836551"/>
                <a:gd name="connsiteX128" fmla="*/ 1060174 w 5181600"/>
                <a:gd name="connsiteY128" fmla="*/ 3710655 h 3836551"/>
                <a:gd name="connsiteX129" fmla="*/ 1139687 w 5181600"/>
                <a:gd name="connsiteY129" fmla="*/ 3697403 h 3836551"/>
                <a:gd name="connsiteX130" fmla="*/ 1179444 w 5181600"/>
                <a:gd name="connsiteY130" fmla="*/ 3690777 h 3836551"/>
                <a:gd name="connsiteX131" fmla="*/ 1219200 w 5181600"/>
                <a:gd name="connsiteY131" fmla="*/ 3684151 h 3836551"/>
                <a:gd name="connsiteX132" fmla="*/ 1305339 w 5181600"/>
                <a:gd name="connsiteY132" fmla="*/ 3677525 h 3836551"/>
                <a:gd name="connsiteX133" fmla="*/ 1391478 w 5181600"/>
                <a:gd name="connsiteY133" fmla="*/ 3664273 h 3836551"/>
                <a:gd name="connsiteX134" fmla="*/ 1974574 w 5181600"/>
                <a:gd name="connsiteY134" fmla="*/ 3677525 h 3836551"/>
                <a:gd name="connsiteX135" fmla="*/ 2020957 w 5181600"/>
                <a:gd name="connsiteY135" fmla="*/ 3684151 h 3836551"/>
                <a:gd name="connsiteX136" fmla="*/ 2060713 w 5181600"/>
                <a:gd name="connsiteY136" fmla="*/ 3690777 h 3836551"/>
                <a:gd name="connsiteX137" fmla="*/ 2153478 w 5181600"/>
                <a:gd name="connsiteY137" fmla="*/ 3704029 h 3836551"/>
                <a:gd name="connsiteX138" fmla="*/ 2239618 w 5181600"/>
                <a:gd name="connsiteY138" fmla="*/ 3723908 h 3836551"/>
                <a:gd name="connsiteX139" fmla="*/ 2345635 w 5181600"/>
                <a:gd name="connsiteY139" fmla="*/ 3717282 h 3836551"/>
                <a:gd name="connsiteX140" fmla="*/ 2385391 w 5181600"/>
                <a:gd name="connsiteY140" fmla="*/ 3697403 h 3836551"/>
                <a:gd name="connsiteX141" fmla="*/ 2431774 w 5181600"/>
                <a:gd name="connsiteY141" fmla="*/ 3690777 h 3836551"/>
                <a:gd name="connsiteX142" fmla="*/ 2570922 w 5181600"/>
                <a:gd name="connsiteY142" fmla="*/ 3657647 h 3836551"/>
                <a:gd name="connsiteX143" fmla="*/ 2849218 w 5181600"/>
                <a:gd name="connsiteY143" fmla="*/ 3611264 h 3836551"/>
                <a:gd name="connsiteX144" fmla="*/ 3021496 w 5181600"/>
                <a:gd name="connsiteY144" fmla="*/ 3598012 h 3836551"/>
                <a:gd name="connsiteX145" fmla="*/ 3366052 w 5181600"/>
                <a:gd name="connsiteY145" fmla="*/ 3604638 h 3836551"/>
                <a:gd name="connsiteX146" fmla="*/ 3419061 w 5181600"/>
                <a:gd name="connsiteY146" fmla="*/ 3631142 h 3836551"/>
                <a:gd name="connsiteX147" fmla="*/ 3445565 w 5181600"/>
                <a:gd name="connsiteY147" fmla="*/ 3644395 h 3836551"/>
                <a:gd name="connsiteX148" fmla="*/ 3511826 w 5181600"/>
                <a:gd name="connsiteY148" fmla="*/ 3664273 h 3836551"/>
                <a:gd name="connsiteX149" fmla="*/ 3584713 w 5181600"/>
                <a:gd name="connsiteY149" fmla="*/ 3657647 h 3836551"/>
                <a:gd name="connsiteX150" fmla="*/ 3664226 w 5181600"/>
                <a:gd name="connsiteY150" fmla="*/ 3624516 h 3836551"/>
                <a:gd name="connsiteX151" fmla="*/ 3697357 w 5181600"/>
                <a:gd name="connsiteY151" fmla="*/ 3617890 h 3836551"/>
                <a:gd name="connsiteX152" fmla="*/ 3730487 w 5181600"/>
                <a:gd name="connsiteY152" fmla="*/ 3604638 h 3836551"/>
                <a:gd name="connsiteX153" fmla="*/ 3988904 w 5181600"/>
                <a:gd name="connsiteY153" fmla="*/ 3604638 h 3836551"/>
                <a:gd name="connsiteX154" fmla="*/ 4154557 w 5181600"/>
                <a:gd name="connsiteY154" fmla="*/ 3604638 h 3836551"/>
                <a:gd name="connsiteX155" fmla="*/ 4207565 w 5181600"/>
                <a:gd name="connsiteY155" fmla="*/ 3591386 h 3836551"/>
                <a:gd name="connsiteX156" fmla="*/ 4240696 w 5181600"/>
                <a:gd name="connsiteY156" fmla="*/ 3584760 h 3836551"/>
                <a:gd name="connsiteX157" fmla="*/ 4287078 w 5181600"/>
                <a:gd name="connsiteY157" fmla="*/ 3558255 h 3836551"/>
                <a:gd name="connsiteX158" fmla="*/ 4333461 w 5181600"/>
                <a:gd name="connsiteY158" fmla="*/ 3525125 h 3836551"/>
                <a:gd name="connsiteX159" fmla="*/ 4393096 w 5181600"/>
                <a:gd name="connsiteY159" fmla="*/ 3465490 h 3836551"/>
                <a:gd name="connsiteX160" fmla="*/ 4412974 w 5181600"/>
                <a:gd name="connsiteY160" fmla="*/ 3445612 h 3836551"/>
                <a:gd name="connsiteX161" fmla="*/ 4439478 w 5181600"/>
                <a:gd name="connsiteY161" fmla="*/ 3425734 h 3836551"/>
                <a:gd name="connsiteX162" fmla="*/ 4485861 w 5181600"/>
                <a:gd name="connsiteY162" fmla="*/ 3379351 h 3836551"/>
                <a:gd name="connsiteX163" fmla="*/ 4518991 w 5181600"/>
                <a:gd name="connsiteY163" fmla="*/ 3352847 h 3836551"/>
                <a:gd name="connsiteX164" fmla="*/ 4611757 w 5181600"/>
                <a:gd name="connsiteY164" fmla="*/ 3226951 h 3836551"/>
                <a:gd name="connsiteX165" fmla="*/ 4691270 w 5181600"/>
                <a:gd name="connsiteY165" fmla="*/ 3054673 h 3836551"/>
                <a:gd name="connsiteX166" fmla="*/ 4711148 w 5181600"/>
                <a:gd name="connsiteY166" fmla="*/ 2981786 h 3836551"/>
                <a:gd name="connsiteX167" fmla="*/ 4737652 w 5181600"/>
                <a:gd name="connsiteY167" fmla="*/ 2915525 h 3836551"/>
                <a:gd name="connsiteX168" fmla="*/ 4757531 w 5181600"/>
                <a:gd name="connsiteY168" fmla="*/ 2816134 h 3836551"/>
                <a:gd name="connsiteX169" fmla="*/ 4810539 w 5181600"/>
                <a:gd name="connsiteY169" fmla="*/ 2584221 h 3836551"/>
                <a:gd name="connsiteX170" fmla="*/ 4823791 w 5181600"/>
                <a:gd name="connsiteY170" fmla="*/ 2517960 h 3836551"/>
                <a:gd name="connsiteX171" fmla="*/ 4843670 w 5181600"/>
                <a:gd name="connsiteY171" fmla="*/ 2458325 h 3836551"/>
                <a:gd name="connsiteX172" fmla="*/ 4856922 w 5181600"/>
                <a:gd name="connsiteY172" fmla="*/ 2392064 h 3836551"/>
                <a:gd name="connsiteX173" fmla="*/ 4896678 w 5181600"/>
                <a:gd name="connsiteY173" fmla="*/ 2246290 h 3836551"/>
                <a:gd name="connsiteX174" fmla="*/ 4923183 w 5181600"/>
                <a:gd name="connsiteY174" fmla="*/ 2160151 h 3836551"/>
                <a:gd name="connsiteX175" fmla="*/ 4956313 w 5181600"/>
                <a:gd name="connsiteY175" fmla="*/ 2087264 h 3836551"/>
                <a:gd name="connsiteX176" fmla="*/ 4976191 w 5181600"/>
                <a:gd name="connsiteY176" fmla="*/ 1994499 h 3836551"/>
                <a:gd name="connsiteX177" fmla="*/ 4989444 w 5181600"/>
                <a:gd name="connsiteY177" fmla="*/ 1941490 h 3836551"/>
                <a:gd name="connsiteX178" fmla="*/ 5015948 w 5181600"/>
                <a:gd name="connsiteY178" fmla="*/ 1875229 h 3836551"/>
                <a:gd name="connsiteX179" fmla="*/ 5042452 w 5181600"/>
                <a:gd name="connsiteY179" fmla="*/ 1802342 h 3836551"/>
                <a:gd name="connsiteX180" fmla="*/ 5068957 w 5181600"/>
                <a:gd name="connsiteY180" fmla="*/ 1729455 h 3836551"/>
                <a:gd name="connsiteX181" fmla="*/ 5088835 w 5181600"/>
                <a:gd name="connsiteY181" fmla="*/ 1669821 h 3836551"/>
                <a:gd name="connsiteX182" fmla="*/ 5095461 w 5181600"/>
                <a:gd name="connsiteY182" fmla="*/ 1636690 h 3836551"/>
                <a:gd name="connsiteX183" fmla="*/ 5108713 w 5181600"/>
                <a:gd name="connsiteY183" fmla="*/ 1610186 h 3836551"/>
                <a:gd name="connsiteX184" fmla="*/ 5128591 w 5181600"/>
                <a:gd name="connsiteY184" fmla="*/ 1543925 h 3836551"/>
                <a:gd name="connsiteX185" fmla="*/ 5155096 w 5181600"/>
                <a:gd name="connsiteY185" fmla="*/ 1497542 h 3836551"/>
                <a:gd name="connsiteX186" fmla="*/ 5161722 w 5181600"/>
                <a:gd name="connsiteY186" fmla="*/ 1471038 h 3836551"/>
                <a:gd name="connsiteX187" fmla="*/ 5168348 w 5181600"/>
                <a:gd name="connsiteY187" fmla="*/ 1451160 h 3836551"/>
                <a:gd name="connsiteX188" fmla="*/ 5181600 w 5181600"/>
                <a:gd name="connsiteY188" fmla="*/ 1345142 h 3836551"/>
                <a:gd name="connsiteX189" fmla="*/ 5174974 w 5181600"/>
                <a:gd name="connsiteY189" fmla="*/ 728916 h 3836551"/>
                <a:gd name="connsiteX190" fmla="*/ 5161722 w 5181600"/>
                <a:gd name="connsiteY190" fmla="*/ 603021 h 3836551"/>
                <a:gd name="connsiteX191" fmla="*/ 5148470 w 5181600"/>
                <a:gd name="connsiteY191" fmla="*/ 576516 h 3836551"/>
                <a:gd name="connsiteX192" fmla="*/ 5115339 w 5181600"/>
                <a:gd name="connsiteY192" fmla="*/ 516882 h 3836551"/>
                <a:gd name="connsiteX193" fmla="*/ 5088835 w 5181600"/>
                <a:gd name="connsiteY193" fmla="*/ 510255 h 3836551"/>
                <a:gd name="connsiteX194" fmla="*/ 5042452 w 5181600"/>
                <a:gd name="connsiteY194" fmla="*/ 503629 h 3836551"/>
                <a:gd name="connsiteX195" fmla="*/ 5022574 w 5181600"/>
                <a:gd name="connsiteY195" fmla="*/ 490377 h 3836551"/>
                <a:gd name="connsiteX196" fmla="*/ 5002696 w 5181600"/>
                <a:gd name="connsiteY196" fmla="*/ 470499 h 3836551"/>
                <a:gd name="connsiteX197" fmla="*/ 4956313 w 5181600"/>
                <a:gd name="connsiteY197" fmla="*/ 443995 h 3836551"/>
                <a:gd name="connsiteX198" fmla="*/ 4903304 w 5181600"/>
                <a:gd name="connsiteY198" fmla="*/ 404238 h 3836551"/>
                <a:gd name="connsiteX199" fmla="*/ 4876800 w 5181600"/>
                <a:gd name="connsiteY199" fmla="*/ 397612 h 3836551"/>
                <a:gd name="connsiteX200" fmla="*/ 4797287 w 5181600"/>
                <a:gd name="connsiteY200" fmla="*/ 351229 h 3836551"/>
                <a:gd name="connsiteX201" fmla="*/ 4770783 w 5181600"/>
                <a:gd name="connsiteY201" fmla="*/ 344603 h 3836551"/>
                <a:gd name="connsiteX202" fmla="*/ 4744278 w 5181600"/>
                <a:gd name="connsiteY202" fmla="*/ 331351 h 3836551"/>
                <a:gd name="connsiteX203" fmla="*/ 4704522 w 5181600"/>
                <a:gd name="connsiteY203" fmla="*/ 318099 h 3836551"/>
                <a:gd name="connsiteX204" fmla="*/ 4678018 w 5181600"/>
                <a:gd name="connsiteY204" fmla="*/ 304847 h 3836551"/>
                <a:gd name="connsiteX205" fmla="*/ 4658139 w 5181600"/>
                <a:gd name="connsiteY205" fmla="*/ 298221 h 3836551"/>
                <a:gd name="connsiteX206" fmla="*/ 4585252 w 5181600"/>
                <a:gd name="connsiteY206" fmla="*/ 265090 h 3836551"/>
                <a:gd name="connsiteX207" fmla="*/ 4545496 w 5181600"/>
                <a:gd name="connsiteY207" fmla="*/ 258464 h 3836551"/>
                <a:gd name="connsiteX208" fmla="*/ 4518991 w 5181600"/>
                <a:gd name="connsiteY208" fmla="*/ 251838 h 3836551"/>
                <a:gd name="connsiteX209" fmla="*/ 4459357 w 5181600"/>
                <a:gd name="connsiteY209" fmla="*/ 231960 h 3836551"/>
                <a:gd name="connsiteX210" fmla="*/ 4439478 w 5181600"/>
                <a:gd name="connsiteY210" fmla="*/ 218708 h 3836551"/>
                <a:gd name="connsiteX211" fmla="*/ 4393096 w 5181600"/>
                <a:gd name="connsiteY211" fmla="*/ 205455 h 3836551"/>
                <a:gd name="connsiteX212" fmla="*/ 4373218 w 5181600"/>
                <a:gd name="connsiteY212" fmla="*/ 198829 h 3836551"/>
                <a:gd name="connsiteX213" fmla="*/ 4313583 w 5181600"/>
                <a:gd name="connsiteY213" fmla="*/ 185577 h 3836551"/>
                <a:gd name="connsiteX214" fmla="*/ 4280452 w 5181600"/>
                <a:gd name="connsiteY214" fmla="*/ 172325 h 3836551"/>
                <a:gd name="connsiteX215" fmla="*/ 4247322 w 5181600"/>
                <a:gd name="connsiteY215" fmla="*/ 165699 h 3836551"/>
                <a:gd name="connsiteX216" fmla="*/ 4187687 w 5181600"/>
                <a:gd name="connsiteY216" fmla="*/ 152447 h 3836551"/>
                <a:gd name="connsiteX217" fmla="*/ 4167809 w 5181600"/>
                <a:gd name="connsiteY217" fmla="*/ 145821 h 3836551"/>
                <a:gd name="connsiteX218" fmla="*/ 4141304 w 5181600"/>
                <a:gd name="connsiteY218" fmla="*/ 139195 h 3836551"/>
                <a:gd name="connsiteX219" fmla="*/ 4121426 w 5181600"/>
                <a:gd name="connsiteY219" fmla="*/ 125942 h 3836551"/>
                <a:gd name="connsiteX220" fmla="*/ 4068418 w 5181600"/>
                <a:gd name="connsiteY220" fmla="*/ 86186 h 3836551"/>
                <a:gd name="connsiteX221" fmla="*/ 4055165 w 5181600"/>
                <a:gd name="connsiteY221" fmla="*/ 66308 h 3836551"/>
                <a:gd name="connsiteX222" fmla="*/ 4035287 w 5181600"/>
                <a:gd name="connsiteY222" fmla="*/ 46429 h 3836551"/>
                <a:gd name="connsiteX223" fmla="*/ 4022035 w 5181600"/>
                <a:gd name="connsiteY223" fmla="*/ 26551 h 3836551"/>
                <a:gd name="connsiteX224" fmla="*/ 4002157 w 5181600"/>
                <a:gd name="connsiteY224" fmla="*/ 13299 h 3836551"/>
                <a:gd name="connsiteX225" fmla="*/ 3982278 w 5181600"/>
                <a:gd name="connsiteY225" fmla="*/ 47 h 383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5181600" h="3836551">
                  <a:moveTo>
                    <a:pt x="4068418" y="6673"/>
                  </a:moveTo>
                  <a:cubicBezTo>
                    <a:pt x="4052957" y="8882"/>
                    <a:pt x="4037350" y="10236"/>
                    <a:pt x="4022035" y="13299"/>
                  </a:cubicBezTo>
                  <a:cubicBezTo>
                    <a:pt x="4015186" y="14669"/>
                    <a:pt x="4008963" y="18355"/>
                    <a:pt x="4002157" y="19925"/>
                  </a:cubicBezTo>
                  <a:cubicBezTo>
                    <a:pt x="3980209" y="24990"/>
                    <a:pt x="3957983" y="28760"/>
                    <a:pt x="3935896" y="33177"/>
                  </a:cubicBezTo>
                  <a:cubicBezTo>
                    <a:pt x="3924852" y="35386"/>
                    <a:pt x="3913449" y="36242"/>
                    <a:pt x="3902765" y="39803"/>
                  </a:cubicBezTo>
                  <a:lnTo>
                    <a:pt x="3863009" y="53055"/>
                  </a:lnTo>
                  <a:lnTo>
                    <a:pt x="3843131" y="59682"/>
                  </a:lnTo>
                  <a:cubicBezTo>
                    <a:pt x="3784876" y="117933"/>
                    <a:pt x="3885262" y="19286"/>
                    <a:pt x="3810000" y="86186"/>
                  </a:cubicBezTo>
                  <a:cubicBezTo>
                    <a:pt x="3795993" y="98637"/>
                    <a:pt x="3783496" y="112690"/>
                    <a:pt x="3770244" y="125942"/>
                  </a:cubicBezTo>
                  <a:cubicBezTo>
                    <a:pt x="3765826" y="130360"/>
                    <a:pt x="3760457" y="133997"/>
                    <a:pt x="3756991" y="139195"/>
                  </a:cubicBezTo>
                  <a:cubicBezTo>
                    <a:pt x="3735991" y="170695"/>
                    <a:pt x="3746257" y="151519"/>
                    <a:pt x="3730487" y="198829"/>
                  </a:cubicBezTo>
                  <a:lnTo>
                    <a:pt x="3723861" y="218708"/>
                  </a:lnTo>
                  <a:cubicBezTo>
                    <a:pt x="3721652" y="225334"/>
                    <a:pt x="3718929" y="231810"/>
                    <a:pt x="3717235" y="238586"/>
                  </a:cubicBezTo>
                  <a:cubicBezTo>
                    <a:pt x="3715026" y="247421"/>
                    <a:pt x="3714196" y="256720"/>
                    <a:pt x="3710609" y="265090"/>
                  </a:cubicBezTo>
                  <a:cubicBezTo>
                    <a:pt x="3707472" y="272410"/>
                    <a:pt x="3700918" y="277846"/>
                    <a:pt x="3697357" y="284969"/>
                  </a:cubicBezTo>
                  <a:cubicBezTo>
                    <a:pt x="3694234" y="291216"/>
                    <a:pt x="3692940" y="298221"/>
                    <a:pt x="3690731" y="304847"/>
                  </a:cubicBezTo>
                  <a:cubicBezTo>
                    <a:pt x="3688522" y="397612"/>
                    <a:pt x="3686545" y="490383"/>
                    <a:pt x="3684104" y="583142"/>
                  </a:cubicBezTo>
                  <a:cubicBezTo>
                    <a:pt x="3681150" y="695401"/>
                    <a:pt x="3689101" y="756937"/>
                    <a:pt x="3670852" y="848186"/>
                  </a:cubicBezTo>
                  <a:cubicBezTo>
                    <a:pt x="3669066" y="857116"/>
                    <a:pt x="3666435" y="865855"/>
                    <a:pt x="3664226" y="874690"/>
                  </a:cubicBezTo>
                  <a:cubicBezTo>
                    <a:pt x="3666435" y="945368"/>
                    <a:pt x="3666930" y="1016121"/>
                    <a:pt x="3670852" y="1086725"/>
                  </a:cubicBezTo>
                  <a:cubicBezTo>
                    <a:pt x="3672545" y="1117198"/>
                    <a:pt x="3691060" y="1117621"/>
                    <a:pt x="3670852" y="1152986"/>
                  </a:cubicBezTo>
                  <a:cubicBezTo>
                    <a:pt x="3667387" y="1159050"/>
                    <a:pt x="3657600" y="1157403"/>
                    <a:pt x="3650974" y="1159612"/>
                  </a:cubicBezTo>
                  <a:cubicBezTo>
                    <a:pt x="3646557" y="1166238"/>
                    <a:pt x="3638541" y="1171569"/>
                    <a:pt x="3637722" y="1179490"/>
                  </a:cubicBezTo>
                  <a:cubicBezTo>
                    <a:pt x="3617186" y="1378008"/>
                    <a:pt x="3645008" y="1292480"/>
                    <a:pt x="3624470" y="1384899"/>
                  </a:cubicBezTo>
                  <a:cubicBezTo>
                    <a:pt x="3622495" y="1393789"/>
                    <a:pt x="3619819" y="1402513"/>
                    <a:pt x="3617844" y="1411403"/>
                  </a:cubicBezTo>
                  <a:cubicBezTo>
                    <a:pt x="3615534" y="1421799"/>
                    <a:pt x="3611254" y="1452197"/>
                    <a:pt x="3604591" y="1464412"/>
                  </a:cubicBezTo>
                  <a:cubicBezTo>
                    <a:pt x="3594613" y="1482704"/>
                    <a:pt x="3582181" y="1499554"/>
                    <a:pt x="3571461" y="1517421"/>
                  </a:cubicBezTo>
                  <a:cubicBezTo>
                    <a:pt x="3564835" y="1528464"/>
                    <a:pt x="3558497" y="1539686"/>
                    <a:pt x="3551583" y="1550551"/>
                  </a:cubicBezTo>
                  <a:cubicBezTo>
                    <a:pt x="3543032" y="1563988"/>
                    <a:pt x="3533913" y="1577056"/>
                    <a:pt x="3525078" y="1590308"/>
                  </a:cubicBezTo>
                  <a:cubicBezTo>
                    <a:pt x="3520661" y="1596934"/>
                    <a:pt x="3514344" y="1602631"/>
                    <a:pt x="3511826" y="1610186"/>
                  </a:cubicBezTo>
                  <a:cubicBezTo>
                    <a:pt x="3502682" y="1637619"/>
                    <a:pt x="3509074" y="1624253"/>
                    <a:pt x="3491948" y="1649942"/>
                  </a:cubicBezTo>
                  <a:cubicBezTo>
                    <a:pt x="3489739" y="1658777"/>
                    <a:pt x="3487824" y="1667690"/>
                    <a:pt x="3485322" y="1676447"/>
                  </a:cubicBezTo>
                  <a:cubicBezTo>
                    <a:pt x="3480951" y="1691746"/>
                    <a:pt x="3471045" y="1716854"/>
                    <a:pt x="3465444" y="1729455"/>
                  </a:cubicBezTo>
                  <a:cubicBezTo>
                    <a:pt x="3461432" y="1738482"/>
                    <a:pt x="3455860" y="1746789"/>
                    <a:pt x="3452191" y="1755960"/>
                  </a:cubicBezTo>
                  <a:cubicBezTo>
                    <a:pt x="3447003" y="1768930"/>
                    <a:pt x="3443356" y="1782464"/>
                    <a:pt x="3438939" y="1795716"/>
                  </a:cubicBezTo>
                  <a:cubicBezTo>
                    <a:pt x="3431652" y="1817577"/>
                    <a:pt x="3429628" y="1824950"/>
                    <a:pt x="3419061" y="1848725"/>
                  </a:cubicBezTo>
                  <a:cubicBezTo>
                    <a:pt x="3412931" y="1862518"/>
                    <a:pt x="3388318" y="1910479"/>
                    <a:pt x="3379304" y="1914986"/>
                  </a:cubicBezTo>
                  <a:cubicBezTo>
                    <a:pt x="3370469" y="1919403"/>
                    <a:pt x="3361376" y="1923337"/>
                    <a:pt x="3352800" y="1928238"/>
                  </a:cubicBezTo>
                  <a:cubicBezTo>
                    <a:pt x="3345886" y="1932189"/>
                    <a:pt x="3340045" y="1937929"/>
                    <a:pt x="3332922" y="1941490"/>
                  </a:cubicBezTo>
                  <a:cubicBezTo>
                    <a:pt x="3326675" y="1944614"/>
                    <a:pt x="3319464" y="1945365"/>
                    <a:pt x="3313044" y="1948116"/>
                  </a:cubicBezTo>
                  <a:cubicBezTo>
                    <a:pt x="3303965" y="1952007"/>
                    <a:pt x="3295710" y="1957700"/>
                    <a:pt x="3286539" y="1961369"/>
                  </a:cubicBezTo>
                  <a:cubicBezTo>
                    <a:pt x="3273569" y="1966557"/>
                    <a:pt x="3259277" y="1968374"/>
                    <a:pt x="3246783" y="1974621"/>
                  </a:cubicBezTo>
                  <a:cubicBezTo>
                    <a:pt x="3237948" y="1979038"/>
                    <a:pt x="3228748" y="1982791"/>
                    <a:pt x="3220278" y="1987873"/>
                  </a:cubicBezTo>
                  <a:cubicBezTo>
                    <a:pt x="3206621" y="1996067"/>
                    <a:pt x="3195632" y="2009341"/>
                    <a:pt x="3180522" y="2014377"/>
                  </a:cubicBezTo>
                  <a:cubicBezTo>
                    <a:pt x="3147481" y="2025390"/>
                    <a:pt x="3144307" y="2027578"/>
                    <a:pt x="3114261" y="2034255"/>
                  </a:cubicBezTo>
                  <a:cubicBezTo>
                    <a:pt x="3088091" y="2040071"/>
                    <a:pt x="3066191" y="2041725"/>
                    <a:pt x="3041374" y="2054134"/>
                  </a:cubicBezTo>
                  <a:cubicBezTo>
                    <a:pt x="2953474" y="2098084"/>
                    <a:pt x="3063238" y="2044764"/>
                    <a:pt x="2994991" y="2074012"/>
                  </a:cubicBezTo>
                  <a:cubicBezTo>
                    <a:pt x="2985912" y="2077903"/>
                    <a:pt x="2977858" y="2084141"/>
                    <a:pt x="2968487" y="2087264"/>
                  </a:cubicBezTo>
                  <a:cubicBezTo>
                    <a:pt x="2951208" y="2093024"/>
                    <a:pt x="2933148" y="2096099"/>
                    <a:pt x="2915478" y="2100516"/>
                  </a:cubicBezTo>
                  <a:lnTo>
                    <a:pt x="2888974" y="2107142"/>
                  </a:lnTo>
                  <a:cubicBezTo>
                    <a:pt x="2880139" y="2109351"/>
                    <a:pt x="2871453" y="2112272"/>
                    <a:pt x="2862470" y="2113769"/>
                  </a:cubicBezTo>
                  <a:cubicBezTo>
                    <a:pt x="2832677" y="2118734"/>
                    <a:pt x="2799557" y="2124810"/>
                    <a:pt x="2769704" y="2127021"/>
                  </a:cubicBezTo>
                  <a:cubicBezTo>
                    <a:pt x="2727796" y="2130125"/>
                    <a:pt x="2685774" y="2131438"/>
                    <a:pt x="2643809" y="2133647"/>
                  </a:cubicBezTo>
                  <a:cubicBezTo>
                    <a:pt x="2562408" y="2145276"/>
                    <a:pt x="2632438" y="2135764"/>
                    <a:pt x="2537791" y="2146899"/>
                  </a:cubicBezTo>
                  <a:cubicBezTo>
                    <a:pt x="2520106" y="2148980"/>
                    <a:pt x="2502285" y="2150243"/>
                    <a:pt x="2484783" y="2153525"/>
                  </a:cubicBezTo>
                  <a:cubicBezTo>
                    <a:pt x="2466881" y="2156882"/>
                    <a:pt x="2449634" y="2163205"/>
                    <a:pt x="2431774" y="2166777"/>
                  </a:cubicBezTo>
                  <a:cubicBezTo>
                    <a:pt x="2420731" y="2168986"/>
                    <a:pt x="2409570" y="2170672"/>
                    <a:pt x="2398644" y="2173403"/>
                  </a:cubicBezTo>
                  <a:cubicBezTo>
                    <a:pt x="2391868" y="2175097"/>
                    <a:pt x="2385614" y="2178659"/>
                    <a:pt x="2378765" y="2180029"/>
                  </a:cubicBezTo>
                  <a:cubicBezTo>
                    <a:pt x="2363451" y="2183092"/>
                    <a:pt x="2347844" y="2184446"/>
                    <a:pt x="2332383" y="2186655"/>
                  </a:cubicBezTo>
                  <a:cubicBezTo>
                    <a:pt x="2310296" y="2182238"/>
                    <a:pt x="2285578" y="2184752"/>
                    <a:pt x="2266122" y="2173403"/>
                  </a:cubicBezTo>
                  <a:cubicBezTo>
                    <a:pt x="2255848" y="2167410"/>
                    <a:pt x="2264154" y="2144034"/>
                    <a:pt x="2252870" y="2140273"/>
                  </a:cubicBezTo>
                  <a:cubicBezTo>
                    <a:pt x="2231812" y="2133254"/>
                    <a:pt x="2208746" y="2145259"/>
                    <a:pt x="2186609" y="2146899"/>
                  </a:cubicBezTo>
                  <a:cubicBezTo>
                    <a:pt x="2149099" y="2149677"/>
                    <a:pt x="2111495" y="2151023"/>
                    <a:pt x="2073965" y="2153525"/>
                  </a:cubicBezTo>
                  <a:cubicBezTo>
                    <a:pt x="2006450" y="2158026"/>
                    <a:pt x="1997789" y="2157880"/>
                    <a:pt x="1941444" y="2166777"/>
                  </a:cubicBezTo>
                  <a:cubicBezTo>
                    <a:pt x="1914903" y="2170968"/>
                    <a:pt x="1887422" y="2171532"/>
                    <a:pt x="1861931" y="2180029"/>
                  </a:cubicBezTo>
                  <a:cubicBezTo>
                    <a:pt x="1831041" y="2190325"/>
                    <a:pt x="1845605" y="2186619"/>
                    <a:pt x="1802296" y="2193282"/>
                  </a:cubicBezTo>
                  <a:cubicBezTo>
                    <a:pt x="1786860" y="2195657"/>
                    <a:pt x="1771512" y="2199147"/>
                    <a:pt x="1755913" y="2199908"/>
                  </a:cubicBezTo>
                  <a:cubicBezTo>
                    <a:pt x="1680874" y="2203568"/>
                    <a:pt x="1605722" y="2204325"/>
                    <a:pt x="1530626" y="2206534"/>
                  </a:cubicBezTo>
                  <a:lnTo>
                    <a:pt x="1417983" y="2213160"/>
                  </a:lnTo>
                  <a:cubicBezTo>
                    <a:pt x="1387047" y="2215156"/>
                    <a:pt x="1356180" y="2218238"/>
                    <a:pt x="1325218" y="2219786"/>
                  </a:cubicBezTo>
                  <a:cubicBezTo>
                    <a:pt x="1267821" y="2222656"/>
                    <a:pt x="1210365" y="2224203"/>
                    <a:pt x="1152939" y="2226412"/>
                  </a:cubicBezTo>
                  <a:cubicBezTo>
                    <a:pt x="1064591" y="2224203"/>
                    <a:pt x="976084" y="2225537"/>
                    <a:pt x="887896" y="2219786"/>
                  </a:cubicBezTo>
                  <a:cubicBezTo>
                    <a:pt x="873956" y="2218877"/>
                    <a:pt x="861616" y="2210209"/>
                    <a:pt x="848139" y="2206534"/>
                  </a:cubicBezTo>
                  <a:cubicBezTo>
                    <a:pt x="778836" y="2187633"/>
                    <a:pt x="847965" y="2211121"/>
                    <a:pt x="788504" y="2193282"/>
                  </a:cubicBezTo>
                  <a:cubicBezTo>
                    <a:pt x="775124" y="2189268"/>
                    <a:pt x="762686" y="2180958"/>
                    <a:pt x="748748" y="2180029"/>
                  </a:cubicBezTo>
                  <a:lnTo>
                    <a:pt x="649357" y="2173403"/>
                  </a:lnTo>
                  <a:cubicBezTo>
                    <a:pt x="642731" y="2160151"/>
                    <a:pt x="643017" y="2139664"/>
                    <a:pt x="629478" y="2133647"/>
                  </a:cubicBezTo>
                  <a:cubicBezTo>
                    <a:pt x="611377" y="2125602"/>
                    <a:pt x="584692" y="2152727"/>
                    <a:pt x="569844" y="2160151"/>
                  </a:cubicBezTo>
                  <a:cubicBezTo>
                    <a:pt x="563597" y="2163275"/>
                    <a:pt x="556591" y="2164568"/>
                    <a:pt x="549965" y="2166777"/>
                  </a:cubicBezTo>
                  <a:cubicBezTo>
                    <a:pt x="528650" y="2180987"/>
                    <a:pt x="528798" y="2182075"/>
                    <a:pt x="503583" y="2193282"/>
                  </a:cubicBezTo>
                  <a:cubicBezTo>
                    <a:pt x="492714" y="2198113"/>
                    <a:pt x="481321" y="2201703"/>
                    <a:pt x="470452" y="2206534"/>
                  </a:cubicBezTo>
                  <a:cubicBezTo>
                    <a:pt x="461426" y="2210546"/>
                    <a:pt x="452974" y="2215774"/>
                    <a:pt x="443948" y="2219786"/>
                  </a:cubicBezTo>
                  <a:cubicBezTo>
                    <a:pt x="433079" y="2224617"/>
                    <a:pt x="421687" y="2228207"/>
                    <a:pt x="410818" y="2233038"/>
                  </a:cubicBezTo>
                  <a:cubicBezTo>
                    <a:pt x="401792" y="2237050"/>
                    <a:pt x="393684" y="2243166"/>
                    <a:pt x="384313" y="2246290"/>
                  </a:cubicBezTo>
                  <a:cubicBezTo>
                    <a:pt x="373629" y="2249851"/>
                    <a:pt x="362109" y="2250185"/>
                    <a:pt x="351183" y="2252916"/>
                  </a:cubicBezTo>
                  <a:cubicBezTo>
                    <a:pt x="344407" y="2254610"/>
                    <a:pt x="338080" y="2257848"/>
                    <a:pt x="331304" y="2259542"/>
                  </a:cubicBezTo>
                  <a:cubicBezTo>
                    <a:pt x="320378" y="2262274"/>
                    <a:pt x="309168" y="2263726"/>
                    <a:pt x="298174" y="2266169"/>
                  </a:cubicBezTo>
                  <a:cubicBezTo>
                    <a:pt x="289284" y="2268145"/>
                    <a:pt x="280426" y="2270293"/>
                    <a:pt x="271670" y="2272795"/>
                  </a:cubicBezTo>
                  <a:cubicBezTo>
                    <a:pt x="264954" y="2274714"/>
                    <a:pt x="258567" y="2277727"/>
                    <a:pt x="251791" y="2279421"/>
                  </a:cubicBezTo>
                  <a:cubicBezTo>
                    <a:pt x="233267" y="2284052"/>
                    <a:pt x="196629" y="2289719"/>
                    <a:pt x="178904" y="2292673"/>
                  </a:cubicBezTo>
                  <a:cubicBezTo>
                    <a:pt x="165652" y="2297090"/>
                    <a:pt x="150771" y="2298176"/>
                    <a:pt x="139148" y="2305925"/>
                  </a:cubicBezTo>
                  <a:cubicBezTo>
                    <a:pt x="111051" y="2324656"/>
                    <a:pt x="126393" y="2315616"/>
                    <a:pt x="92765" y="2332429"/>
                  </a:cubicBezTo>
                  <a:lnTo>
                    <a:pt x="53009" y="2372186"/>
                  </a:lnTo>
                  <a:lnTo>
                    <a:pt x="33131" y="2392064"/>
                  </a:lnTo>
                  <a:cubicBezTo>
                    <a:pt x="30922" y="2400899"/>
                    <a:pt x="30203" y="2410247"/>
                    <a:pt x="26504" y="2418569"/>
                  </a:cubicBezTo>
                  <a:cubicBezTo>
                    <a:pt x="21273" y="2430338"/>
                    <a:pt x="11027" y="2439596"/>
                    <a:pt x="6626" y="2451699"/>
                  </a:cubicBezTo>
                  <a:cubicBezTo>
                    <a:pt x="2035" y="2464325"/>
                    <a:pt x="2209" y="2478203"/>
                    <a:pt x="0" y="2491455"/>
                  </a:cubicBezTo>
                  <a:cubicBezTo>
                    <a:pt x="2209" y="2579803"/>
                    <a:pt x="3094" y="2668194"/>
                    <a:pt x="6626" y="2756499"/>
                  </a:cubicBezTo>
                  <a:cubicBezTo>
                    <a:pt x="8028" y="2791558"/>
                    <a:pt x="13574" y="2827841"/>
                    <a:pt x="19878" y="2862516"/>
                  </a:cubicBezTo>
                  <a:cubicBezTo>
                    <a:pt x="25302" y="2892351"/>
                    <a:pt x="29229" y="2904185"/>
                    <a:pt x="33131" y="2935403"/>
                  </a:cubicBezTo>
                  <a:cubicBezTo>
                    <a:pt x="35884" y="2957429"/>
                    <a:pt x="36823" y="2979662"/>
                    <a:pt x="39757" y="3001664"/>
                  </a:cubicBezTo>
                  <a:cubicBezTo>
                    <a:pt x="41245" y="3012828"/>
                    <a:pt x="44368" y="3023714"/>
                    <a:pt x="46383" y="3034795"/>
                  </a:cubicBezTo>
                  <a:cubicBezTo>
                    <a:pt x="48786" y="3048013"/>
                    <a:pt x="50606" y="3061333"/>
                    <a:pt x="53009" y="3074551"/>
                  </a:cubicBezTo>
                  <a:cubicBezTo>
                    <a:pt x="55024" y="3085632"/>
                    <a:pt x="56904" y="3096756"/>
                    <a:pt x="59635" y="3107682"/>
                  </a:cubicBezTo>
                  <a:cubicBezTo>
                    <a:pt x="63392" y="3122711"/>
                    <a:pt x="71612" y="3141422"/>
                    <a:pt x="79513" y="3154064"/>
                  </a:cubicBezTo>
                  <a:cubicBezTo>
                    <a:pt x="85366" y="3163429"/>
                    <a:pt x="90907" y="3173499"/>
                    <a:pt x="99391" y="3180569"/>
                  </a:cubicBezTo>
                  <a:cubicBezTo>
                    <a:pt x="104757" y="3185041"/>
                    <a:pt x="112644" y="3184986"/>
                    <a:pt x="119270" y="3187195"/>
                  </a:cubicBezTo>
                  <a:cubicBezTo>
                    <a:pt x="169422" y="3220630"/>
                    <a:pt x="147764" y="3202437"/>
                    <a:pt x="185531" y="3240203"/>
                  </a:cubicBezTo>
                  <a:cubicBezTo>
                    <a:pt x="187740" y="3352847"/>
                    <a:pt x="188274" y="3465536"/>
                    <a:pt x="192157" y="3578134"/>
                  </a:cubicBezTo>
                  <a:cubicBezTo>
                    <a:pt x="193561" y="3618836"/>
                    <a:pt x="198792" y="3617934"/>
                    <a:pt x="205409" y="3651021"/>
                  </a:cubicBezTo>
                  <a:cubicBezTo>
                    <a:pt x="209114" y="3669547"/>
                    <a:pt x="213212" y="3714433"/>
                    <a:pt x="225287" y="3730534"/>
                  </a:cubicBezTo>
                  <a:cubicBezTo>
                    <a:pt x="231913" y="3739369"/>
                    <a:pt x="238746" y="3748052"/>
                    <a:pt x="245165" y="3757038"/>
                  </a:cubicBezTo>
                  <a:cubicBezTo>
                    <a:pt x="256781" y="3773300"/>
                    <a:pt x="272988" y="3803860"/>
                    <a:pt x="291548" y="3810047"/>
                  </a:cubicBezTo>
                  <a:lnTo>
                    <a:pt x="331304" y="3823299"/>
                  </a:lnTo>
                  <a:cubicBezTo>
                    <a:pt x="337930" y="3825508"/>
                    <a:pt x="344407" y="3828231"/>
                    <a:pt x="351183" y="3829925"/>
                  </a:cubicBezTo>
                  <a:lnTo>
                    <a:pt x="377687" y="3836551"/>
                  </a:lnTo>
                  <a:cubicBezTo>
                    <a:pt x="417444" y="3834342"/>
                    <a:pt x="457303" y="3833530"/>
                    <a:pt x="496957" y="3829925"/>
                  </a:cubicBezTo>
                  <a:cubicBezTo>
                    <a:pt x="506026" y="3829101"/>
                    <a:pt x="514571" y="3825274"/>
                    <a:pt x="523461" y="3823299"/>
                  </a:cubicBezTo>
                  <a:cubicBezTo>
                    <a:pt x="534455" y="3820856"/>
                    <a:pt x="545804" y="3819909"/>
                    <a:pt x="556591" y="3816673"/>
                  </a:cubicBezTo>
                  <a:cubicBezTo>
                    <a:pt x="567984" y="3813255"/>
                    <a:pt x="578247" y="3806551"/>
                    <a:pt x="589722" y="3803421"/>
                  </a:cubicBezTo>
                  <a:cubicBezTo>
                    <a:pt x="602683" y="3799886"/>
                    <a:pt x="616260" y="3799198"/>
                    <a:pt x="629478" y="3796795"/>
                  </a:cubicBezTo>
                  <a:cubicBezTo>
                    <a:pt x="640559" y="3794780"/>
                    <a:pt x="651683" y="3792901"/>
                    <a:pt x="662609" y="3790169"/>
                  </a:cubicBezTo>
                  <a:cubicBezTo>
                    <a:pt x="678208" y="3786269"/>
                    <a:pt x="693323" y="3780532"/>
                    <a:pt x="708991" y="3776916"/>
                  </a:cubicBezTo>
                  <a:cubicBezTo>
                    <a:pt x="722082" y="3773895"/>
                    <a:pt x="735657" y="3773311"/>
                    <a:pt x="748748" y="3770290"/>
                  </a:cubicBezTo>
                  <a:cubicBezTo>
                    <a:pt x="764416" y="3766674"/>
                    <a:pt x="779463" y="3760654"/>
                    <a:pt x="795131" y="3757038"/>
                  </a:cubicBezTo>
                  <a:cubicBezTo>
                    <a:pt x="812367" y="3753060"/>
                    <a:pt x="865675" y="3746248"/>
                    <a:pt x="881270" y="3743786"/>
                  </a:cubicBezTo>
                  <a:lnTo>
                    <a:pt x="960783" y="3730534"/>
                  </a:lnTo>
                  <a:cubicBezTo>
                    <a:pt x="982944" y="3726505"/>
                    <a:pt x="1004957" y="3721700"/>
                    <a:pt x="1027044" y="3717282"/>
                  </a:cubicBezTo>
                  <a:cubicBezTo>
                    <a:pt x="1038087" y="3715073"/>
                    <a:pt x="1049065" y="3712506"/>
                    <a:pt x="1060174" y="3710655"/>
                  </a:cubicBezTo>
                  <a:lnTo>
                    <a:pt x="1139687" y="3697403"/>
                  </a:lnTo>
                  <a:lnTo>
                    <a:pt x="1179444" y="3690777"/>
                  </a:lnTo>
                  <a:cubicBezTo>
                    <a:pt x="1192696" y="3688568"/>
                    <a:pt x="1205805" y="3685181"/>
                    <a:pt x="1219200" y="3684151"/>
                  </a:cubicBezTo>
                  <a:lnTo>
                    <a:pt x="1305339" y="3677525"/>
                  </a:lnTo>
                  <a:cubicBezTo>
                    <a:pt x="1316057" y="3675739"/>
                    <a:pt x="1383460" y="3664189"/>
                    <a:pt x="1391478" y="3664273"/>
                  </a:cubicBezTo>
                  <a:cubicBezTo>
                    <a:pt x="1585883" y="3666319"/>
                    <a:pt x="1780209" y="3673108"/>
                    <a:pt x="1974574" y="3677525"/>
                  </a:cubicBezTo>
                  <a:lnTo>
                    <a:pt x="2020957" y="3684151"/>
                  </a:lnTo>
                  <a:cubicBezTo>
                    <a:pt x="2034236" y="3686194"/>
                    <a:pt x="2047427" y="3688784"/>
                    <a:pt x="2060713" y="3690777"/>
                  </a:cubicBezTo>
                  <a:cubicBezTo>
                    <a:pt x="2091603" y="3695410"/>
                    <a:pt x="2123175" y="3696453"/>
                    <a:pt x="2153478" y="3704029"/>
                  </a:cubicBezTo>
                  <a:cubicBezTo>
                    <a:pt x="2217413" y="3720014"/>
                    <a:pt x="2188627" y="3713710"/>
                    <a:pt x="2239618" y="3723908"/>
                  </a:cubicBezTo>
                  <a:cubicBezTo>
                    <a:pt x="2274957" y="3721699"/>
                    <a:pt x="2310798" y="3723616"/>
                    <a:pt x="2345635" y="3717282"/>
                  </a:cubicBezTo>
                  <a:cubicBezTo>
                    <a:pt x="2360212" y="3714631"/>
                    <a:pt x="2371230" y="3701760"/>
                    <a:pt x="2385391" y="3697403"/>
                  </a:cubicBezTo>
                  <a:cubicBezTo>
                    <a:pt x="2400318" y="3692810"/>
                    <a:pt x="2416313" y="3692986"/>
                    <a:pt x="2431774" y="3690777"/>
                  </a:cubicBezTo>
                  <a:cubicBezTo>
                    <a:pt x="2547504" y="3656059"/>
                    <a:pt x="2447701" y="3683318"/>
                    <a:pt x="2570922" y="3657647"/>
                  </a:cubicBezTo>
                  <a:cubicBezTo>
                    <a:pt x="2698691" y="3631029"/>
                    <a:pt x="2674767" y="3624683"/>
                    <a:pt x="2849218" y="3611264"/>
                  </a:cubicBezTo>
                  <a:lnTo>
                    <a:pt x="3021496" y="3598012"/>
                  </a:lnTo>
                  <a:lnTo>
                    <a:pt x="3366052" y="3604638"/>
                  </a:lnTo>
                  <a:cubicBezTo>
                    <a:pt x="3385739" y="3606279"/>
                    <a:pt x="3401391" y="3622307"/>
                    <a:pt x="3419061" y="3631142"/>
                  </a:cubicBezTo>
                  <a:cubicBezTo>
                    <a:pt x="3427896" y="3635559"/>
                    <a:pt x="3436067" y="3641681"/>
                    <a:pt x="3445565" y="3644395"/>
                  </a:cubicBezTo>
                  <a:cubicBezTo>
                    <a:pt x="3498664" y="3659566"/>
                    <a:pt x="3476693" y="3652562"/>
                    <a:pt x="3511826" y="3664273"/>
                  </a:cubicBezTo>
                  <a:cubicBezTo>
                    <a:pt x="3536122" y="3662064"/>
                    <a:pt x="3560840" y="3662673"/>
                    <a:pt x="3584713" y="3657647"/>
                  </a:cubicBezTo>
                  <a:cubicBezTo>
                    <a:pt x="3676090" y="3638410"/>
                    <a:pt x="3605602" y="3644058"/>
                    <a:pt x="3664226" y="3624516"/>
                  </a:cubicBezTo>
                  <a:cubicBezTo>
                    <a:pt x="3674910" y="3620954"/>
                    <a:pt x="3686313" y="3620099"/>
                    <a:pt x="3697357" y="3617890"/>
                  </a:cubicBezTo>
                  <a:cubicBezTo>
                    <a:pt x="3708400" y="3613473"/>
                    <a:pt x="3719203" y="3608399"/>
                    <a:pt x="3730487" y="3604638"/>
                  </a:cubicBezTo>
                  <a:cubicBezTo>
                    <a:pt x="3808639" y="3578587"/>
                    <a:pt x="3946429" y="3603424"/>
                    <a:pt x="3988904" y="3604638"/>
                  </a:cubicBezTo>
                  <a:cubicBezTo>
                    <a:pt x="4065720" y="3612319"/>
                    <a:pt x="4066651" y="3616104"/>
                    <a:pt x="4154557" y="3604638"/>
                  </a:cubicBezTo>
                  <a:cubicBezTo>
                    <a:pt x="4172617" y="3602282"/>
                    <a:pt x="4189706" y="3594958"/>
                    <a:pt x="4207565" y="3591386"/>
                  </a:cubicBezTo>
                  <a:lnTo>
                    <a:pt x="4240696" y="3584760"/>
                  </a:lnTo>
                  <a:cubicBezTo>
                    <a:pt x="4289119" y="3552478"/>
                    <a:pt x="4228239" y="3591878"/>
                    <a:pt x="4287078" y="3558255"/>
                  </a:cubicBezTo>
                  <a:cubicBezTo>
                    <a:pt x="4296901" y="3552642"/>
                    <a:pt x="4327273" y="3530694"/>
                    <a:pt x="4333461" y="3525125"/>
                  </a:cubicBezTo>
                  <a:cubicBezTo>
                    <a:pt x="4333501" y="3525089"/>
                    <a:pt x="4383138" y="3475448"/>
                    <a:pt x="4393096" y="3465490"/>
                  </a:cubicBezTo>
                  <a:cubicBezTo>
                    <a:pt x="4399722" y="3458864"/>
                    <a:pt x="4405478" y="3451234"/>
                    <a:pt x="4412974" y="3445612"/>
                  </a:cubicBezTo>
                  <a:cubicBezTo>
                    <a:pt x="4421809" y="3438986"/>
                    <a:pt x="4431307" y="3433163"/>
                    <a:pt x="4439478" y="3425734"/>
                  </a:cubicBezTo>
                  <a:cubicBezTo>
                    <a:pt x="4455657" y="3411026"/>
                    <a:pt x="4468787" y="3393010"/>
                    <a:pt x="4485861" y="3379351"/>
                  </a:cubicBezTo>
                  <a:cubicBezTo>
                    <a:pt x="4496904" y="3370516"/>
                    <a:pt x="4508421" y="3362243"/>
                    <a:pt x="4518991" y="3352847"/>
                  </a:cubicBezTo>
                  <a:cubicBezTo>
                    <a:pt x="4557850" y="3318306"/>
                    <a:pt x="4588921" y="3272623"/>
                    <a:pt x="4611757" y="3226951"/>
                  </a:cubicBezTo>
                  <a:cubicBezTo>
                    <a:pt x="4641203" y="3168059"/>
                    <a:pt x="4670683" y="3116434"/>
                    <a:pt x="4691270" y="3054673"/>
                  </a:cubicBezTo>
                  <a:cubicBezTo>
                    <a:pt x="4699234" y="3030782"/>
                    <a:pt x="4703185" y="3005677"/>
                    <a:pt x="4711148" y="2981786"/>
                  </a:cubicBezTo>
                  <a:cubicBezTo>
                    <a:pt x="4718670" y="2959218"/>
                    <a:pt x="4731238" y="2938432"/>
                    <a:pt x="4737652" y="2915525"/>
                  </a:cubicBezTo>
                  <a:cubicBezTo>
                    <a:pt x="4746762" y="2882990"/>
                    <a:pt x="4746847" y="2848187"/>
                    <a:pt x="4757531" y="2816134"/>
                  </a:cubicBezTo>
                  <a:cubicBezTo>
                    <a:pt x="4796255" y="2699959"/>
                    <a:pt x="4772463" y="2780042"/>
                    <a:pt x="4810539" y="2584221"/>
                  </a:cubicBezTo>
                  <a:cubicBezTo>
                    <a:pt x="4814838" y="2562111"/>
                    <a:pt x="4816668" y="2539328"/>
                    <a:pt x="4823791" y="2517960"/>
                  </a:cubicBezTo>
                  <a:cubicBezTo>
                    <a:pt x="4830417" y="2498082"/>
                    <a:pt x="4838337" y="2478589"/>
                    <a:pt x="4843670" y="2458325"/>
                  </a:cubicBezTo>
                  <a:cubicBezTo>
                    <a:pt x="4849402" y="2436542"/>
                    <a:pt x="4851459" y="2413916"/>
                    <a:pt x="4856922" y="2392064"/>
                  </a:cubicBezTo>
                  <a:cubicBezTo>
                    <a:pt x="4869137" y="2343202"/>
                    <a:pt x="4883584" y="2294924"/>
                    <a:pt x="4896678" y="2246290"/>
                  </a:cubicBezTo>
                  <a:cubicBezTo>
                    <a:pt x="4908432" y="2202632"/>
                    <a:pt x="4900318" y="2221122"/>
                    <a:pt x="4923183" y="2160151"/>
                  </a:cubicBezTo>
                  <a:cubicBezTo>
                    <a:pt x="4935067" y="2128461"/>
                    <a:pt x="4942518" y="2114855"/>
                    <a:pt x="4956313" y="2087264"/>
                  </a:cubicBezTo>
                  <a:cubicBezTo>
                    <a:pt x="4970688" y="1972265"/>
                    <a:pt x="4952589" y="2088903"/>
                    <a:pt x="4976191" y="1994499"/>
                  </a:cubicBezTo>
                  <a:cubicBezTo>
                    <a:pt x="4980609" y="1976829"/>
                    <a:pt x="4982680" y="1958401"/>
                    <a:pt x="4989444" y="1941490"/>
                  </a:cubicBezTo>
                  <a:cubicBezTo>
                    <a:pt x="4998279" y="1919403"/>
                    <a:pt x="5008425" y="1897797"/>
                    <a:pt x="5015948" y="1875229"/>
                  </a:cubicBezTo>
                  <a:cubicBezTo>
                    <a:pt x="5054617" y="1759222"/>
                    <a:pt x="5005572" y="1903762"/>
                    <a:pt x="5042452" y="1802342"/>
                  </a:cubicBezTo>
                  <a:cubicBezTo>
                    <a:pt x="5076466" y="1708803"/>
                    <a:pt x="5036040" y="1811744"/>
                    <a:pt x="5068957" y="1729455"/>
                  </a:cubicBezTo>
                  <a:cubicBezTo>
                    <a:pt x="5087947" y="1634505"/>
                    <a:pt x="5061402" y="1752123"/>
                    <a:pt x="5088835" y="1669821"/>
                  </a:cubicBezTo>
                  <a:cubicBezTo>
                    <a:pt x="5092396" y="1659137"/>
                    <a:pt x="5091900" y="1647374"/>
                    <a:pt x="5095461" y="1636690"/>
                  </a:cubicBezTo>
                  <a:cubicBezTo>
                    <a:pt x="5098584" y="1627319"/>
                    <a:pt x="5105245" y="1619435"/>
                    <a:pt x="5108713" y="1610186"/>
                  </a:cubicBezTo>
                  <a:cubicBezTo>
                    <a:pt x="5122976" y="1572151"/>
                    <a:pt x="5105941" y="1589221"/>
                    <a:pt x="5128591" y="1543925"/>
                  </a:cubicBezTo>
                  <a:cubicBezTo>
                    <a:pt x="5145406" y="1510298"/>
                    <a:pt x="5136365" y="1525640"/>
                    <a:pt x="5155096" y="1497542"/>
                  </a:cubicBezTo>
                  <a:cubicBezTo>
                    <a:pt x="5157305" y="1488707"/>
                    <a:pt x="5159220" y="1479794"/>
                    <a:pt x="5161722" y="1471038"/>
                  </a:cubicBezTo>
                  <a:cubicBezTo>
                    <a:pt x="5163641" y="1464322"/>
                    <a:pt x="5166833" y="1457978"/>
                    <a:pt x="5168348" y="1451160"/>
                  </a:cubicBezTo>
                  <a:cubicBezTo>
                    <a:pt x="5175821" y="1417532"/>
                    <a:pt x="5178267" y="1378470"/>
                    <a:pt x="5181600" y="1345142"/>
                  </a:cubicBezTo>
                  <a:cubicBezTo>
                    <a:pt x="5179391" y="1139733"/>
                    <a:pt x="5178849" y="934300"/>
                    <a:pt x="5174974" y="728916"/>
                  </a:cubicBezTo>
                  <a:cubicBezTo>
                    <a:pt x="5174791" y="719229"/>
                    <a:pt x="5169596" y="629267"/>
                    <a:pt x="5161722" y="603021"/>
                  </a:cubicBezTo>
                  <a:cubicBezTo>
                    <a:pt x="5158884" y="593560"/>
                    <a:pt x="5151938" y="585765"/>
                    <a:pt x="5148470" y="576516"/>
                  </a:cubicBezTo>
                  <a:cubicBezTo>
                    <a:pt x="5136826" y="545465"/>
                    <a:pt x="5149999" y="542877"/>
                    <a:pt x="5115339" y="516882"/>
                  </a:cubicBezTo>
                  <a:cubicBezTo>
                    <a:pt x="5108054" y="511418"/>
                    <a:pt x="5097795" y="511884"/>
                    <a:pt x="5088835" y="510255"/>
                  </a:cubicBezTo>
                  <a:cubicBezTo>
                    <a:pt x="5073469" y="507461"/>
                    <a:pt x="5057913" y="505838"/>
                    <a:pt x="5042452" y="503629"/>
                  </a:cubicBezTo>
                  <a:cubicBezTo>
                    <a:pt x="5035826" y="499212"/>
                    <a:pt x="5028692" y="495475"/>
                    <a:pt x="5022574" y="490377"/>
                  </a:cubicBezTo>
                  <a:cubicBezTo>
                    <a:pt x="5015375" y="484378"/>
                    <a:pt x="5010321" y="475945"/>
                    <a:pt x="5002696" y="470499"/>
                  </a:cubicBezTo>
                  <a:cubicBezTo>
                    <a:pt x="4939238" y="425173"/>
                    <a:pt x="5008459" y="485713"/>
                    <a:pt x="4956313" y="443995"/>
                  </a:cubicBezTo>
                  <a:cubicBezTo>
                    <a:pt x="4936241" y="427937"/>
                    <a:pt x="4936935" y="412646"/>
                    <a:pt x="4903304" y="404238"/>
                  </a:cubicBezTo>
                  <a:lnTo>
                    <a:pt x="4876800" y="397612"/>
                  </a:lnTo>
                  <a:cubicBezTo>
                    <a:pt x="4863040" y="389012"/>
                    <a:pt x="4819851" y="359691"/>
                    <a:pt x="4797287" y="351229"/>
                  </a:cubicBezTo>
                  <a:cubicBezTo>
                    <a:pt x="4788760" y="348031"/>
                    <a:pt x="4779310" y="347800"/>
                    <a:pt x="4770783" y="344603"/>
                  </a:cubicBezTo>
                  <a:cubicBezTo>
                    <a:pt x="4761534" y="341135"/>
                    <a:pt x="4753449" y="335019"/>
                    <a:pt x="4744278" y="331351"/>
                  </a:cubicBezTo>
                  <a:cubicBezTo>
                    <a:pt x="4731308" y="326163"/>
                    <a:pt x="4717016" y="324346"/>
                    <a:pt x="4704522" y="318099"/>
                  </a:cubicBezTo>
                  <a:cubicBezTo>
                    <a:pt x="4695687" y="313682"/>
                    <a:pt x="4687097" y="308738"/>
                    <a:pt x="4678018" y="304847"/>
                  </a:cubicBezTo>
                  <a:cubicBezTo>
                    <a:pt x="4671598" y="302096"/>
                    <a:pt x="4664498" y="301111"/>
                    <a:pt x="4658139" y="298221"/>
                  </a:cubicBezTo>
                  <a:cubicBezTo>
                    <a:pt x="4639520" y="289758"/>
                    <a:pt x="4609505" y="270479"/>
                    <a:pt x="4585252" y="265090"/>
                  </a:cubicBezTo>
                  <a:cubicBezTo>
                    <a:pt x="4572137" y="262176"/>
                    <a:pt x="4558670" y="261099"/>
                    <a:pt x="4545496" y="258464"/>
                  </a:cubicBezTo>
                  <a:cubicBezTo>
                    <a:pt x="4536566" y="256678"/>
                    <a:pt x="4527826" y="254047"/>
                    <a:pt x="4518991" y="251838"/>
                  </a:cubicBezTo>
                  <a:cubicBezTo>
                    <a:pt x="4473825" y="221727"/>
                    <a:pt x="4530772" y="255765"/>
                    <a:pt x="4459357" y="231960"/>
                  </a:cubicBezTo>
                  <a:cubicBezTo>
                    <a:pt x="4451802" y="229442"/>
                    <a:pt x="4446872" y="221666"/>
                    <a:pt x="4439478" y="218708"/>
                  </a:cubicBezTo>
                  <a:cubicBezTo>
                    <a:pt x="4424549" y="212736"/>
                    <a:pt x="4408497" y="210076"/>
                    <a:pt x="4393096" y="205455"/>
                  </a:cubicBezTo>
                  <a:cubicBezTo>
                    <a:pt x="4386406" y="203448"/>
                    <a:pt x="4379994" y="200523"/>
                    <a:pt x="4373218" y="198829"/>
                  </a:cubicBezTo>
                  <a:cubicBezTo>
                    <a:pt x="4352208" y="193577"/>
                    <a:pt x="4333992" y="192380"/>
                    <a:pt x="4313583" y="185577"/>
                  </a:cubicBezTo>
                  <a:cubicBezTo>
                    <a:pt x="4302299" y="181816"/>
                    <a:pt x="4291845" y="175743"/>
                    <a:pt x="4280452" y="172325"/>
                  </a:cubicBezTo>
                  <a:cubicBezTo>
                    <a:pt x="4269665" y="169089"/>
                    <a:pt x="4258248" y="168430"/>
                    <a:pt x="4247322" y="165699"/>
                  </a:cubicBezTo>
                  <a:cubicBezTo>
                    <a:pt x="4182076" y="149388"/>
                    <a:pt x="4297085" y="170679"/>
                    <a:pt x="4187687" y="152447"/>
                  </a:cubicBezTo>
                  <a:cubicBezTo>
                    <a:pt x="4181061" y="150238"/>
                    <a:pt x="4174525" y="147740"/>
                    <a:pt x="4167809" y="145821"/>
                  </a:cubicBezTo>
                  <a:cubicBezTo>
                    <a:pt x="4159052" y="143319"/>
                    <a:pt x="4149675" y="142782"/>
                    <a:pt x="4141304" y="139195"/>
                  </a:cubicBezTo>
                  <a:cubicBezTo>
                    <a:pt x="4133984" y="136058"/>
                    <a:pt x="4128179" y="130163"/>
                    <a:pt x="4121426" y="125942"/>
                  </a:cubicBezTo>
                  <a:cubicBezTo>
                    <a:pt x="4092324" y="107753"/>
                    <a:pt x="4088625" y="110434"/>
                    <a:pt x="4068418" y="86186"/>
                  </a:cubicBezTo>
                  <a:cubicBezTo>
                    <a:pt x="4063320" y="80068"/>
                    <a:pt x="4060263" y="72426"/>
                    <a:pt x="4055165" y="66308"/>
                  </a:cubicBezTo>
                  <a:cubicBezTo>
                    <a:pt x="4049166" y="59109"/>
                    <a:pt x="4041286" y="53628"/>
                    <a:pt x="4035287" y="46429"/>
                  </a:cubicBezTo>
                  <a:cubicBezTo>
                    <a:pt x="4030189" y="40311"/>
                    <a:pt x="4027666" y="32182"/>
                    <a:pt x="4022035" y="26551"/>
                  </a:cubicBezTo>
                  <a:cubicBezTo>
                    <a:pt x="4016404" y="20920"/>
                    <a:pt x="4008375" y="18274"/>
                    <a:pt x="4002157" y="13299"/>
                  </a:cubicBezTo>
                  <a:cubicBezTo>
                    <a:pt x="3983639" y="-1515"/>
                    <a:pt x="3996460" y="47"/>
                    <a:pt x="3982278" y="47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D4D058-772A-1642-953F-49535E087869}"/>
                </a:ext>
              </a:extLst>
            </p:cNvPr>
            <p:cNvSpPr txBox="1"/>
            <p:nvPr/>
          </p:nvSpPr>
          <p:spPr>
            <a:xfrm>
              <a:off x="7685566" y="1241938"/>
              <a:ext cx="1021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</a:rPr>
                <a:t>New for HLLHC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0C1929-00A0-F44C-A5A6-D34896EF9A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93503B-7AAC-E240-BE4D-887D894C7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94E1B4-7B19-1C49-B5A7-78A5E1080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1905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15E5-1C49-3E48-8F55-5C25E33E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Triggers </a:t>
            </a:r>
            <a:r>
              <a:rPr lang="en-US" dirty="0">
                <a:sym typeface="Wingdings" pitchFamily="2" charset="2"/>
              </a:rPr>
              <a:t> Physics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95CA06-C0F4-B243-8446-A674D20AD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32" y="832745"/>
            <a:ext cx="7206030" cy="421512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EFDB4-56E9-8346-94C8-7F1061A5EA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274C7-3CE9-234E-827A-4756096F0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E5DB3-486B-CB48-B2E7-4061738BE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39368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B1FC-699B-4245-9B4F-1499AADB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the crystal data out (New for HLLHC)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3B346-503C-2E48-A50B-F136C58A15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B4A58-2F37-4F4F-833E-B52447B67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9A88F-5D94-E64A-A00D-B3B78A20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12</a:t>
            </a:fld>
            <a:endParaRPr lang="en-US" noProof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CEC0A8-6DE5-6A4D-B296-DBC3C78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362"/>
            <a:ext cx="9144000" cy="2754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F70E5-C6D6-0446-8EBE-B52734296101}"/>
              </a:ext>
            </a:extLst>
          </p:cNvPr>
          <p:cNvSpPr txBox="1"/>
          <p:nvPr/>
        </p:nvSpPr>
        <p:spPr>
          <a:xfrm>
            <a:off x="277585" y="4084826"/>
            <a:ext cx="8588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61200 crystals to be processed – packing 25 crystals per link out of BCP you still have 2448 links at 16 Gbps to contend in the calorimeter trigger path!</a:t>
            </a:r>
          </a:p>
        </p:txBody>
      </p:sp>
    </p:spTree>
    <p:extLst>
      <p:ext uri="{BB962C8B-B14F-4D97-AF65-F5344CB8AC3E}">
        <p14:creationId xmlns:p14="http://schemas.microsoft.com/office/powerpoint/2010/main" val="99082249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5C26-F804-1F4B-877E-C125BDF5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tracks out (New for HLLHC)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00E0F-794E-7D49-9DAA-238BA5D5AE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7224B-FA3E-9A40-AF39-BD6FADD2A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EF54F-A99E-A644-B00D-92EF3A742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CDEBFDE-89CA-2B4B-8196-85551BF2C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13" y="832745"/>
            <a:ext cx="6051623" cy="4252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13751E-60A6-9A4B-9FDD-D4344B3F2DD1}"/>
              </a:ext>
            </a:extLst>
          </p:cNvPr>
          <p:cNvSpPr txBox="1"/>
          <p:nvPr/>
        </p:nvSpPr>
        <p:spPr>
          <a:xfrm>
            <a:off x="6212585" y="1030917"/>
            <a:ext cx="28334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Divide and conquer</a:t>
            </a:r>
          </a:p>
          <a:p>
            <a:pPr algn="ctr"/>
            <a:r>
              <a:rPr lang="en-US" dirty="0"/>
              <a:t>In space and time</a:t>
            </a:r>
          </a:p>
          <a:p>
            <a:endParaRPr lang="en-US" dirty="0"/>
          </a:p>
          <a:p>
            <a:r>
              <a:rPr lang="en-US" dirty="0"/>
              <a:t>Outer tracker double layers allow track stub readout</a:t>
            </a:r>
          </a:p>
          <a:p>
            <a:endParaRPr lang="en-US" dirty="0"/>
          </a:p>
          <a:p>
            <a:r>
              <a:rPr lang="en-US" dirty="0" err="1"/>
              <a:t>Tracklets</a:t>
            </a:r>
            <a:r>
              <a:rPr lang="en-US" dirty="0"/>
              <a:t> formed in TFP consistent with &gt;2GeV P</a:t>
            </a:r>
            <a:r>
              <a:rPr lang="en-US" baseline="-25000" dirty="0"/>
              <a:t>T</a:t>
            </a:r>
            <a:r>
              <a:rPr lang="en-US" dirty="0"/>
              <a:t> propagated in-out, matched to form track candidates</a:t>
            </a:r>
          </a:p>
          <a:p>
            <a:endParaRPr lang="en-US" dirty="0"/>
          </a:p>
          <a:p>
            <a:r>
              <a:rPr lang="en-US" dirty="0" err="1"/>
              <a:t>Tracklets</a:t>
            </a:r>
            <a:r>
              <a:rPr lang="en-US" dirty="0"/>
              <a:t> are then fit to make a track</a:t>
            </a:r>
          </a:p>
        </p:txBody>
      </p:sp>
    </p:spTree>
    <p:extLst>
      <p:ext uri="{BB962C8B-B14F-4D97-AF65-F5344CB8AC3E}">
        <p14:creationId xmlns:p14="http://schemas.microsoft.com/office/powerpoint/2010/main" val="2526964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6A1EEE-A3D0-5348-9E5B-D343E48B7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7DD9EE-AAC0-BE48-A223-4C9F1C0F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Bits and Pieces from Everywhere</a:t>
            </a:r>
          </a:p>
        </p:txBody>
      </p:sp>
      <p:pic>
        <p:nvPicPr>
          <p:cNvPr id="4" name="Picture 3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3056948D-521E-0B4B-887E-48D6F9F55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134"/>
            <a:ext cx="9144000" cy="407436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AEC6B-6E06-BB47-A92E-E8EF59051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492C5-7037-6942-91F3-75CDF5024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30002-4718-E847-ABF0-EA9B53683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84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F2A7F7-41BC-DD40-8265-A888B5C6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Multi-gigabit Optical Links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00AD6-29AD-DD4B-8FA7-B7AABBB9F8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552AC-3CBF-BC42-9AB4-27C799AC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24E35-BC96-0445-BB88-D3DC7E165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609388-8CD9-9C42-A9F3-167231B2D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0" y="832745"/>
            <a:ext cx="8621486" cy="40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0836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Pile-up</a:t>
            </a:r>
          </a:p>
        </p:txBody>
      </p:sp>
      <p:pic>
        <p:nvPicPr>
          <p:cNvPr id="29699" name="Picture 3" descr="pileu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885342"/>
            <a:ext cx="6700838" cy="402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13AB4-FBFC-1742-B6C6-7A7A3E73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F7F13-B702-C04E-A5AA-4CF442633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45C09-A844-0E45-A68C-13151068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F3859-9683-F640-A70D-05DE81314D07}"/>
              </a:ext>
            </a:extLst>
          </p:cNvPr>
          <p:cNvSpPr txBox="1"/>
          <p:nvPr/>
        </p:nvSpPr>
        <p:spPr>
          <a:xfrm>
            <a:off x="7424180" y="1567543"/>
            <a:ext cx="1657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Redoing frontend electronics for faster response</a:t>
            </a:r>
          </a:p>
        </p:txBody>
      </p:sp>
    </p:spTree>
    <p:extLst>
      <p:ext uri="{BB962C8B-B14F-4D97-AF65-F5344CB8AC3E}">
        <p14:creationId xmlns:p14="http://schemas.microsoft.com/office/powerpoint/2010/main" val="20453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Time of Flight</a:t>
            </a:r>
          </a:p>
        </p:txBody>
      </p:sp>
      <p:pic>
        <p:nvPicPr>
          <p:cNvPr id="30723" name="Picture 4" descr="tof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1" y="1085852"/>
            <a:ext cx="6819900" cy="38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028951" y="742950"/>
            <a:ext cx="301236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5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 = 30 cm/ns → in 25 ns, s =  7.5 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746D8-BC71-4249-8EE1-B60691DF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D38D8-6D9E-9D40-8F05-3BEB3C50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BC334-CADC-5648-A64A-F6F3F176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EE34E-D8AC-6044-A50D-BA198C1D1EA2}"/>
              </a:ext>
            </a:extLst>
          </p:cNvPr>
          <p:cNvSpPr txBox="1"/>
          <p:nvPr/>
        </p:nvSpPr>
        <p:spPr>
          <a:xfrm>
            <a:off x="5861957" y="889907"/>
            <a:ext cx="3282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Building in TDCs to exploit timing information to mitigate pileup</a:t>
            </a:r>
          </a:p>
        </p:txBody>
      </p:sp>
    </p:spTree>
    <p:extLst>
      <p:ext uri="{BB962C8B-B14F-4D97-AF65-F5344CB8AC3E}">
        <p14:creationId xmlns:p14="http://schemas.microsoft.com/office/powerpoint/2010/main" val="41145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Processing HLLHC Data</a:t>
            </a:r>
          </a:p>
        </p:txBody>
      </p:sp>
      <p:pic>
        <p:nvPicPr>
          <p:cNvPr id="25603" name="Picture 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05" y="832745"/>
            <a:ext cx="5086350" cy="409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5691" y="1105729"/>
            <a:ext cx="677370" cy="3000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Helvetica"/>
                <a:cs typeface="Helvetica"/>
              </a:rPr>
              <a:t>QCD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F498A5AF-8E5F-884C-9A3D-31396FC67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932" y="3015905"/>
            <a:ext cx="3257195" cy="1971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74FC0-CE87-7847-9DA4-A342FF0BD037}"/>
              </a:ext>
            </a:extLst>
          </p:cNvPr>
          <p:cNvSpPr txBox="1"/>
          <p:nvPr/>
        </p:nvSpPr>
        <p:spPr>
          <a:xfrm>
            <a:off x="5213547" y="2571750"/>
            <a:ext cx="367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Processors (600ms – 1s)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70F0B6-9A2F-F84A-80F7-4610F2155F2D}"/>
              </a:ext>
            </a:extLst>
          </p:cNvPr>
          <p:cNvSpPr txBox="1"/>
          <p:nvPr/>
        </p:nvSpPr>
        <p:spPr>
          <a:xfrm>
            <a:off x="5213547" y="836230"/>
            <a:ext cx="291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 Processors (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)</a:t>
            </a: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D1AEDFB1-5FF4-0F44-A43B-EC00D3A6E9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1114" y="1131762"/>
            <a:ext cx="3529013" cy="148729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EBDA8B9-898D-B742-B3FB-C02C66A58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F2E843A-57A1-F94C-B0C5-A42B60987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123E02D-78A2-7E43-BCFC-4610C2B71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945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Xilinx Field Programmable Gate Arrays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Triggering CMS Physics in the HL-LHC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47572" y="6492875"/>
            <a:ext cx="596428" cy="365125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b="0" kern="1200" smtClean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FC11F0-6B4D-644E-8124-C852C545899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12-August-2020</a:t>
            </a:r>
          </a:p>
        </p:txBody>
      </p:sp>
      <p:pic>
        <p:nvPicPr>
          <p:cNvPr id="6" name="Picture 5" descr="Xilinx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r="6564"/>
          <a:stretch/>
        </p:blipFill>
        <p:spPr>
          <a:xfrm>
            <a:off x="1126672" y="891833"/>
            <a:ext cx="6857699" cy="39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265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LHC Overview</a:t>
            </a:r>
          </a:p>
        </p:txBody>
      </p:sp>
      <p:pic>
        <p:nvPicPr>
          <p:cNvPr id="19459" name="Picture 3" descr="lhco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391" y="875249"/>
            <a:ext cx="6410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29150" y="2514600"/>
            <a:ext cx="2845483" cy="8679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  <a:buFont typeface="ZapfDingbats" pitchFamily="82" charset="2"/>
              <a:buNone/>
              <a:defRPr/>
            </a:pPr>
            <a:r>
              <a:rPr lang="en-US" dirty="0">
                <a:solidFill>
                  <a:srgbClr val="800040"/>
                </a:solidFill>
              </a:rPr>
              <a:t>with every bunch crossing</a:t>
            </a:r>
          </a:p>
          <a:p>
            <a:pPr algn="ctr">
              <a:spcBef>
                <a:spcPct val="20000"/>
              </a:spcBef>
              <a:buFont typeface="ZapfDingbats" pitchFamily="82" charset="2"/>
              <a:buNone/>
              <a:defRPr/>
            </a:pPr>
            <a:r>
              <a:rPr lang="en-US" sz="1350" dirty="0">
                <a:solidFill>
                  <a:srgbClr val="800040"/>
                </a:solidFill>
              </a:rPr>
              <a:t>~25 Minimum Bias events</a:t>
            </a:r>
          </a:p>
          <a:p>
            <a:pPr algn="ctr">
              <a:spcBef>
                <a:spcPct val="20000"/>
              </a:spcBef>
              <a:buFont typeface="ZapfDingbats" pitchFamily="82" charset="2"/>
              <a:buNone/>
              <a:defRPr/>
            </a:pPr>
            <a:r>
              <a:rPr lang="en-US" sz="1350" dirty="0">
                <a:solidFill>
                  <a:srgbClr val="800040"/>
                </a:solidFill>
              </a:rPr>
              <a:t>with ~2000 particles produced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00B5E3-82CF-2441-A5CF-F4BEFF0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2A108-3CE2-BB4D-848C-FDA9CA882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2E855-11C4-284F-A62B-86F56C7D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3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Xilinx – </a:t>
            </a:r>
            <a:r>
              <a:rPr lang="en-US" dirty="0" err="1"/>
              <a:t>Ultrascale</a:t>
            </a:r>
            <a:r>
              <a:rPr lang="en-US" dirty="0"/>
              <a:t>+ for Phase-2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Triggering CMS Physics in the HL-LHC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47572" y="6492875"/>
            <a:ext cx="596428" cy="365125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b="0" kern="1200" smtClean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FC11F0-6B4D-644E-8124-C852C545899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12-August-2020</a:t>
            </a:r>
          </a:p>
        </p:txBody>
      </p:sp>
      <p:pic>
        <p:nvPicPr>
          <p:cNvPr id="6" name="Picture 5" descr="ultrasca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9" y="842170"/>
            <a:ext cx="8485755" cy="3950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B0ED0-0853-8F41-9DCB-A2844CA13D60}"/>
              </a:ext>
            </a:extLst>
          </p:cNvPr>
          <p:cNvSpPr txBox="1"/>
          <p:nvPr/>
        </p:nvSpPr>
        <p:spPr>
          <a:xfrm>
            <a:off x="3775133" y="1707688"/>
            <a:ext cx="884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In Use Now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050AB-6DC7-654C-972E-9476BB7E68D2}"/>
              </a:ext>
            </a:extLst>
          </p:cNvPr>
          <p:cNvSpPr txBox="1"/>
          <p:nvPr/>
        </p:nvSpPr>
        <p:spPr>
          <a:xfrm>
            <a:off x="8018010" y="1636030"/>
            <a:ext cx="884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For HLLHC</a:t>
            </a:r>
          </a:p>
        </p:txBody>
      </p:sp>
    </p:spTree>
    <p:extLst>
      <p:ext uri="{BB962C8B-B14F-4D97-AF65-F5344CB8AC3E}">
        <p14:creationId xmlns:p14="http://schemas.microsoft.com/office/powerpoint/2010/main" val="502957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element - Multi-gigabit </a:t>
            </a:r>
            <a:r>
              <a:rPr lang="en-US" dirty="0" err="1"/>
              <a:t>Opto</a:t>
            </a:r>
            <a:r>
              <a:rPr lang="en-US" dirty="0"/>
              <a:t>-electronics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01705" y="6542362"/>
            <a:ext cx="5720630" cy="2782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Triggering CMS Physics in the HL-LHC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47572" y="6492875"/>
            <a:ext cx="596428" cy="365125"/>
          </a:xfrm>
          <a:prstGeom prst="rect">
            <a:avLst/>
          </a:prstGeom>
        </p:spPr>
        <p:txBody>
          <a:bodyPr vert="horz" wrap="square" lIns="0" tIns="46800" rIns="0" bIns="46800" rtlCol="0" anchor="ctr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100" b="0" kern="1200" smtClean="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FC11F0-6B4D-644E-8124-C852C545899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5963312" y="6510464"/>
            <a:ext cx="2584259" cy="389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12-August-2020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8B60AF-BF1F-7340-8C8F-AC91BFB4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83326"/>
            <a:ext cx="9144000" cy="360883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326DF2-16AD-F045-A83D-DABF513A1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48" y="4051823"/>
            <a:ext cx="3621821" cy="105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7608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1057" y="926429"/>
            <a:ext cx="8777340" cy="219641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Pooling of efforts in ATCA Processor hardware, firmware and software development</a:t>
            </a:r>
          </a:p>
          <a:p>
            <a:r>
              <a:rPr lang="en-US" dirty="0"/>
              <a:t>Multiple ATCA processors and mezzanine board types</a:t>
            </a:r>
          </a:p>
          <a:p>
            <a:r>
              <a:rPr lang="en-US" dirty="0"/>
              <a:t>Modular design philosophy, emphasis on platform solutions with flexibility and expandability </a:t>
            </a:r>
          </a:p>
          <a:p>
            <a:r>
              <a:rPr lang="en-US" dirty="0"/>
              <a:t>Reusable circuit, firmware and software elements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2150" y="53599"/>
            <a:ext cx="7439186" cy="779146"/>
          </a:xfrm>
        </p:spPr>
        <p:txBody>
          <a:bodyPr>
            <a:normAutofit/>
          </a:bodyPr>
          <a:lstStyle/>
          <a:p>
            <a:r>
              <a:rPr lang="en-US" dirty="0"/>
              <a:t>The APx Consortium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353" y="3937921"/>
            <a:ext cx="1059812" cy="810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334" y="3029159"/>
            <a:ext cx="1204526" cy="731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05" y="3937921"/>
            <a:ext cx="1062346" cy="796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743" y="3937921"/>
            <a:ext cx="1215754" cy="704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658" y="3268526"/>
            <a:ext cx="2122714" cy="45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551" y="3721567"/>
            <a:ext cx="1431469" cy="104074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7892AEDB-1488-4308-B340-FFF9AA3FEB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764" y="3164659"/>
            <a:ext cx="1571647" cy="620401"/>
          </a:xfrm>
          <a:prstGeom prst="rect">
            <a:avLst/>
          </a:prstGeom>
        </p:spPr>
      </p:pic>
      <p:pic>
        <p:nvPicPr>
          <p:cNvPr id="14" name="Picture 1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B014CFC-922E-4468-A337-393B77C966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613" y="4032548"/>
            <a:ext cx="1550797" cy="5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67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34D4B6-D3DD-49CF-84D9-63697F27F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305" y="832745"/>
            <a:ext cx="4597092" cy="3971511"/>
          </a:xfrm>
        </p:spPr>
        <p:txBody>
          <a:bodyPr>
            <a:normAutofit/>
          </a:bodyPr>
          <a:lstStyle/>
          <a:p>
            <a:r>
              <a:rPr lang="en-US" sz="2000" dirty="0"/>
              <a:t>Eight APd1 </a:t>
            </a:r>
            <a:r>
              <a:rPr lang="en-US" sz="2000" dirty="0" err="1"/>
              <a:t>RevB</a:t>
            </a:r>
            <a:r>
              <a:rPr lang="en-US" sz="2000" dirty="0"/>
              <a:t> boards built</a:t>
            </a:r>
          </a:p>
          <a:p>
            <a:pPr lvl="1"/>
            <a:r>
              <a:rPr lang="en-US" sz="1800" dirty="0"/>
              <a:t>Boards setup to make a significant communication protocol test.</a:t>
            </a:r>
          </a:p>
          <a:p>
            <a:r>
              <a:rPr lang="en-US" sz="2000" dirty="0"/>
              <a:t>APd1: 100 28 G optical links each</a:t>
            </a:r>
          </a:p>
          <a:p>
            <a:pPr lvl="1"/>
            <a:r>
              <a:rPr lang="en-US" sz="1800" dirty="0"/>
              <a:t>76 on main board</a:t>
            </a:r>
          </a:p>
          <a:p>
            <a:pPr lvl="1"/>
            <a:r>
              <a:rPr lang="en-US" sz="1800" dirty="0"/>
              <a:t>24 on Rear Transition Module</a:t>
            </a:r>
          </a:p>
          <a:p>
            <a:r>
              <a:rPr lang="en-US" sz="1800" dirty="0"/>
              <a:t>40.08 MHz Clock + BC0</a:t>
            </a:r>
          </a:p>
          <a:p>
            <a:pPr lvl="1"/>
            <a:r>
              <a:rPr lang="en-US" sz="1800" dirty="0"/>
              <a:t>Via “ersatz TCDS” (3.2 G link)</a:t>
            </a:r>
          </a:p>
          <a:p>
            <a:pPr lvl="1"/>
            <a:r>
              <a:rPr lang="en-US" sz="1800" dirty="0"/>
              <a:t>Sourced from AMC13 + CTTP7</a:t>
            </a:r>
          </a:p>
          <a:p>
            <a:pPr lvl="1"/>
            <a:r>
              <a:rPr lang="en-US" sz="1800" dirty="0"/>
              <a:t>Delivered via front panel SFP</a:t>
            </a:r>
          </a:p>
          <a:p>
            <a:r>
              <a:rPr lang="en-US" sz="1800" dirty="0"/>
              <a:t>Linux Hostname: 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  <a:r>
              <a:rPr lang="en-US" sz="1800" dirty="0" err="1">
                <a:solidFill>
                  <a:srgbClr val="FF0000"/>
                </a:solidFill>
              </a:rPr>
              <a:t>SparrowX</a:t>
            </a:r>
            <a:r>
              <a:rPr lang="en-US" sz="1800" dirty="0">
                <a:solidFill>
                  <a:srgbClr val="FF0000"/>
                </a:solidFill>
              </a:rPr>
              <a:t>”</a:t>
            </a:r>
          </a:p>
          <a:p>
            <a:endParaRPr lang="en-US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2B170-A1F0-490E-9CBA-EF9EDE7E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06ECB-5B54-45C6-95F2-7578FED3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D4974-5A29-4CE6-878D-C0517657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E21FB4-9524-40AE-ADEB-3641D4B1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APd1 Rev 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C9E8-FA23-4575-9C3E-9153E8B8AF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03" y="1088897"/>
            <a:ext cx="4195701" cy="3556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F21E0B-5047-E947-8825-005C7C53D9D6}"/>
              </a:ext>
            </a:extLst>
          </p:cNvPr>
          <p:cNvSpPr txBox="1"/>
          <p:nvPr/>
        </p:nvSpPr>
        <p:spPr>
          <a:xfrm>
            <a:off x="1452418" y="4344333"/>
            <a:ext cx="1804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TIFR built IPMC &amp; ESM mezzanines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136B87-8047-814F-AFA7-6F4A3DC245C8}"/>
              </a:ext>
            </a:extLst>
          </p:cNvPr>
          <p:cNvSpPr txBox="1"/>
          <p:nvPr/>
        </p:nvSpPr>
        <p:spPr>
          <a:xfrm>
            <a:off x="539013" y="4359434"/>
            <a:ext cx="106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ELM ZYNQ mezzanine</a:t>
            </a:r>
          </a:p>
        </p:txBody>
      </p:sp>
    </p:spTree>
    <p:extLst>
      <p:ext uri="{BB962C8B-B14F-4D97-AF65-F5344CB8AC3E}">
        <p14:creationId xmlns:p14="http://schemas.microsoft.com/office/powerpoint/2010/main" val="3642903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3F055-D974-D447-9387-76E122BF8C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D6129-63B4-5D4B-9CF8-4FC6821BA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5C907-42E9-0647-9321-64A4C999A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FF9C32-E6CE-644C-A682-AB0D978D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8"/>
            <a:ext cx="9144000" cy="51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6233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08BDF94-3089-9141-9A82-409AC18DF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7" y="832745"/>
            <a:ext cx="3433886" cy="3971511"/>
          </a:xfrm>
        </p:spPr>
        <p:txBody>
          <a:bodyPr>
            <a:normAutofit/>
          </a:bodyPr>
          <a:lstStyle/>
          <a:p>
            <a:r>
              <a:rPr lang="en-US" sz="2000" dirty="0"/>
              <a:t>A new paradigm for firmware development</a:t>
            </a:r>
          </a:p>
          <a:p>
            <a:pPr lvl="1"/>
            <a:r>
              <a:rPr lang="en-US" sz="1600" dirty="0"/>
              <a:t>Core firmware written in VHDL by engineers</a:t>
            </a:r>
          </a:p>
          <a:p>
            <a:pPr lvl="1"/>
            <a:r>
              <a:rPr lang="en-US" sz="1600" dirty="0"/>
              <a:t>Gigabit link support</a:t>
            </a:r>
          </a:p>
          <a:p>
            <a:pPr lvl="1"/>
            <a:r>
              <a:rPr lang="en-US" sz="1600" dirty="0"/>
              <a:t>Data exchange between SLRs within chip</a:t>
            </a:r>
          </a:p>
          <a:p>
            <a:pPr lvl="1"/>
            <a:r>
              <a:rPr lang="en-US" sz="1600" dirty="0"/>
              <a:t>Test buffers</a:t>
            </a:r>
          </a:p>
          <a:p>
            <a:pPr lvl="1"/>
            <a:r>
              <a:rPr lang="en-US" sz="1600" dirty="0"/>
              <a:t>Clock and control</a:t>
            </a:r>
          </a:p>
          <a:p>
            <a:r>
              <a:rPr lang="en-US" sz="2000" dirty="0"/>
              <a:t>Physics</a:t>
            </a:r>
          </a:p>
          <a:p>
            <a:pPr lvl="1"/>
            <a:r>
              <a:rPr lang="en-US" sz="1600" dirty="0"/>
              <a:t>Algorithmic firmware in high-level languages like C++ written by physicists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5CB8C071-0F92-FC4D-AC97-08DB19CD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CB779-B7B4-F34F-8D0F-CF9920071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err="1"/>
              <a:t>APx</a:t>
            </a:r>
            <a:r>
              <a:rPr lang="en-US" sz="2700" dirty="0"/>
              <a:t> – Firmware/Software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49E66-DA61-2247-BA10-9033487D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510" y="645790"/>
            <a:ext cx="4445801" cy="41668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AD7FAD-48E3-9140-8B7F-4B14D884A12E}"/>
              </a:ext>
            </a:extLst>
          </p:cNvPr>
          <p:cNvSpPr txBox="1"/>
          <p:nvPr/>
        </p:nvSpPr>
        <p:spPr>
          <a:xfrm>
            <a:off x="7739393" y="1156162"/>
            <a:ext cx="13911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ELM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Control endpoint, </a:t>
            </a:r>
          </a:p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providing complete</a:t>
            </a:r>
          </a:p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board overhead </a:t>
            </a:r>
          </a:p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functionality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69CF263-9C0D-7746-95BD-2D4FB43E39D3}"/>
              </a:ext>
            </a:extLst>
          </p:cNvPr>
          <p:cNvSpPr/>
          <p:nvPr/>
        </p:nvSpPr>
        <p:spPr>
          <a:xfrm>
            <a:off x="7340502" y="933995"/>
            <a:ext cx="227786" cy="14630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9B54C-A346-CF45-9AE5-8B4405713495}"/>
              </a:ext>
            </a:extLst>
          </p:cNvPr>
          <p:cNvSpPr txBox="1"/>
          <p:nvPr/>
        </p:nvSpPr>
        <p:spPr>
          <a:xfrm>
            <a:off x="7739393" y="3351965"/>
            <a:ext cx="1323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Processing FPGA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I/O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data processor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DAQ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A6C154E-9094-1B44-84E7-56F86202C682}"/>
              </a:ext>
            </a:extLst>
          </p:cNvPr>
          <p:cNvSpPr/>
          <p:nvPr/>
        </p:nvSpPr>
        <p:spPr>
          <a:xfrm>
            <a:off x="7340502" y="2566852"/>
            <a:ext cx="227786" cy="22402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651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APx Firmware Shell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62" y="821942"/>
            <a:ext cx="5700929" cy="404993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BA649-BF82-BA49-9F1C-6149054D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364" y="4967408"/>
            <a:ext cx="1449161" cy="166708"/>
          </a:xfrm>
        </p:spPr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434F1-17A2-7345-AD5D-5736D9ED2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2231" y="4972049"/>
            <a:ext cx="5408875" cy="166708"/>
          </a:xfrm>
        </p:spPr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EDCF2-B2C7-BC4D-99A4-FCE05F3B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2725" y="4972050"/>
            <a:ext cx="608275" cy="166708"/>
          </a:xfrm>
        </p:spPr>
        <p:txBody>
          <a:bodyPr/>
          <a:lstStyle/>
          <a:p>
            <a:fld id="{B56C67BE-0234-4D76-8D6F-4502085CFD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0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62231" y="4972049"/>
            <a:ext cx="5408875" cy="166708"/>
          </a:xfrm>
        </p:spPr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53679" y="4869675"/>
            <a:ext cx="493360" cy="273844"/>
          </a:xfrm>
        </p:spPr>
        <p:txBody>
          <a:bodyPr/>
          <a:lstStyle/>
          <a:p>
            <a:fld id="{AB3C1F1C-F708-3F4B-8ECB-6D467F0718B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APx</a:t>
            </a:r>
            <a:r>
              <a:rPr lang="en-US" dirty="0"/>
              <a:t>-FS Resource Utilization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D84E1C9-056C-294C-9899-765ADFBD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6831" y="4835127"/>
            <a:ext cx="1492827" cy="273844"/>
          </a:xfrm>
        </p:spPr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CE855-81AD-414C-967D-BD3F9CD5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841" y="857463"/>
            <a:ext cx="1649578" cy="3687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280148-EC86-FD47-8322-95DED1FD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70" y="1260565"/>
            <a:ext cx="4191875" cy="189411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softEdge rad="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DB9069-6C7D-9447-8A43-A249E656D06D}"/>
              </a:ext>
            </a:extLst>
          </p:cNvPr>
          <p:cNvSpPr/>
          <p:nvPr/>
        </p:nvSpPr>
        <p:spPr>
          <a:xfrm>
            <a:off x="5576279" y="4517602"/>
            <a:ext cx="18668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200" dirty="0">
                <a:solidFill>
                  <a:srgbClr val="0000FF"/>
                </a:solidFill>
              </a:rPr>
              <a:t>APd1 VU9P FPGA floorplan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D4A03A-7877-4841-AEA0-347C70BD4F1F}"/>
              </a:ext>
            </a:extLst>
          </p:cNvPr>
          <p:cNvSpPr/>
          <p:nvPr/>
        </p:nvSpPr>
        <p:spPr>
          <a:xfrm>
            <a:off x="1597149" y="3291528"/>
            <a:ext cx="256582" cy="23739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259040-E61F-A44C-BB4F-9AFA2C753286}"/>
              </a:ext>
            </a:extLst>
          </p:cNvPr>
          <p:cNvSpPr/>
          <p:nvPr/>
        </p:nvSpPr>
        <p:spPr>
          <a:xfrm>
            <a:off x="1955307" y="3275005"/>
            <a:ext cx="24242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200" dirty="0"/>
              <a:t>100x 25G GTY links w/ support infra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76BEC9-4938-9842-9166-F930C0DAB134}"/>
              </a:ext>
            </a:extLst>
          </p:cNvPr>
          <p:cNvSpPr/>
          <p:nvPr/>
        </p:nvSpPr>
        <p:spPr>
          <a:xfrm>
            <a:off x="1597149" y="3799444"/>
            <a:ext cx="256582" cy="237392"/>
          </a:xfrm>
          <a:prstGeom prst="rect">
            <a:avLst/>
          </a:prstGeom>
          <a:solidFill>
            <a:srgbClr val="FF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C0408-B723-0B44-BB47-4E334AE58EBE}"/>
              </a:ext>
            </a:extLst>
          </p:cNvPr>
          <p:cNvSpPr/>
          <p:nvPr/>
        </p:nvSpPr>
        <p:spPr>
          <a:xfrm>
            <a:off x="1955307" y="3782920"/>
            <a:ext cx="3215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1200" dirty="0"/>
              <a:t>Central AXI infra with MGT-based Chip2chip core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EE8D0-3DA3-0341-8D44-43EC47C18FF1}"/>
              </a:ext>
            </a:extLst>
          </p:cNvPr>
          <p:cNvSpPr/>
          <p:nvPr/>
        </p:nvSpPr>
        <p:spPr>
          <a:xfrm>
            <a:off x="2380448" y="1345612"/>
            <a:ext cx="9637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VU9P build</a:t>
            </a:r>
          </a:p>
        </p:txBody>
      </p:sp>
    </p:spTree>
    <p:extLst>
      <p:ext uri="{BB962C8B-B14F-4D97-AF65-F5344CB8AC3E}">
        <p14:creationId xmlns:p14="http://schemas.microsoft.com/office/powerpoint/2010/main" val="258365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Gen-0 (in operation at UW and CERN)</a:t>
            </a:r>
          </a:p>
          <a:p>
            <a:pPr lvl="1"/>
            <a:r>
              <a:rPr lang="en-US" sz="1350" dirty="0"/>
              <a:t>CTP7-based (3 cards, 96 total active links @ 10.0G available)</a:t>
            </a:r>
          </a:p>
          <a:p>
            <a:pPr lvl="1"/>
            <a:r>
              <a:rPr lang="en-US" sz="1350" dirty="0"/>
              <a:t>HLS interface grafted onto Phase 1 8b10b link infrastructure</a:t>
            </a:r>
          </a:p>
          <a:p>
            <a:pPr lvl="1"/>
            <a:r>
              <a:rPr lang="en-US" sz="1350" dirty="0"/>
              <a:t>64-bit link interfaces</a:t>
            </a:r>
          </a:p>
          <a:p>
            <a:r>
              <a:rPr lang="en-US" sz="1800" dirty="0"/>
              <a:t>Gen-1 (in operation at UW)</a:t>
            </a:r>
          </a:p>
          <a:p>
            <a:pPr lvl="1"/>
            <a:r>
              <a:rPr lang="en-US" sz="1350" dirty="0"/>
              <a:t>APd1 single card setup</a:t>
            </a:r>
          </a:p>
          <a:p>
            <a:pPr lvl="1"/>
            <a:r>
              <a:rPr lang="en-US" sz="1350" dirty="0" err="1"/>
              <a:t>Iridis</a:t>
            </a:r>
            <a:r>
              <a:rPr lang="en-US" sz="1350" dirty="0"/>
              <a:t>-style 64b66b transport</a:t>
            </a:r>
          </a:p>
          <a:p>
            <a:pPr lvl="1"/>
            <a:r>
              <a:rPr lang="en-US" sz="1350" dirty="0"/>
              <a:t>Early APx shell functionality</a:t>
            </a:r>
          </a:p>
          <a:p>
            <a:pPr lvl="2"/>
            <a:r>
              <a:rPr lang="en-US" sz="1200" dirty="0"/>
              <a:t>Asynchronous processing clock</a:t>
            </a:r>
          </a:p>
          <a:p>
            <a:r>
              <a:rPr lang="en-US" sz="1800" dirty="0"/>
              <a:t>Gen-2 (in operation at UW)</a:t>
            </a:r>
          </a:p>
          <a:p>
            <a:pPr lvl="1"/>
            <a:r>
              <a:rPr lang="en-US" sz="1500" dirty="0" err="1"/>
              <a:t>Multicard</a:t>
            </a:r>
            <a:r>
              <a:rPr lang="en-US" sz="1500" dirty="0"/>
              <a:t> test setup (Several 100 25 Gbps links)</a:t>
            </a:r>
            <a:endParaRPr lang="en-US" sz="1200" dirty="0"/>
          </a:p>
          <a:p>
            <a:pPr lvl="1"/>
            <a:r>
              <a:rPr lang="en-US" sz="1500" dirty="0"/>
              <a:t>Iridis-style signaling and APx shell environment</a:t>
            </a:r>
          </a:p>
          <a:p>
            <a:pPr lvl="1"/>
            <a:r>
              <a:rPr lang="en-US" sz="1500" dirty="0"/>
              <a:t>Common emulated TCDS </a:t>
            </a:r>
            <a:r>
              <a:rPr lang="en-US" sz="1500" dirty="0" err="1"/>
              <a:t>timebase</a:t>
            </a:r>
            <a:r>
              <a:rPr lang="en-US" sz="1500" dirty="0"/>
              <a:t> in ATCA/</a:t>
            </a:r>
            <a:r>
              <a:rPr lang="en-US" sz="1500" dirty="0" err="1"/>
              <a:t>MicroTCA</a:t>
            </a:r>
            <a:r>
              <a:rPr lang="en-US" sz="1500" dirty="0"/>
              <a:t> crates using CTP7</a:t>
            </a:r>
          </a:p>
          <a:p>
            <a:pPr lvl="1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Multi-Card HLS Demonstrators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1CD15-FAA5-A54D-92AD-02C16576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3000" y="4967407"/>
            <a:ext cx="1354874" cy="176093"/>
          </a:xfrm>
        </p:spPr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69736-87B0-834D-AD84-6A09A28D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2231" y="4972049"/>
            <a:ext cx="5408875" cy="166708"/>
          </a:xfrm>
        </p:spPr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ECE52-0A87-C943-AFD9-2A722C0F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92725" y="4972050"/>
            <a:ext cx="608275" cy="166708"/>
          </a:xfrm>
        </p:spPr>
        <p:txBody>
          <a:bodyPr/>
          <a:lstStyle/>
          <a:p>
            <a:fld id="{B56C67BE-0234-4D76-8D6F-4502085CFD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68287" y="4935713"/>
            <a:ext cx="5408875" cy="166708"/>
          </a:xfrm>
        </p:spPr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2725" y="4972050"/>
            <a:ext cx="608275" cy="166708"/>
          </a:xfrm>
        </p:spPr>
        <p:txBody>
          <a:bodyPr/>
          <a:lstStyle/>
          <a:p>
            <a:fld id="{AB3C1F1C-F708-3F4B-8ECB-6D467F0718B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Gen-1 Demonstrator Firmware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D84E1C9-056C-294C-9899-765ADFBD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067" y="4886885"/>
            <a:ext cx="1492827" cy="273844"/>
          </a:xfrm>
        </p:spPr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E9DD95E-0F27-3849-B3FA-BAFBC224D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81724"/>
            <a:ext cx="8458200" cy="3822532"/>
          </a:xfrm>
        </p:spPr>
        <p:txBody>
          <a:bodyPr>
            <a:normAutofit/>
          </a:bodyPr>
          <a:lstStyle/>
          <a:p>
            <a:r>
              <a:rPr lang="en-US" sz="1800" dirty="0"/>
              <a:t>Algorithm block interface standardized on AXI-stream for input and output data</a:t>
            </a:r>
          </a:p>
          <a:p>
            <a:pPr lvl="1"/>
            <a:r>
              <a:rPr lang="en-US" sz="1500" dirty="0"/>
              <a:t>Build time configurable number of input and output links </a:t>
            </a:r>
          </a:p>
          <a:p>
            <a:pPr lvl="1"/>
            <a:r>
              <a:rPr lang="en-US" sz="1500" dirty="0"/>
              <a:t>Designed such to allow direct instantiation of HLS IP block (option A)</a:t>
            </a:r>
          </a:p>
          <a:p>
            <a:pPr lvl="1"/>
            <a:r>
              <a:rPr lang="en-US" sz="1500" dirty="0"/>
              <a:t>Also an option to include HDL wrapper inside the </a:t>
            </a:r>
            <a:r>
              <a:rPr lang="en-US" sz="1500" dirty="0" err="1"/>
              <a:t>algo</a:t>
            </a:r>
            <a:r>
              <a:rPr lang="en-US" sz="1500" dirty="0"/>
              <a:t> block (option B)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ED93B9-14B9-B547-83B7-CFAFFFF3F183}"/>
              </a:ext>
            </a:extLst>
          </p:cNvPr>
          <p:cNvSpPr/>
          <p:nvPr/>
        </p:nvSpPr>
        <p:spPr>
          <a:xfrm>
            <a:off x="4906042" y="2738714"/>
            <a:ext cx="2214155" cy="1783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2BC720-EDAC-FD40-ADEF-CC96310F436D}"/>
              </a:ext>
            </a:extLst>
          </p:cNvPr>
          <p:cNvSpPr/>
          <p:nvPr/>
        </p:nvSpPr>
        <p:spPr>
          <a:xfrm>
            <a:off x="1677220" y="2738714"/>
            <a:ext cx="2214155" cy="1783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C5894F-E827-9F4E-9841-5788EC3AAFB3}"/>
              </a:ext>
            </a:extLst>
          </p:cNvPr>
          <p:cNvSpPr/>
          <p:nvPr/>
        </p:nvSpPr>
        <p:spPr>
          <a:xfrm>
            <a:off x="5115047" y="3018776"/>
            <a:ext cx="241664" cy="1143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</a:t>
            </a:r>
          </a:p>
          <a:p>
            <a:pPr algn="ctr"/>
            <a:r>
              <a:rPr lang="en-US" sz="1350" dirty="0"/>
              <a:t>D</a:t>
            </a:r>
          </a:p>
          <a:p>
            <a:pPr algn="ctr"/>
            <a:r>
              <a:rPr lang="en-US" sz="1350" dirty="0"/>
              <a:t>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F1B52C-290D-C149-BAF5-F4AF0BFF26F4}"/>
              </a:ext>
            </a:extLst>
          </p:cNvPr>
          <p:cNvSpPr/>
          <p:nvPr/>
        </p:nvSpPr>
        <p:spPr>
          <a:xfrm>
            <a:off x="6631092" y="3018776"/>
            <a:ext cx="241664" cy="1143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</a:t>
            </a:r>
          </a:p>
          <a:p>
            <a:pPr algn="ctr"/>
            <a:r>
              <a:rPr lang="en-US" sz="1350" dirty="0"/>
              <a:t>D</a:t>
            </a:r>
          </a:p>
          <a:p>
            <a:pPr algn="ctr"/>
            <a:r>
              <a:rPr lang="en-US" sz="1350" dirty="0"/>
              <a:t>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0E8399-7511-D74C-A63E-4AA21EEFBE2E}"/>
              </a:ext>
            </a:extLst>
          </p:cNvPr>
          <p:cNvSpPr/>
          <p:nvPr/>
        </p:nvSpPr>
        <p:spPr>
          <a:xfrm>
            <a:off x="5560810" y="2954846"/>
            <a:ext cx="851723" cy="13113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DF159B-93B1-4A4A-8632-7E6B2353E51C}"/>
              </a:ext>
            </a:extLst>
          </p:cNvPr>
          <p:cNvSpPr/>
          <p:nvPr/>
        </p:nvSpPr>
        <p:spPr>
          <a:xfrm>
            <a:off x="1900042" y="2950950"/>
            <a:ext cx="1763485" cy="13113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HLS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DE6672-A643-9342-B5E6-CB69063A9AF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678195" y="3590276"/>
            <a:ext cx="4368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81B912-2977-4440-8DC8-DE274EDCD3CF}"/>
              </a:ext>
            </a:extLst>
          </p:cNvPr>
          <p:cNvCxnSpPr>
            <a:cxnSpLocks/>
          </p:cNvCxnSpPr>
          <p:nvPr/>
        </p:nvCxnSpPr>
        <p:spPr>
          <a:xfrm>
            <a:off x="6872756" y="3590276"/>
            <a:ext cx="4368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B031FA8-3E62-6D43-8C07-871CF4DC4398}"/>
              </a:ext>
            </a:extLst>
          </p:cNvPr>
          <p:cNvCxnSpPr>
            <a:cxnSpLocks/>
          </p:cNvCxnSpPr>
          <p:nvPr/>
        </p:nvCxnSpPr>
        <p:spPr>
          <a:xfrm>
            <a:off x="1458793" y="3590276"/>
            <a:ext cx="4368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AF7AEB-EE75-254B-A41A-FDFF8BBB5996}"/>
              </a:ext>
            </a:extLst>
          </p:cNvPr>
          <p:cNvCxnSpPr>
            <a:cxnSpLocks/>
          </p:cNvCxnSpPr>
          <p:nvPr/>
        </p:nvCxnSpPr>
        <p:spPr>
          <a:xfrm>
            <a:off x="3663527" y="3590276"/>
            <a:ext cx="43685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E2A8C6D-8F67-3C43-ADE9-83C40B12B6B7}"/>
              </a:ext>
            </a:extLst>
          </p:cNvPr>
          <p:cNvSpPr/>
          <p:nvPr/>
        </p:nvSpPr>
        <p:spPr>
          <a:xfrm>
            <a:off x="2406600" y="2440535"/>
            <a:ext cx="80906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Option 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5F5326-205E-1B4D-B26C-5B3A60BCCAA6}"/>
              </a:ext>
            </a:extLst>
          </p:cNvPr>
          <p:cNvSpPr/>
          <p:nvPr/>
        </p:nvSpPr>
        <p:spPr>
          <a:xfrm>
            <a:off x="5594699" y="2439694"/>
            <a:ext cx="80425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Option B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41BC3-099A-5144-857D-7E63195DDFA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356711" y="3589194"/>
            <a:ext cx="204715" cy="10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251A74-C87B-264A-B5EF-2B6A6B4E65A6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413296" y="3589194"/>
            <a:ext cx="217796" cy="10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552ABCB-8309-2445-86F4-803E3E5A1089}"/>
              </a:ext>
            </a:extLst>
          </p:cNvPr>
          <p:cNvSpPr/>
          <p:nvPr/>
        </p:nvSpPr>
        <p:spPr>
          <a:xfrm>
            <a:off x="3162226" y="2717495"/>
            <a:ext cx="834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Algo</a:t>
            </a:r>
            <a:r>
              <a:rPr lang="en-US" sz="1200" dirty="0">
                <a:solidFill>
                  <a:srgbClr val="FF0000"/>
                </a:solidFill>
              </a:rPr>
              <a:t> Block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F69F9E-6ACE-B843-9338-36F56558FF34}"/>
              </a:ext>
            </a:extLst>
          </p:cNvPr>
          <p:cNvSpPr/>
          <p:nvPr/>
        </p:nvSpPr>
        <p:spPr>
          <a:xfrm>
            <a:off x="6375716" y="2713179"/>
            <a:ext cx="834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Algo</a:t>
            </a:r>
            <a:r>
              <a:rPr lang="en-US" sz="1200" dirty="0">
                <a:solidFill>
                  <a:srgbClr val="FF0000"/>
                </a:solidFill>
              </a:rPr>
              <a:t> Block</a:t>
            </a:r>
          </a:p>
        </p:txBody>
      </p:sp>
    </p:spTree>
    <p:extLst>
      <p:ext uri="{BB962C8B-B14F-4D97-AF65-F5344CB8AC3E}">
        <p14:creationId xmlns:p14="http://schemas.microsoft.com/office/powerpoint/2010/main" val="418734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HL-LHC Overview</a:t>
            </a:r>
          </a:p>
        </p:txBody>
      </p:sp>
      <p:pic>
        <p:nvPicPr>
          <p:cNvPr id="19459" name="Picture 3" descr="lhco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391" y="875249"/>
            <a:ext cx="64103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29150" y="2514600"/>
            <a:ext cx="2845483" cy="8679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p3d extrusionH="57150">
              <a:bevelT w="38100" h="38100"/>
            </a:sp3d>
          </a:bodyPr>
          <a:lstStyle/>
          <a:p>
            <a:pPr algn="ctr">
              <a:spcBef>
                <a:spcPct val="20000"/>
              </a:spcBef>
              <a:buFont typeface="ZapfDingbats" pitchFamily="82" charset="2"/>
              <a:buNone/>
              <a:defRPr/>
            </a:pPr>
            <a:r>
              <a:rPr lang="en-US" dirty="0">
                <a:solidFill>
                  <a:srgbClr val="800040"/>
                </a:solidFill>
              </a:rPr>
              <a:t>with every bunch crossing</a:t>
            </a:r>
          </a:p>
          <a:p>
            <a:pPr algn="ctr">
              <a:spcBef>
                <a:spcPct val="20000"/>
              </a:spcBef>
              <a:buFont typeface="ZapfDingbats" pitchFamily="82" charset="2"/>
              <a:buNone/>
              <a:defRPr/>
            </a:pPr>
            <a:r>
              <a:rPr lang="en-US" sz="1350" dirty="0">
                <a:solidFill>
                  <a:srgbClr val="800040"/>
                </a:solidFill>
              </a:rPr>
              <a:t>~200 Minimum Bias events</a:t>
            </a:r>
          </a:p>
          <a:p>
            <a:pPr algn="ctr">
              <a:spcBef>
                <a:spcPct val="20000"/>
              </a:spcBef>
              <a:buFont typeface="ZapfDingbats" pitchFamily="82" charset="2"/>
              <a:buNone/>
              <a:defRPr/>
            </a:pPr>
            <a:r>
              <a:rPr lang="en-US" sz="1350" dirty="0">
                <a:solidFill>
                  <a:srgbClr val="800040"/>
                </a:solidFill>
              </a:rPr>
              <a:t>with ~10000 particles produced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BDC1CF-9F0F-4542-A903-E058B9A0F0CF}"/>
              </a:ext>
            </a:extLst>
          </p:cNvPr>
          <p:cNvSpPr txBox="1"/>
          <p:nvPr/>
        </p:nvSpPr>
        <p:spPr>
          <a:xfrm>
            <a:off x="5511800" y="1580827"/>
            <a:ext cx="6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7.5x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18E6F-92F8-CB4F-9591-40071B7715FB}"/>
              </a:ext>
            </a:extLst>
          </p:cNvPr>
          <p:cNvSpPr txBox="1"/>
          <p:nvPr/>
        </p:nvSpPr>
        <p:spPr>
          <a:xfrm>
            <a:off x="5718172" y="1140445"/>
            <a:ext cx="6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E78E4-88F4-344A-AA9A-19C1D08A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4DA42-3733-AC4E-B7B0-ADE388C8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84112-D742-C946-A0B3-91F419AB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38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37586-426E-C548-AD71-3B8091D5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15F45C-7489-3446-AF14-BC9BA60A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A6CC8-950C-8842-BC31-357BE60A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FA2A34-F9DE-8A4D-8730-4A9FE792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Algorithm - from U of Hyderabad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4618F6-3AA0-7145-B79D-11F0EDD2A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88"/>
          <a:stretch/>
        </p:blipFill>
        <p:spPr>
          <a:xfrm>
            <a:off x="702128" y="893009"/>
            <a:ext cx="7739743" cy="391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70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52D19-71FE-074D-B930-9E86D7D1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9C3231-5D8B-E34F-8F35-649FEDE24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4EEF5-F405-F048-BA97-BD13C97D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44592C-EF8C-EC45-9766-783E22B7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C++ &amp; High Level Synthesis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CBD2491-E637-CF4D-9F29-C5633CE9E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49"/>
          <a:stretch/>
        </p:blipFill>
        <p:spPr>
          <a:xfrm>
            <a:off x="0" y="1100018"/>
            <a:ext cx="9144000" cy="34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84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67F3F-07B5-0D4D-B7F3-3AF8ABFB5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35C2E-60A2-7642-9789-446B98A3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59BB8-7D55-494F-8169-AEEE79F32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09BBD3-8875-AB40-8CE4-66C85697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&amp; Latency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AF2D82-CA7F-B149-8E10-AD398BB09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43" y="855157"/>
            <a:ext cx="7698921" cy="401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57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00707-DC91-BC48-B830-3B137A492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B92C6-87C0-6E43-9E7D-63FE848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85071-0D70-2F40-BD88-E8DC68E2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9A862C-DF09-D24B-BECE-E18724D3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Flow Reconstruction on FPGAs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C179A0A-1C27-4C40-953D-575B3518B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461"/>
            <a:ext cx="9144000" cy="31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1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B6ACA-0F89-0041-BA45-1A2254E2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537D9-2CD6-BB4A-91E7-F1FFC172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5086D-CFD8-064A-9020-C47070CB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844256-0DB9-784B-B69D-0171E7AD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Flow Implementation in Barrel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BA9A98-4C1D-1E46-A5FB-B06C426E3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2" y="917621"/>
            <a:ext cx="1710459" cy="3865762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654C17DD-63EF-CD48-BCCF-7A7CA2452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75" y="917621"/>
            <a:ext cx="6172751" cy="38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9AF6B-AF94-554A-950A-1035382B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F9954-0898-DF43-8FA9-6C02890B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57017-2E1C-E149-BE52-6A1C1156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152DFA-A253-2546-ACE8-8E336D37E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Particle Flow Resource Utilization on VU9P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483DB5-C16E-854C-90DB-029C0D51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67" y="832745"/>
            <a:ext cx="4260846" cy="39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9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37A7-EA40-6848-AFDB-3B7D1314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978CE-BD8A-2546-9501-F047C214D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sz="3800" dirty="0"/>
          </a:p>
          <a:p>
            <a:r>
              <a:rPr lang="en-US" sz="3800" dirty="0"/>
              <a:t>A team of engineers and physicists are taming the LHC data deluge with intelligent use of communications technologies to enable fundamental physics discoveries.</a:t>
            </a:r>
          </a:p>
          <a:p>
            <a:endParaRPr lang="en-US" sz="3800" dirty="0"/>
          </a:p>
          <a:p>
            <a:r>
              <a:rPr lang="en-US" sz="3800" dirty="0"/>
              <a:t>Advances in telecommunications technologies are continually adapted to track increasing data streams.</a:t>
            </a:r>
          </a:p>
          <a:p>
            <a:endParaRPr lang="en-US" sz="3800" dirty="0"/>
          </a:p>
          <a:p>
            <a:r>
              <a:rPr lang="en-US" sz="3800" dirty="0"/>
              <a:t>Students and postdocs are getting good training, especially in writing algorithmic firmware, for potential careers in both academia and industry.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Sincere Thanks to: 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Engineering Team: Tom Gorski, Ales </a:t>
            </a:r>
            <a:r>
              <a:rPr lang="en-US" dirty="0" err="1">
                <a:solidFill>
                  <a:srgbClr val="0000FF"/>
                </a:solidFill>
              </a:rPr>
              <a:t>Svetek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Jesra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Tikalsky</a:t>
            </a:r>
            <a:r>
              <a:rPr lang="en-US" dirty="0">
                <a:solidFill>
                  <a:srgbClr val="0000FF"/>
                </a:solidFill>
              </a:rPr>
              <a:t>, Robert </a:t>
            </a:r>
            <a:r>
              <a:rPr lang="en-US" dirty="0" err="1">
                <a:solidFill>
                  <a:srgbClr val="0000FF"/>
                </a:solidFill>
              </a:rPr>
              <a:t>Fobes</a:t>
            </a:r>
            <a:r>
              <a:rPr lang="en-US" dirty="0">
                <a:solidFill>
                  <a:srgbClr val="0000FF"/>
                </a:solidFill>
              </a:rPr>
              <a:t> (UW), Luis Morena (Princeton), </a:t>
            </a:r>
            <a:r>
              <a:rPr lang="en-US" dirty="0" err="1">
                <a:solidFill>
                  <a:srgbClr val="0000FF"/>
                </a:solidFill>
              </a:rPr>
              <a:t>Mandakini</a:t>
            </a:r>
            <a:r>
              <a:rPr lang="en-US" dirty="0">
                <a:solidFill>
                  <a:srgbClr val="0000FF"/>
                </a:solidFill>
              </a:rPr>
              <a:t> Patil, </a:t>
            </a:r>
            <a:r>
              <a:rPr lang="en-US" dirty="0" err="1">
                <a:solidFill>
                  <a:srgbClr val="0000FF"/>
                </a:solidFill>
              </a:rPr>
              <a:t>Kushsal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Bhalerao</a:t>
            </a:r>
            <a:r>
              <a:rPr lang="en-US" dirty="0">
                <a:solidFill>
                  <a:srgbClr val="0000FF"/>
                </a:solidFill>
              </a:rPr>
              <a:t> (TIFR)</a:t>
            </a:r>
            <a:br>
              <a:rPr lang="en-US" dirty="0">
                <a:solidFill>
                  <a:srgbClr val="0000FF"/>
                </a:solidFill>
              </a:rPr>
            </a:b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Physics Collaborators: Wesley Smith, Sascha </a:t>
            </a:r>
            <a:r>
              <a:rPr lang="en-US" dirty="0" err="1">
                <a:solidFill>
                  <a:srgbClr val="0000FF"/>
                </a:solidFill>
              </a:rPr>
              <a:t>Savin</a:t>
            </a:r>
            <a:r>
              <a:rPr lang="en-US" dirty="0">
                <a:solidFill>
                  <a:srgbClr val="0000FF"/>
                </a:solidFill>
              </a:rPr>
              <a:t>, Isobel </a:t>
            </a:r>
            <a:r>
              <a:rPr lang="en-US" dirty="0" err="1">
                <a:solidFill>
                  <a:srgbClr val="0000FF"/>
                </a:solidFill>
              </a:rPr>
              <a:t>Ojalvo</a:t>
            </a:r>
            <a:r>
              <a:rPr lang="en-US" dirty="0">
                <a:solidFill>
                  <a:srgbClr val="0000FF"/>
                </a:solidFill>
              </a:rPr>
              <a:t>, Bhawna </a:t>
            </a:r>
            <a:r>
              <a:rPr lang="en-US" dirty="0" err="1">
                <a:solidFill>
                  <a:srgbClr val="0000FF"/>
                </a:solidFill>
              </a:rPr>
              <a:t>Gomber</a:t>
            </a:r>
            <a:r>
              <a:rPr lang="en-US" dirty="0">
                <a:solidFill>
                  <a:srgbClr val="0000FF"/>
                </a:solidFill>
              </a:rPr>
              <a:t>, Varun Sharma, </a:t>
            </a:r>
            <a:r>
              <a:rPr lang="en-US" dirty="0" err="1">
                <a:solidFill>
                  <a:srgbClr val="0000FF"/>
                </a:solidFill>
              </a:rPr>
              <a:t>Kajari</a:t>
            </a:r>
            <a:r>
              <a:rPr lang="en-US" dirty="0">
                <a:solidFill>
                  <a:srgbClr val="0000FF"/>
                </a:solidFill>
              </a:rPr>
              <a:t> Mazumdar, Jeff Berryhill, Rick Cavanaugh, Dylan Rankin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D55D0-5331-EA48-AB83-A3079EBF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E61E2-3392-4F4D-A0B9-9C5BA04B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C18A8-214F-5242-A0D0-629E3C58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B6F24-B152-E34C-9FEA-21E4BFD4CBE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0DA87-C5D9-3F45-8E3E-2FB4D6E66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4A8E2-6FEC-CC4B-9DCC-A1ACC218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80AFF-7917-854E-8933-A31FE8443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F1BACE-56AC-BA4E-877B-A68EBFD7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HLLHC Parameters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046DF1-3986-4E46-A2B9-3A9C337DE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49" y="855997"/>
            <a:ext cx="6918739" cy="3987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08008C-20F4-C448-848A-29341854AB96}"/>
              </a:ext>
            </a:extLst>
          </p:cNvPr>
          <p:cNvSpPr txBox="1"/>
          <p:nvPr/>
        </p:nvSpPr>
        <p:spPr>
          <a:xfrm>
            <a:off x="3564836" y="3200400"/>
            <a:ext cx="1755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Operating at 2x now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25B7F-A8A2-9A44-8A15-300171BEBB65}"/>
              </a:ext>
            </a:extLst>
          </p:cNvPr>
          <p:cNvSpPr txBox="1"/>
          <p:nvPr/>
        </p:nvSpPr>
        <p:spPr>
          <a:xfrm>
            <a:off x="5050646" y="3659291"/>
            <a:ext cx="2739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Expect Operating at 7.5x ultimately</a:t>
            </a:r>
          </a:p>
        </p:txBody>
      </p:sp>
    </p:spTree>
    <p:extLst>
      <p:ext uri="{BB962C8B-B14F-4D97-AF65-F5344CB8AC3E}">
        <p14:creationId xmlns:p14="http://schemas.microsoft.com/office/powerpoint/2010/main" val="365224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91057" y="832745"/>
            <a:ext cx="8777340" cy="4056495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</a:pPr>
            <a:r>
              <a:rPr lang="en-US" sz="1800" dirty="0"/>
              <a:t>At </a:t>
            </a:r>
            <a:r>
              <a:rPr lang="en-US" sz="1800" i="1" dirty="0">
                <a:ea typeface="Arial" charset="0"/>
                <a:cs typeface="Arial" charset="0"/>
              </a:rPr>
              <a:t>L</a:t>
            </a:r>
            <a:r>
              <a:rPr lang="en-US" sz="1800" dirty="0"/>
              <a:t> = 7.5 x 10</a:t>
            </a:r>
            <a:r>
              <a:rPr lang="en-US" sz="1800" baseline="30000" dirty="0"/>
              <a:t>34 </a:t>
            </a:r>
            <a:r>
              <a:rPr lang="en-US" sz="1800" dirty="0"/>
              <a:t>cm</a:t>
            </a:r>
            <a:r>
              <a:rPr lang="en-US" sz="1800" baseline="30000" dirty="0"/>
              <a:t>-2 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</a:p>
          <a:p>
            <a:pPr marL="470297" lvl="1" indent="-170260">
              <a:lnSpc>
                <a:spcPct val="80000"/>
              </a:lnSpc>
            </a:pPr>
            <a:r>
              <a:rPr lang="en-US" sz="1800" dirty="0"/>
              <a:t>200 events per beam crossing (BX)</a:t>
            </a:r>
          </a:p>
          <a:p>
            <a:pPr marL="685800" lvl="2" indent="-82154">
              <a:lnSpc>
                <a:spcPct val="80000"/>
              </a:lnSpc>
            </a:pPr>
            <a:r>
              <a:rPr lang="en-US" sz="1800" dirty="0"/>
              <a:t> ~ 7.5 GHz pp collision rate</a:t>
            </a:r>
          </a:p>
          <a:p>
            <a:pPr marL="685800" lvl="2" indent="-82154">
              <a:lnSpc>
                <a:spcPct val="80000"/>
              </a:lnSpc>
            </a:pPr>
            <a:r>
              <a:rPr lang="en-US" sz="1800" dirty="0"/>
              <a:t> “Interesting” events contain</a:t>
            </a:r>
            <a:br>
              <a:rPr lang="en-US" sz="1800" dirty="0"/>
            </a:br>
            <a:r>
              <a:rPr lang="en-US" sz="1800" dirty="0"/>
              <a:t> ~ 200 pileup events</a:t>
            </a:r>
          </a:p>
          <a:p>
            <a:pPr marL="470297" lvl="1" indent="-170260">
              <a:lnSpc>
                <a:spcPct val="80000"/>
              </a:lnSpc>
            </a:pPr>
            <a:r>
              <a:rPr lang="en-US" sz="1800" dirty="0"/>
              <a:t>EWK rate: 7.5 kHz W &amp; Z</a:t>
            </a:r>
          </a:p>
          <a:p>
            <a:pPr marL="470297" lvl="1" indent="-170260">
              <a:lnSpc>
                <a:spcPct val="80000"/>
              </a:lnSpc>
            </a:pPr>
            <a:r>
              <a:rPr lang="en-US" sz="1800" dirty="0"/>
              <a:t>Top rate: 75 Hz</a:t>
            </a:r>
          </a:p>
          <a:p>
            <a:pPr marL="470297" lvl="1" indent="-170260">
              <a:lnSpc>
                <a:spcPct val="80000"/>
              </a:lnSpc>
            </a:pPr>
            <a:r>
              <a:rPr lang="en-US" sz="1800" dirty="0"/>
              <a:t>Higgs: 1 Hz, H</a:t>
            </a:r>
            <a:r>
              <a:rPr lang="en-US" sz="1800" baseline="-25000" dirty="0"/>
              <a:t>4l</a:t>
            </a:r>
            <a:r>
              <a:rPr lang="en-US" sz="1800" dirty="0"/>
              <a:t>: 10</a:t>
            </a:r>
            <a:r>
              <a:rPr lang="en-US" sz="1800" baseline="30000" dirty="0"/>
              <a:t>–4</a:t>
            </a:r>
            <a:r>
              <a:rPr lang="en-US" sz="1800" dirty="0"/>
              <a:t> Hz</a:t>
            </a:r>
          </a:p>
          <a:p>
            <a:pPr marL="0" indent="0">
              <a:lnSpc>
                <a:spcPct val="80000"/>
              </a:lnSpc>
            </a:pPr>
            <a:r>
              <a:rPr lang="en-US" sz="1800" dirty="0"/>
              <a:t>Select in stages</a:t>
            </a:r>
          </a:p>
          <a:p>
            <a:pPr marL="470297" lvl="1" indent="-170260">
              <a:lnSpc>
                <a:spcPct val="80000"/>
              </a:lnSpc>
            </a:pPr>
            <a:r>
              <a:rPr lang="en-US" sz="1800" dirty="0"/>
              <a:t>Level-1 Triggers</a:t>
            </a:r>
          </a:p>
          <a:p>
            <a:pPr marL="685800" lvl="2" indent="-82154">
              <a:lnSpc>
                <a:spcPct val="80000"/>
              </a:lnSpc>
            </a:pPr>
            <a:r>
              <a:rPr lang="en-US" sz="1800" dirty="0"/>
              <a:t> 7.5 GHz (32 MHz BX ) to 750 kHz</a:t>
            </a:r>
          </a:p>
          <a:p>
            <a:pPr marL="470297" lvl="1" indent="-170260">
              <a:lnSpc>
                <a:spcPct val="80000"/>
              </a:lnSpc>
            </a:pPr>
            <a:r>
              <a:rPr lang="en-US" sz="1800" dirty="0"/>
              <a:t>High Level Triggers</a:t>
            </a:r>
          </a:p>
          <a:p>
            <a:pPr marL="685800" lvl="2" indent="-82154">
              <a:lnSpc>
                <a:spcPct val="80000"/>
              </a:lnSpc>
            </a:pPr>
            <a:r>
              <a:rPr lang="en-US" sz="1800" dirty="0"/>
              <a:t> 750 kHz to ~10 kHz</a:t>
            </a:r>
          </a:p>
          <a:p>
            <a:pPr marL="171450" indent="-82154">
              <a:lnSpc>
                <a:spcPct val="80000"/>
              </a:lnSpc>
            </a:pPr>
            <a:r>
              <a:rPr lang="en-US" sz="1800" dirty="0"/>
              <a:t>Event store: ~10 kHz events</a:t>
            </a: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HLLHC Physics &amp; Event Rates</a:t>
            </a:r>
          </a:p>
        </p:txBody>
      </p:sp>
      <p:pic>
        <p:nvPicPr>
          <p:cNvPr id="22532" name="Picture 4" descr="lhcc_rates.eps                                                 000531BEOrchid                         B45DDA35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7204" y="800100"/>
            <a:ext cx="342661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99D9E-17C2-514E-8ED3-B75EE0208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9D558-6E97-0D40-83EB-BC688606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A8F94-CEC0-7647-A46A-BF674ADF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B9E6A-9527-3343-BD28-56CC46FEE8FC}"/>
              </a:ext>
            </a:extLst>
          </p:cNvPr>
          <p:cNvSpPr txBox="1"/>
          <p:nvPr/>
        </p:nvSpPr>
        <p:spPr>
          <a:xfrm rot="16200000">
            <a:off x="6919335" y="2387084"/>
            <a:ext cx="247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Scale shifts up by 7.5x</a:t>
            </a:r>
          </a:p>
        </p:txBody>
      </p:sp>
    </p:spTree>
    <p:extLst>
      <p:ext uri="{BB962C8B-B14F-4D97-AF65-F5344CB8AC3E}">
        <p14:creationId xmlns:p14="http://schemas.microsoft.com/office/powerpoint/2010/main" val="189522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(HL) LHC Physics – Trigger Challenge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11150" y="838201"/>
            <a:ext cx="7498160" cy="3877865"/>
          </a:xfrm>
          <a:prstGeom prst="rect">
            <a:avLst/>
          </a:prstGeom>
        </p:spPr>
        <p:txBody>
          <a:bodyPr/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 sz="2800" b="1">
                <a:solidFill>
                  <a:srgbClr val="ED181E"/>
                </a:solidFill>
                <a:latin typeface="+mn-lt"/>
                <a:ea typeface="Arial"/>
                <a:cs typeface="Arial"/>
              </a:defRPr>
            </a:lvl1pPr>
            <a:lvl2pPr marL="62865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rgbClr val="1822CD"/>
                </a:solidFill>
                <a:latin typeface="+mn-lt"/>
                <a:ea typeface="Arial"/>
                <a:cs typeface="Arial"/>
              </a:defRPr>
            </a:lvl2pPr>
            <a:lvl3pPr marL="97155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rgbClr val="006600"/>
                </a:solidFill>
                <a:latin typeface="+mn-lt"/>
                <a:ea typeface="Arial"/>
                <a:cs typeface="Arial"/>
              </a:defRPr>
            </a:lvl3pPr>
            <a:lvl4pPr marL="12573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rgbClr val="DC0081"/>
                </a:solidFill>
                <a:latin typeface="+mn-lt"/>
                <a:ea typeface="Arial"/>
                <a:cs typeface="Arial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Arial"/>
                <a:cs typeface="Arial"/>
              </a:defRPr>
            </a:lvl5pPr>
            <a:lvl6pPr marL="20002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4574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7pPr>
            <a:lvl8pPr marL="29146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8pPr>
            <a:lvl9pPr marL="3371850" indent="-171450" algn="l" rtl="0" eaLnBrk="1" fontAlgn="base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2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/>
            <a:r>
              <a:rPr lang="en-US" sz="1500" dirty="0">
                <a:latin typeface="Helvetica" charset="0"/>
              </a:rPr>
              <a:t>Electroweak Symmetry Breaking Scale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Higgs (125 GeV) studies and </a:t>
            </a:r>
            <a:r>
              <a:rPr lang="en-US" sz="1500" dirty="0" err="1">
                <a:latin typeface="Helvetica" charset="0"/>
                <a:ea typeface="ＭＳ Ｐゴシック" charset="0"/>
              </a:rPr>
              <a:t>higgs</a:t>
            </a:r>
            <a:r>
              <a:rPr lang="en-US" sz="1500" dirty="0">
                <a:latin typeface="Helvetica" charset="0"/>
                <a:ea typeface="ＭＳ Ｐゴシック" charset="0"/>
              </a:rPr>
              <a:t> sector characterization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Quark, lepton Yukawa couplings to </a:t>
            </a:r>
            <a:r>
              <a:rPr lang="en-US" sz="1500" dirty="0" err="1">
                <a:latin typeface="Helvetica" charset="0"/>
                <a:ea typeface="ＭＳ Ｐゴシック" charset="0"/>
              </a:rPr>
              <a:t>higgs</a:t>
            </a:r>
            <a:endParaRPr lang="en-US" sz="1500" dirty="0">
              <a:latin typeface="Helvetica" charset="0"/>
              <a:ea typeface="ＭＳ Ｐゴシック" charset="0"/>
            </a:endParaRPr>
          </a:p>
          <a:p>
            <a:pPr eaLnBrk="1" hangingPunct="1"/>
            <a:r>
              <a:rPr lang="en-US" sz="1500" dirty="0">
                <a:latin typeface="Helvetica" charset="0"/>
              </a:rPr>
              <a:t>New physics at </a:t>
            </a:r>
            <a:r>
              <a:rPr lang="en-US" sz="1500" dirty="0" err="1">
                <a:latin typeface="Helvetica" charset="0"/>
              </a:rPr>
              <a:t>TeV</a:t>
            </a:r>
            <a:r>
              <a:rPr lang="en-US" sz="1500" dirty="0">
                <a:latin typeface="Helvetica" charset="0"/>
              </a:rPr>
              <a:t> scale to stabilize </a:t>
            </a:r>
            <a:r>
              <a:rPr lang="en-US" sz="1500" dirty="0" err="1">
                <a:latin typeface="Helvetica" charset="0"/>
              </a:rPr>
              <a:t>higgs</a:t>
            </a:r>
            <a:r>
              <a:rPr lang="en-US" sz="1500" dirty="0">
                <a:latin typeface="Helvetica" charset="0"/>
              </a:rPr>
              <a:t> sector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Spectroscopy of new EWK produced resonances (SUSY or otherwise)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Find dark matter candidate</a:t>
            </a:r>
          </a:p>
          <a:p>
            <a:pPr eaLnBrk="1" hangingPunct="1"/>
            <a:r>
              <a:rPr lang="en-US" sz="1500" dirty="0">
                <a:latin typeface="Helvetica" charset="0"/>
              </a:rPr>
              <a:t>Multi-</a:t>
            </a:r>
            <a:r>
              <a:rPr lang="en-US" sz="1500" dirty="0" err="1">
                <a:latin typeface="Helvetica" charset="0"/>
              </a:rPr>
              <a:t>TeV</a:t>
            </a:r>
            <a:r>
              <a:rPr lang="en-US" sz="1500" dirty="0">
                <a:latin typeface="Helvetica" charset="0"/>
              </a:rPr>
              <a:t> scale physics (loop effects)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Indirect effects on flavor physics (mixing, FCNC, etc.)</a:t>
            </a:r>
          </a:p>
          <a:p>
            <a:pPr marL="814388" lvl="2" eaLnBrk="1" hangingPunct="1"/>
            <a:r>
              <a:rPr lang="en-US" sz="1500" dirty="0" err="1">
                <a:latin typeface="Helvetica" charset="0"/>
                <a:ea typeface="ＭＳ Ｐゴシック" charset="0"/>
              </a:rPr>
              <a:t>B</a:t>
            </a:r>
            <a:r>
              <a:rPr lang="en-US" sz="1500" baseline="-25000" dirty="0" err="1">
                <a:latin typeface="Helvetica" charset="0"/>
                <a:ea typeface="ＭＳ Ｐゴシック" charset="0"/>
              </a:rPr>
              <a:t>s</a:t>
            </a:r>
            <a:r>
              <a:rPr lang="en-US" sz="1500" dirty="0">
                <a:latin typeface="Helvetica" charset="0"/>
                <a:ea typeface="ＭＳ Ｐゴシック" charset="0"/>
              </a:rPr>
              <a:t> mixing and rare B decays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Lepton flavor violation</a:t>
            </a:r>
          </a:p>
          <a:p>
            <a:pPr marL="814388" lvl="2" eaLnBrk="1" hangingPunct="1"/>
            <a:r>
              <a:rPr lang="en-US" sz="1500" dirty="0">
                <a:latin typeface="Helvetica" charset="0"/>
                <a:ea typeface="ＭＳ Ｐゴシック" charset="0"/>
              </a:rPr>
              <a:t>Rare Z and </a:t>
            </a:r>
            <a:r>
              <a:rPr lang="en-US" sz="1500" dirty="0" err="1">
                <a:latin typeface="Helvetica" charset="0"/>
                <a:ea typeface="ＭＳ Ｐゴシック" charset="0"/>
              </a:rPr>
              <a:t>higgs</a:t>
            </a:r>
            <a:r>
              <a:rPr lang="en-US" sz="1500" dirty="0">
                <a:latin typeface="Helvetica" charset="0"/>
                <a:ea typeface="ＭＳ Ｐゴシック" charset="0"/>
              </a:rPr>
              <a:t> decays</a:t>
            </a:r>
          </a:p>
          <a:p>
            <a:pPr eaLnBrk="1" hangingPunct="1"/>
            <a:r>
              <a:rPr lang="en-US" sz="1500" dirty="0">
                <a:latin typeface="Helvetica" charset="0"/>
              </a:rPr>
              <a:t>Planck scale physics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Large extra dimensions to bring it closer to experiment</a:t>
            </a:r>
          </a:p>
          <a:p>
            <a:pPr lvl="1" eaLnBrk="1" hangingPunct="1"/>
            <a:r>
              <a:rPr lang="en-US" sz="1500" dirty="0">
                <a:latin typeface="Helvetica" charset="0"/>
                <a:ea typeface="ＭＳ Ｐゴシック" charset="0"/>
              </a:rPr>
              <a:t>New heavy bosons</a:t>
            </a:r>
          </a:p>
          <a:p>
            <a:pPr lvl="1" eaLnBrk="1" hangingPunct="1"/>
            <a:r>
              <a:rPr lang="en-US" sz="1500" dirty="0" err="1">
                <a:latin typeface="Helvetica" charset="0"/>
                <a:ea typeface="ＭＳ Ｐゴシック" charset="0"/>
              </a:rPr>
              <a:t>Blackhole</a:t>
            </a:r>
            <a:r>
              <a:rPr lang="en-US" sz="1500" dirty="0">
                <a:latin typeface="Helvetica" charset="0"/>
                <a:ea typeface="ＭＳ Ｐゴシック" charset="0"/>
              </a:rPr>
              <a:t> production </a:t>
            </a: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7200503" y="1282700"/>
            <a:ext cx="1632347" cy="277416"/>
            <a:chOff x="4210" y="1086"/>
            <a:chExt cx="1371" cy="233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4210" y="1192"/>
              <a:ext cx="483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639" y="1086"/>
              <a:ext cx="942" cy="233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/>
                <a:t>Low P</a:t>
              </a:r>
              <a:r>
                <a:rPr lang="en-US" sz="1200" baseline="-25000"/>
                <a:t>T</a:t>
              </a:r>
              <a:r>
                <a:rPr lang="en-US" sz="1200"/>
                <a:t> </a:t>
              </a:r>
              <a:r>
                <a:rPr lang="en-US" sz="1200">
                  <a:latin typeface="Symbol" charset="0"/>
                </a:rPr>
                <a:t>g</a:t>
              </a:r>
              <a:r>
                <a:rPr lang="en-US" sz="1200"/>
                <a:t>, e, </a:t>
              </a:r>
              <a:r>
                <a:rPr lang="en-US" sz="1200">
                  <a:latin typeface="Symbol" charset="0"/>
                </a:rPr>
                <a:t>m</a:t>
              </a:r>
              <a:endParaRPr lang="en-US" sz="1200"/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5789017" y="1441492"/>
            <a:ext cx="1697831" cy="277416"/>
            <a:chOff x="3606" y="1315"/>
            <a:chExt cx="1426" cy="233"/>
          </a:xfrm>
        </p:grpSpPr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>
              <a:off x="3606" y="1421"/>
              <a:ext cx="483" cy="0"/>
            </a:xfrm>
            <a:prstGeom prst="line">
              <a:avLst/>
            </a:prstGeom>
            <a:noFill/>
            <a:ln w="28575">
              <a:solidFill>
                <a:srgbClr val="FF66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035" y="1315"/>
              <a:ext cx="997" cy="233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dirty="0"/>
                <a:t>Low P</a:t>
              </a:r>
              <a:r>
                <a:rPr lang="en-US" sz="1200" baseline="-25000" dirty="0"/>
                <a:t>T</a:t>
              </a:r>
              <a:r>
                <a:rPr lang="en-US" sz="1200" dirty="0"/>
                <a:t> B, </a:t>
              </a:r>
              <a:r>
                <a:rPr lang="en-US" sz="1200" dirty="0">
                  <a:latin typeface="Symbol" charset="0"/>
                </a:rPr>
                <a:t>t</a:t>
              </a:r>
              <a:r>
                <a:rPr lang="en-US" sz="1200" dirty="0"/>
                <a:t> jets</a:t>
              </a:r>
            </a:p>
          </p:txBody>
        </p:sp>
      </p:grpSp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7390092" y="1885158"/>
            <a:ext cx="1440656" cy="461963"/>
            <a:chOff x="4543" y="1689"/>
            <a:chExt cx="1210" cy="388"/>
          </a:xfrm>
        </p:grpSpPr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4543" y="1872"/>
              <a:ext cx="426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4922" y="1689"/>
              <a:ext cx="831" cy="388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dirty="0"/>
                <a:t>Multiple low P</a:t>
              </a:r>
              <a:r>
                <a:rPr lang="en-US" sz="1200" baseline="-25000" dirty="0"/>
                <a:t>T</a:t>
              </a:r>
              <a:r>
                <a:rPr lang="en-US" sz="1200" dirty="0"/>
                <a:t> objects</a:t>
              </a:r>
            </a:p>
          </p:txBody>
        </p:sp>
      </p:grpSp>
      <p:grpSp>
        <p:nvGrpSpPr>
          <p:cNvPr id="16" name="Group 19"/>
          <p:cNvGrpSpPr>
            <a:grpSpLocks/>
          </p:cNvGrpSpPr>
          <p:nvPr/>
        </p:nvGrpSpPr>
        <p:grpSpPr bwMode="auto">
          <a:xfrm>
            <a:off x="5815229" y="2170989"/>
            <a:ext cx="1359694" cy="277416"/>
            <a:chOff x="3606" y="1315"/>
            <a:chExt cx="1426" cy="233"/>
          </a:xfrm>
        </p:grpSpPr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H="1">
              <a:off x="3606" y="1421"/>
              <a:ext cx="483" cy="0"/>
            </a:xfrm>
            <a:prstGeom prst="line">
              <a:avLst/>
            </a:prstGeom>
            <a:noFill/>
            <a:ln w="28575">
              <a:solidFill>
                <a:srgbClr val="FF66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4035" y="1315"/>
              <a:ext cx="997" cy="233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dirty="0"/>
                <a:t>Missing E</a:t>
              </a:r>
              <a:r>
                <a:rPr lang="en-US" sz="1200" baseline="-25000" dirty="0"/>
                <a:t>T</a:t>
              </a:r>
              <a:endParaRPr lang="en-US" sz="1200" dirty="0"/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3403217" y="3590261"/>
            <a:ext cx="1632347" cy="461963"/>
            <a:chOff x="4210" y="1086"/>
            <a:chExt cx="1371" cy="388"/>
          </a:xfrm>
        </p:grpSpPr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H="1">
              <a:off x="4210" y="1192"/>
              <a:ext cx="483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4639" y="1086"/>
              <a:ext cx="942" cy="388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/>
                <a:t>Low P</a:t>
              </a:r>
              <a:r>
                <a:rPr lang="en-US" sz="1200" baseline="-25000"/>
                <a:t>T</a:t>
              </a:r>
              <a:r>
                <a:rPr lang="en-US" sz="1200"/>
                <a:t> leptons</a:t>
              </a:r>
            </a:p>
          </p:txBody>
        </p:sp>
      </p:grpSp>
      <p:grpSp>
        <p:nvGrpSpPr>
          <p:cNvPr id="22" name="Group 28"/>
          <p:cNvGrpSpPr>
            <a:grpSpLocks/>
          </p:cNvGrpSpPr>
          <p:nvPr/>
        </p:nvGrpSpPr>
        <p:grpSpPr bwMode="auto">
          <a:xfrm>
            <a:off x="5806560" y="4197259"/>
            <a:ext cx="3024188" cy="553642"/>
            <a:chOff x="2606" y="3620"/>
            <a:chExt cx="2540" cy="465"/>
          </a:xfrm>
        </p:grpSpPr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H="1">
              <a:off x="2606" y="3841"/>
              <a:ext cx="895" cy="0"/>
            </a:xfrm>
            <a:prstGeom prst="line">
              <a:avLst/>
            </a:prstGeom>
            <a:noFill/>
            <a:ln w="28575">
              <a:solidFill>
                <a:srgbClr val="66FF66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3401" y="3620"/>
              <a:ext cx="1745" cy="465"/>
            </a:xfrm>
            <a:prstGeom prst="rect">
              <a:avLst/>
            </a:prstGeom>
            <a:solidFill>
              <a:srgbClr val="66FF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dirty="0"/>
                <a:t>High P</a:t>
              </a:r>
              <a:r>
                <a:rPr lang="en-US" sz="1200" baseline="-25000" dirty="0"/>
                <a:t>T</a:t>
              </a:r>
              <a:r>
                <a:rPr lang="en-US" sz="1200" dirty="0"/>
                <a:t> leptons and photons</a:t>
              </a:r>
            </a:p>
            <a:p>
              <a:pPr algn="ctr">
                <a:spcBef>
                  <a:spcPct val="50000"/>
                </a:spcBef>
              </a:pPr>
              <a:r>
                <a:rPr lang="en-US" sz="1200" dirty="0"/>
                <a:t>Multi particle and jet events</a:t>
              </a:r>
            </a:p>
          </p:txBody>
        </p:sp>
      </p:grpSp>
      <p:grpSp>
        <p:nvGrpSpPr>
          <p:cNvPr id="25" name="Group 32"/>
          <p:cNvGrpSpPr>
            <a:grpSpLocks/>
          </p:cNvGrpSpPr>
          <p:nvPr/>
        </p:nvGrpSpPr>
        <p:grpSpPr bwMode="auto">
          <a:xfrm>
            <a:off x="5815229" y="2941586"/>
            <a:ext cx="2662238" cy="429816"/>
            <a:chOff x="3494" y="2530"/>
            <a:chExt cx="2236" cy="361"/>
          </a:xfrm>
        </p:grpSpPr>
        <p:sp>
          <p:nvSpPr>
            <p:cNvPr id="26" name="Line 30"/>
            <p:cNvSpPr>
              <a:spLocks noChangeShapeType="1"/>
            </p:cNvSpPr>
            <p:nvPr/>
          </p:nvSpPr>
          <p:spPr bwMode="auto">
            <a:xfrm flipH="1">
              <a:off x="3494" y="2713"/>
              <a:ext cx="67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094" y="2530"/>
              <a:ext cx="1636" cy="36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sz="1200" dirty="0">
                  <a:solidFill>
                    <a:schemeClr val="bg1"/>
                  </a:solidFill>
                </a:rPr>
                <a:t>~ Dedicated triggers (CMS) or experiment (LHCB)</a:t>
              </a:r>
            </a:p>
          </p:txBody>
        </p:sp>
      </p:grp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7721996" y="981420"/>
            <a:ext cx="1110854" cy="276999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/>
              <a:t>Low </a:t>
            </a:r>
            <a:r>
              <a:rPr lang="en-US" sz="1200" dirty="0">
                <a:sym typeface="Symbol" charset="0"/>
              </a:rPr>
              <a:t> 30 GeV</a:t>
            </a:r>
            <a:endParaRPr lang="en-US" sz="1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CB11-BA4D-E640-BD5D-7A9963B7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7878B-1B61-2843-A644-D2523934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C0555C9-5CF3-C04F-98A6-F81997E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6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966913" y="577456"/>
            <a:ext cx="2381" cy="2381"/>
          </a:xfrm>
          <a:prstGeom prst="rect">
            <a:avLst/>
          </a:prstGeom>
          <a:solidFill>
            <a:srgbClr val="2F12D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35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5737623" y="553641"/>
            <a:ext cx="6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GB" sz="21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13342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 (p-p) at HLLHC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C7D4049-8F7B-B34B-A8B6-329C8F49C4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72"/>
          <a:stretch/>
        </p:blipFill>
        <p:spPr>
          <a:xfrm>
            <a:off x="118749" y="857146"/>
            <a:ext cx="4601148" cy="2207787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32016F9-75DC-A946-A55B-3D41AD20C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000" y="830950"/>
            <a:ext cx="4426258" cy="4085167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0ADBC4-3724-5446-837F-6D9EF1163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7" y="2873533"/>
            <a:ext cx="4724184" cy="2295103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5C66DAD2-D471-C743-AF87-5A1D5013B7E1}"/>
              </a:ext>
            </a:extLst>
          </p:cNvPr>
          <p:cNvSpPr/>
          <p:nvPr/>
        </p:nvSpPr>
        <p:spPr>
          <a:xfrm>
            <a:off x="2497667" y="2571750"/>
            <a:ext cx="118533" cy="654050"/>
          </a:xfrm>
          <a:prstGeom prst="downArrow">
            <a:avLst/>
          </a:prstGeom>
          <a:solidFill>
            <a:srgbClr val="CC99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4BA4B-BE2A-EA48-970A-2369AA45E8AC}"/>
              </a:ext>
            </a:extLst>
          </p:cNvPr>
          <p:cNvSpPr txBox="1"/>
          <p:nvPr/>
        </p:nvSpPr>
        <p:spPr>
          <a:xfrm rot="16200000" flipV="1">
            <a:off x="3460234" y="3525415"/>
            <a:ext cx="2827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Selecting high P</a:t>
            </a:r>
            <a:r>
              <a:rPr lang="en-US" sz="1400" baseline="-25000" dirty="0"/>
              <a:t>T</a:t>
            </a:r>
            <a:r>
              <a:rPr lang="en-US" sz="1400" dirty="0"/>
              <a:t> clusters and tracks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50E27B9-F63A-304D-8D12-90F4FD5887C7}"/>
              </a:ext>
            </a:extLst>
          </p:cNvPr>
          <p:cNvSpPr txBox="1"/>
          <p:nvPr/>
        </p:nvSpPr>
        <p:spPr>
          <a:xfrm>
            <a:off x="6415135" y="1513236"/>
            <a:ext cx="211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Can not afford to go any higher in thresholds!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71F5A1F-929A-2242-B0CA-00FDF0C45F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12-August-2020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CE08579-4C19-024B-A257-B909AACB7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4AFB07C-D97A-C243-AB15-85E524044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92658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1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E0EC-1F55-8347-88A4-D4431EA5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Requirements (my slide from Feb 2004)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7316EC-A927-E544-916E-CF91F93CE9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60F3A-4429-CB4A-BA5E-CFEA68927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AF544-F466-B643-89FE-A08B5229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8</a:t>
            </a:fld>
            <a:endParaRPr lang="en-US" noProof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E5B07B-A000-4B4B-968C-4827F2A2B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31" y="864384"/>
            <a:ext cx="5644783" cy="4238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7E5812-E212-0D40-9F0E-7328B1D5E56C}"/>
              </a:ext>
            </a:extLst>
          </p:cNvPr>
          <p:cNvSpPr txBox="1"/>
          <p:nvPr/>
        </p:nvSpPr>
        <p:spPr>
          <a:xfrm>
            <a:off x="6826436" y="3167743"/>
            <a:ext cx="1950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trigger !</a:t>
            </a:r>
          </a:p>
          <a:p>
            <a:endParaRPr lang="en-US" dirty="0"/>
          </a:p>
          <a:p>
            <a:r>
              <a:rPr lang="en-US" dirty="0"/>
              <a:t>Crystal readout !!</a:t>
            </a:r>
          </a:p>
        </p:txBody>
      </p:sp>
    </p:spTree>
    <p:extLst>
      <p:ext uri="{BB962C8B-B14F-4D97-AF65-F5344CB8AC3E}">
        <p14:creationId xmlns:p14="http://schemas.microsoft.com/office/powerpoint/2010/main" val="465659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D782A-13DA-FB47-9127-EBD88FC8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ahead (my slide from July 2005)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EF2DA-0B76-F949-BC19-5CC49A4779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12-August-2020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BC03A-695B-524E-B415-1552CF135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Triggering CMS Physics in the HL-LHC environment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C6E98-5732-C542-94F1-2A45093B5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B3C1F1C-F708-3F4B-8ECB-6D467F0718B5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45A33E-E219-6A40-B3CC-A3A77ACC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7" y="832745"/>
            <a:ext cx="5698673" cy="42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78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D5000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34889</TotalTime>
  <Words>1398</Words>
  <Application>Microsoft Macintosh PowerPoint</Application>
  <PresentationFormat>On-screen Show (16:9)</PresentationFormat>
  <Paragraphs>295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Courier New</vt:lpstr>
      <vt:lpstr>Helvetica</vt:lpstr>
      <vt:lpstr>Symbol</vt:lpstr>
      <vt:lpstr>Times</vt:lpstr>
      <vt:lpstr>Wingdings</vt:lpstr>
      <vt:lpstr>ZapfDingbats</vt:lpstr>
      <vt:lpstr>Office Theme</vt:lpstr>
      <vt:lpstr>Triggering CMS Physics in the HL-LHC environment</vt:lpstr>
      <vt:lpstr>LHC Overview</vt:lpstr>
      <vt:lpstr>HL-LHC Overview</vt:lpstr>
      <vt:lpstr>HLLHC Parameters</vt:lpstr>
      <vt:lpstr>HLLHC Physics &amp; Event Rates</vt:lpstr>
      <vt:lpstr>(HL) LHC Physics – Trigger Challenge</vt:lpstr>
      <vt:lpstr>Collisions (p-p) at HLLHC</vt:lpstr>
      <vt:lpstr>Requirements (my slide from Feb 2004)</vt:lpstr>
      <vt:lpstr>Planning ahead (my slide from July 2005)</vt:lpstr>
      <vt:lpstr>CMS HLLHC Level-1 Trigger 2020</vt:lpstr>
      <vt:lpstr>Triggers  Physics</vt:lpstr>
      <vt:lpstr>Getting the crystal data out (New for HLLHC)</vt:lpstr>
      <vt:lpstr>Getting the tracks out (New for HLLHC)</vt:lpstr>
      <vt:lpstr>Bits and Pieces from Everywhere</vt:lpstr>
      <vt:lpstr>Many Multi-gigabit Optical Links</vt:lpstr>
      <vt:lpstr>Challenges: Pile-up</vt:lpstr>
      <vt:lpstr>Challenges: Time of Flight</vt:lpstr>
      <vt:lpstr>Processing HLLHC Data</vt:lpstr>
      <vt:lpstr>Xilinx Field Programmable Gate Arrays</vt:lpstr>
      <vt:lpstr>Xilinx – Ultrascale+ for Phase-2</vt:lpstr>
      <vt:lpstr>Key element - Multi-gigabit Opto-electronics</vt:lpstr>
      <vt:lpstr>The APx Consortium</vt:lpstr>
      <vt:lpstr>APd1 Rev B</vt:lpstr>
      <vt:lpstr>PowerPoint Presentation</vt:lpstr>
      <vt:lpstr>APx – Firmware/Software</vt:lpstr>
      <vt:lpstr>APx Firmware Shell</vt:lpstr>
      <vt:lpstr>APx-FS Resource Utilization</vt:lpstr>
      <vt:lpstr>Multi-Card HLS Demonstrators</vt:lpstr>
      <vt:lpstr>Gen-1 Demonstrator Firmware</vt:lpstr>
      <vt:lpstr>Example Algorithm - from U of Hyderabad</vt:lpstr>
      <vt:lpstr>Use of C++ &amp; High Level Synthesis</vt:lpstr>
      <vt:lpstr>Timing &amp; Latency</vt:lpstr>
      <vt:lpstr>Particle Flow Reconstruction on FPGAs</vt:lpstr>
      <vt:lpstr>Particle Flow Implementation in Barrel</vt:lpstr>
      <vt:lpstr>Particle Flow Resource Utilization on VU9P</vt:lpstr>
      <vt:lpstr>Concluding Thoughts</vt:lpstr>
    </vt:vector>
  </TitlesOfParts>
  <Company>Fermilab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APx Consortium</dc:title>
  <dc:creator>Tom Gorski</dc:creator>
  <cp:lastModifiedBy>Sridhara Dasu</cp:lastModifiedBy>
  <cp:revision>1968</cp:revision>
  <cp:lastPrinted>2013-08-07T18:15:52Z</cp:lastPrinted>
  <dcterms:created xsi:type="dcterms:W3CDTF">2013-01-14T20:46:18Z</dcterms:created>
  <dcterms:modified xsi:type="dcterms:W3CDTF">2020-08-12T12:21:15Z</dcterms:modified>
</cp:coreProperties>
</file>