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1.bin" ContentType="audio/unknown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2"/>
  </p:notesMasterIdLst>
  <p:handoutMasterIdLst>
    <p:handoutMasterId r:id="rId53"/>
  </p:handoutMasterIdLst>
  <p:sldIdLst>
    <p:sldId id="256" r:id="rId2"/>
    <p:sldId id="480" r:id="rId3"/>
    <p:sldId id="536" r:id="rId4"/>
    <p:sldId id="487" r:id="rId5"/>
    <p:sldId id="488" r:id="rId6"/>
    <p:sldId id="489" r:id="rId7"/>
    <p:sldId id="499" r:id="rId8"/>
    <p:sldId id="513" r:id="rId9"/>
    <p:sldId id="511" r:id="rId10"/>
    <p:sldId id="495" r:id="rId11"/>
    <p:sldId id="496" r:id="rId12"/>
    <p:sldId id="512" r:id="rId13"/>
    <p:sldId id="539" r:id="rId14"/>
    <p:sldId id="537" r:id="rId15"/>
    <p:sldId id="538" r:id="rId16"/>
    <p:sldId id="461" r:id="rId17"/>
    <p:sldId id="497" r:id="rId18"/>
    <p:sldId id="258" r:id="rId19"/>
    <p:sldId id="464" r:id="rId20"/>
    <p:sldId id="340" r:id="rId21"/>
    <p:sldId id="514" r:id="rId22"/>
    <p:sldId id="365" r:id="rId23"/>
    <p:sldId id="416" r:id="rId24"/>
    <p:sldId id="515" r:id="rId25"/>
    <p:sldId id="516" r:id="rId26"/>
    <p:sldId id="378" r:id="rId27"/>
    <p:sldId id="540" r:id="rId28"/>
    <p:sldId id="561" r:id="rId29"/>
    <p:sldId id="562" r:id="rId30"/>
    <p:sldId id="563" r:id="rId31"/>
    <p:sldId id="564" r:id="rId32"/>
    <p:sldId id="545" r:id="rId33"/>
    <p:sldId id="546" r:id="rId34"/>
    <p:sldId id="547" r:id="rId35"/>
    <p:sldId id="548" r:id="rId36"/>
    <p:sldId id="549" r:id="rId37"/>
    <p:sldId id="550" r:id="rId38"/>
    <p:sldId id="551" r:id="rId39"/>
    <p:sldId id="552" r:id="rId40"/>
    <p:sldId id="553" r:id="rId41"/>
    <p:sldId id="554" r:id="rId42"/>
    <p:sldId id="555" r:id="rId43"/>
    <p:sldId id="556" r:id="rId44"/>
    <p:sldId id="557" r:id="rId45"/>
    <p:sldId id="558" r:id="rId46"/>
    <p:sldId id="559" r:id="rId47"/>
    <p:sldId id="565" r:id="rId48"/>
    <p:sldId id="566" r:id="rId49"/>
    <p:sldId id="567" r:id="rId50"/>
    <p:sldId id="560" r:id="rId51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00FF"/>
    <a:srgbClr val="FFFFFF"/>
    <a:srgbClr val="66FF66"/>
    <a:srgbClr val="E59F57"/>
    <a:srgbClr val="008000"/>
    <a:srgbClr val="FF42F7"/>
    <a:srgbClr val="E6F9F9"/>
    <a:srgbClr val="4130A4"/>
    <a:srgbClr val="EF41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9" autoAdjust="0"/>
    <p:restoredTop sz="94737" autoAdjust="0"/>
  </p:normalViewPr>
  <p:slideViewPr>
    <p:cSldViewPr snapToObjects="1">
      <p:cViewPr varScale="1">
        <p:scale>
          <a:sx n="100" d="100"/>
          <a:sy n="100" d="100"/>
        </p:scale>
        <p:origin x="-184" y="-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5792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notesMaster" Target="notesMasters/notesMaster1.xml"/><Relationship Id="rId53" Type="http://schemas.openxmlformats.org/officeDocument/2006/relationships/handoutMaster" Target="handoutMasters/handoutMaster1.xml"/><Relationship Id="rId54" Type="http://schemas.openxmlformats.org/officeDocument/2006/relationships/printerSettings" Target="printerSettings/printerSettings1.bin"/><Relationship Id="rId55" Type="http://schemas.openxmlformats.org/officeDocument/2006/relationships/presProps" Target="presProps.xml"/><Relationship Id="rId56" Type="http://schemas.openxmlformats.org/officeDocument/2006/relationships/viewProps" Target="viewProps.xml"/><Relationship Id="rId57" Type="http://schemas.openxmlformats.org/officeDocument/2006/relationships/theme" Target="theme/theme1.xml"/><Relationship Id="rId58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Relationship Id="rId2" Type="http://schemas.openxmlformats.org/officeDocument/2006/relationships/image" Target="../media/image3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281ACEE-B434-9E48-AAF8-DB61287634E0}" type="datetime1">
              <a:rPr lang="en-US"/>
              <a:pPr>
                <a:defRPr/>
              </a:pPr>
              <a:t>1/11/13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BC56E42C-FEC2-C646-807C-432E628547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98090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D19E572-6A22-FC49-A9CC-E8678561ED67}" type="datetime1">
              <a:rPr lang="en-US"/>
              <a:pPr>
                <a:defRPr/>
              </a:pPr>
              <a:t>1/11/13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9D05AA0-C0FC-7744-84CF-5AA3DD237C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863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258935-38C1-44D9-AEFF-C859518C1505}" type="slidenum">
              <a:rPr lang="el-GR" smtClean="0"/>
              <a:pPr/>
              <a:t>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082014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CB15C4-4EA4-4B44-8B1C-58340B7D0C38}" type="slidenum">
              <a:rPr lang="en-US"/>
              <a:pPr/>
              <a:t>5</a:t>
            </a:fld>
            <a:endParaRPr lang="en-US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D05AA0-C0FC-7744-84CF-5AA3DD237C82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258935-38C1-44D9-AEFF-C859518C1505}" type="slidenum">
              <a:rPr lang="el-GR" smtClean="0"/>
              <a:pPr/>
              <a:t>14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082014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737137-6C59-F54F-8E49-C54668FE4565}" type="slidenum">
              <a:rPr lang="en-US"/>
              <a:pPr/>
              <a:t>15</a:t>
            </a:fld>
            <a:endParaRPr lang="en-US"/>
          </a:p>
        </p:txBody>
      </p:sp>
      <p:sp>
        <p:nvSpPr>
          <p:cNvPr id="306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6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258935-38C1-44D9-AEFF-C859518C1505}" type="slidenum">
              <a:rPr lang="el-GR" smtClean="0"/>
              <a:pPr/>
              <a:t>16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500884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 barn</a:t>
            </a:r>
            <a:r>
              <a:rPr lang="en-US" baseline="0" dirty="0" smtClean="0"/>
              <a:t> = 10</a:t>
            </a:r>
            <a:r>
              <a:rPr lang="en-US" baseline="30000" dirty="0" smtClean="0"/>
              <a:t>-24</a:t>
            </a:r>
            <a:r>
              <a:rPr lang="en-US" baseline="0" dirty="0" smtClean="0"/>
              <a:t> cm-</a:t>
            </a:r>
            <a:r>
              <a:rPr lang="en-US" baseline="30000" dirty="0" smtClean="0"/>
              <a:t>2</a:t>
            </a:r>
          </a:p>
          <a:p>
            <a:r>
              <a:rPr lang="en-US" baseline="0" dirty="0" smtClean="0"/>
              <a:t>Proton </a:t>
            </a:r>
            <a:r>
              <a:rPr lang="en-US" baseline="0" dirty="0" err="1" smtClean="0"/>
              <a:t>c.s</a:t>
            </a:r>
            <a:r>
              <a:rPr lang="en-US" baseline="0" dirty="0" smtClean="0"/>
              <a:t> 40mb/110mb@7TeV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258935-38C1-44D9-AEFF-C859518C1505}" type="slidenum">
              <a:rPr lang="el-GR" smtClean="0"/>
              <a:pPr/>
              <a:t>19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905229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mtClean="0"/>
              <a:t>Transverse slice</a:t>
            </a:r>
          </a:p>
          <a:p>
            <a:pPr>
              <a:spcBef>
                <a:spcPct val="0"/>
              </a:spcBef>
            </a:pPr>
            <a:r>
              <a:rPr lang="en-US" smtClean="0"/>
              <a:t>Path of muon</a:t>
            </a:r>
          </a:p>
          <a:p>
            <a:pPr>
              <a:spcBef>
                <a:spcPct val="0"/>
              </a:spcBef>
            </a:pPr>
            <a:r>
              <a:rPr lang="en-US" smtClean="0"/>
              <a:t>---------------------------------------</a:t>
            </a:r>
          </a:p>
          <a:p>
            <a:pPr>
              <a:spcBef>
                <a:spcPct val="0"/>
              </a:spcBef>
            </a:pPr>
            <a:r>
              <a:rPr lang="en-US" smtClean="0"/>
              <a:t>Punch-through can make a high-pt muon look low</a:t>
            </a:r>
          </a:p>
          <a:p>
            <a:pPr>
              <a:spcBef>
                <a:spcPct val="0"/>
              </a:spcBef>
            </a:pPr>
            <a:r>
              <a:rPr lang="en-US" smtClean="0"/>
              <a:t>Muons are “gold-plated” since they suffer less radiative loss in the tracker, are better measured (Detector Paper, 128).</a:t>
            </a: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94268C2-9055-3A4F-92D6-F48F4484A668}" type="slidenum">
              <a:rPr lang="en-US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54D522-C0A6-4F47-A558-FA1D0709C956}" type="slidenum">
              <a:rPr lang="en-US"/>
              <a:pPr/>
              <a:t>50</a:t>
            </a:fld>
            <a:endParaRPr lang="en-US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075E2B4-CE5E-6E43-AF49-F01993261B16}" type="datetime5">
              <a:rPr lang="en-US" smtClean="0"/>
              <a:pPr/>
              <a:t>11-Jan-13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Sridhara Dasu (Wisconsin)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536418-46AA-9543-8507-2D10FDE6413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71075BC-D43E-9C4B-9778-0D2E9605FC7C}" type="datetime5">
              <a:rPr lang="en-US" smtClean="0"/>
              <a:pPr/>
              <a:t>11-Jan-13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Sridhara Dasu (Wisconsin)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C28697-3411-C84D-AEB2-CCF92ECBBCF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7DD2B8E-4A17-C542-A693-D894847BDDF8}" type="datetime5">
              <a:rPr lang="en-US" smtClean="0"/>
              <a:pPr/>
              <a:t>11-Jan-13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Sridhara Dasu (Wisconsin)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58D4C3-EF96-664E-8E47-04A53936BAD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Sridhara Dasu (Wisconsin)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F9FC11F0-6B4D-644E-8124-C852C545899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26D0885B-2823-614C-AFA3-02CF21139F23}" type="datetime5">
              <a:rPr lang="en-US" smtClean="0"/>
              <a:pPr/>
              <a:t>11-Jan-13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5388" y="381000"/>
            <a:ext cx="67564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481263" y="6553200"/>
            <a:ext cx="4186237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Sridhara Dasu (Wisconsin)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858000" y="6553200"/>
            <a:ext cx="1905000" cy="304800"/>
          </a:xfrm>
        </p:spPr>
        <p:txBody>
          <a:bodyPr/>
          <a:lstStyle>
            <a:lvl1pPr>
              <a:defRPr smtClean="0"/>
            </a:lvl1pPr>
          </a:lstStyle>
          <a:p>
            <a:fld id="{0B47337D-BB91-8E46-816C-F4870349025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>
          <a:xfrm>
            <a:off x="381000" y="65532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fld id="{6CD5DF09-EED7-6E4F-A8B5-B8067862F7BE}" type="datetime5">
              <a:rPr lang="en-US" smtClean="0"/>
              <a:pPr/>
              <a:t>11-Jan-13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84F322D-483A-ED40-B1BB-DBE1F5AC8795}" type="datetime5">
              <a:rPr lang="en-US" smtClean="0"/>
              <a:pPr/>
              <a:t>11-Jan-13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Sridhara Dasu (Wisconsin)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7B2861-C1B6-964E-A88C-8DA6BE80B7C5}" type="slidenum">
              <a:rPr lang="en-US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1AA2444-C93D-8340-8DFC-E7B6F14B520B}" type="datetime5">
              <a:rPr lang="en-US" smtClean="0"/>
              <a:pPr/>
              <a:t>11-Jan-13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Sridhara Dasu (Wisconsin)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639356-365C-4545-A286-1563346C042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D84E9B9-9AA1-0848-8F6F-0567008F3A7F}" type="datetime5">
              <a:rPr lang="en-US" smtClean="0"/>
              <a:pPr/>
              <a:t>11-Jan-13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Sridhara Dasu (Wisconsin)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366846-63DB-F049-99DE-99260DADE79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54996DC-45AC-C64A-A874-7DE4E3D2152D}" type="datetime5">
              <a:rPr lang="en-US" smtClean="0"/>
              <a:pPr/>
              <a:t>11-Jan-13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Sridhara Dasu (Wisconsin)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D51BD2-58D5-7E45-9FCF-47C84745B91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3645771-23E6-DA49-8A5E-456436D5A969}" type="datetime5">
              <a:rPr lang="en-US" smtClean="0"/>
              <a:pPr/>
              <a:t>11-Jan-13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Sridhara Dasu (Wisconsin)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CFEB78-787E-F241-B614-6B7F13E116F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52400" y="1371601"/>
            <a:ext cx="88392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AE4DA8D3-0144-964D-8E4C-3F20A4DEA2EE}" type="datetime5">
              <a:rPr lang="en-US" smtClean="0"/>
              <a:pPr/>
              <a:t>11-Jan-13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Sridhara Dasu (Wisconsin)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623EC512-DE41-8D4F-9FC7-449F6E7E2BE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F0147CE-2CEC-6647-A437-29C4C482FCAF}" type="datetime5">
              <a:rPr lang="en-US" smtClean="0"/>
              <a:pPr/>
              <a:t>11-Jan-13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Sridhara Dasu (Wisconsin)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500E5D-682D-9043-B9E9-7C255E8153B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728EB1-A943-384D-970B-51D9D9E5ECE9}" type="datetime5">
              <a:rPr lang="en-US" smtClean="0"/>
              <a:pPr/>
              <a:t>11-Jan-13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Sridhara Dasu (Wisconsin)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AF89EC-AA6B-CE4E-BF8A-1EC986637FC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A23C200-7843-5B4F-94FC-33E5AB5E87D8}" type="datetime5">
              <a:rPr lang="en-US" smtClean="0"/>
              <a:pPr/>
              <a:t>11-Jan-13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Sridhara Dasu (Wisconsin)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68F3B2-A42B-874A-B5ED-113F62862D0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6492875"/>
            <a:ext cx="9144000" cy="36512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9144000" cy="12096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28600" y="1371600"/>
            <a:ext cx="8686800" cy="512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492875"/>
            <a:ext cx="12509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FFF00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CE4862D2-4669-2745-8EE7-F030FD44FA2D}" type="datetime5">
              <a:rPr lang="en-US" smtClean="0"/>
              <a:pPr/>
              <a:t>11-Jan-13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50950" y="6492875"/>
            <a:ext cx="6826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rgbClr val="FFFF00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 smtClean="0"/>
              <a:t>Sridhara Dasu (Wisconsin)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492875"/>
            <a:ext cx="1066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00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76841388-C7E8-FC4A-B9C2-851FB28000D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 descr="UWCrest_4c.png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3" y="7178"/>
            <a:ext cx="749235" cy="118872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ctr" defTabSz="457200" rtl="0" fontAlgn="base">
        <a:spcBef>
          <a:spcPct val="0"/>
        </a:spcBef>
        <a:spcAft>
          <a:spcPct val="0"/>
        </a:spcAft>
        <a:defRPr sz="3600" b="1" kern="1200">
          <a:solidFill>
            <a:srgbClr val="FFFF00"/>
          </a:solidFill>
          <a:latin typeface="Helvetica"/>
          <a:ea typeface="ＭＳ Ｐゴシック" charset="-128"/>
          <a:cs typeface="Helvetica"/>
        </a:defRPr>
      </a:lvl1pPr>
      <a:lvl2pPr algn="ctr" defTabSz="457200" rtl="0" fontAlgn="base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Helvetica" charset="0"/>
          <a:ea typeface="ＭＳ Ｐゴシック" charset="-128"/>
        </a:defRPr>
      </a:lvl2pPr>
      <a:lvl3pPr algn="ctr" defTabSz="457200" rtl="0" fontAlgn="base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Helvetica" charset="0"/>
          <a:ea typeface="ＭＳ Ｐゴシック" charset="-128"/>
        </a:defRPr>
      </a:lvl3pPr>
      <a:lvl4pPr algn="ctr" defTabSz="457200" rtl="0" fontAlgn="base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Helvetica" charset="0"/>
          <a:ea typeface="ＭＳ Ｐゴシック" charset="-128"/>
        </a:defRPr>
      </a:lvl4pPr>
      <a:lvl5pPr algn="ctr" defTabSz="457200" rtl="0" fontAlgn="base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Helvetica" charset="0"/>
          <a:ea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Helvetica" charset="0"/>
          <a:ea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Helvetica" charset="0"/>
          <a:ea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Helvetica" charset="0"/>
          <a:ea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Helvetica" charset="0"/>
          <a:ea typeface="ＭＳ Ｐゴシック" charset="-128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defRPr sz="2800" kern="1200">
          <a:solidFill>
            <a:schemeClr val="tx1"/>
          </a:solidFill>
          <a:latin typeface="Helvetica"/>
          <a:ea typeface="ＭＳ Ｐゴシック" charset="-128"/>
          <a:cs typeface="Helvetica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rgbClr val="FF0000"/>
          </a:solidFill>
          <a:latin typeface="Helvetica"/>
          <a:ea typeface="ＭＳ Ｐゴシック" charset="-128"/>
          <a:cs typeface="Helvetica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rgbClr val="0000FF"/>
          </a:solidFill>
          <a:latin typeface="Helvetica"/>
          <a:ea typeface="ＭＳ Ｐゴシック" charset="-128"/>
          <a:cs typeface="Helvetica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Helvetica"/>
          <a:ea typeface="ＭＳ Ｐゴシック" charset="-128"/>
          <a:cs typeface="Helvetica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800" kern="1200">
          <a:solidFill>
            <a:schemeClr val="tx1"/>
          </a:solidFill>
          <a:latin typeface="Helvetica"/>
          <a:ea typeface="ＭＳ Ｐゴシック" charset="-128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4" Type="http://schemas.openxmlformats.org/officeDocument/2006/relationships/image" Target="../media/image12.tiff"/><Relationship Id="rId5" Type="http://schemas.openxmlformats.org/officeDocument/2006/relationships/image" Target="../media/image13.tiff"/><Relationship Id="rId6" Type="http://schemas.openxmlformats.org/officeDocument/2006/relationships/image" Target="../media/image14.tiff"/><Relationship Id="rId7" Type="http://schemas.openxmlformats.org/officeDocument/2006/relationships/image" Target="../media/image15.tiff"/><Relationship Id="rId8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tif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31.e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32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jpeg"/><Relationship Id="rId3" Type="http://schemas.openxmlformats.org/officeDocument/2006/relationships/image" Target="../media/image45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47.emf"/><Relationship Id="rId5" Type="http://schemas.openxmlformats.org/officeDocument/2006/relationships/image" Target="../media/image48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9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0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1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2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3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4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5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6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7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8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9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0.emf"/><Relationship Id="rId3" Type="http://schemas.openxmlformats.org/officeDocument/2006/relationships/image" Target="../media/image61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2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3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4.emf"/><Relationship Id="rId3" Type="http://schemas.openxmlformats.org/officeDocument/2006/relationships/image" Target="../media/image65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gi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8.png"/><Relationship Id="rId1" Type="http://schemas.microsoft.com/office/2007/relationships/media" Target="file://localhost/Users/dasu/Documents/CMS/2012/CERN-MOVIE-2011-189-0600-kbps-maxH-360-25-fps-audio-128-kbps-48-kHz-stereo.mp4" TargetMode="External"/><Relationship Id="rId2" Type="http://schemas.openxmlformats.org/officeDocument/2006/relationships/video" Target="file://localhost/Users/dasu/Documents/CMS/2012/CERN-MOVIE-2011-189-0600-kbps-maxH-360-25-fps-audio-128-kbps-48-kHz-stereo.mp4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2" Type="http://schemas.openxmlformats.org/officeDocument/2006/relationships/audio" Target="../media/audio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2-eemm_run195099_evt137440354_ispy_3d-annotated-2.png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5684"/>
            <a:ext cx="9144000" cy="5334000"/>
          </a:xfrm>
          <a:prstGeom prst="rect">
            <a:avLst/>
          </a:prstGeom>
        </p:spPr>
      </p:pic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762000" y="76200"/>
            <a:ext cx="82296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ea typeface="+mj-ea"/>
              </a:rPr>
              <a:t>Discovering the </a:t>
            </a:r>
            <a:r>
              <a:rPr lang="en-US" dirty="0" smtClean="0">
                <a:ea typeface="+mj-ea"/>
              </a:rPr>
              <a:t>Higgs Boson</a:t>
            </a:r>
          </a:p>
        </p:txBody>
      </p:sp>
      <p:sp>
        <p:nvSpPr>
          <p:cNvPr id="15363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152400" y="1295400"/>
            <a:ext cx="8839200" cy="1295400"/>
          </a:xfrm>
        </p:spPr>
        <p:txBody>
          <a:bodyPr/>
          <a:lstStyle/>
          <a:p>
            <a:pPr marL="0" indent="0" algn="ctr"/>
            <a:r>
              <a:rPr lang="en-US" sz="2400" b="1" dirty="0" smtClean="0">
                <a:solidFill>
                  <a:srgbClr val="FFFF00"/>
                </a:solidFill>
                <a:latin typeface="Helvetica" charset="0"/>
              </a:rPr>
              <a:t>@CERN Director: </a:t>
            </a:r>
            <a:r>
              <a:rPr lang="en-US" sz="2400" b="1" dirty="0">
                <a:solidFill>
                  <a:srgbClr val="FFFF00"/>
                </a:solidFill>
              </a:rPr>
              <a:t>"I Think We Have It" </a:t>
            </a:r>
            <a:r>
              <a:rPr lang="en-US" sz="2400" b="1" dirty="0" smtClean="0">
                <a:solidFill>
                  <a:srgbClr val="FFFF00"/>
                </a:solidFill>
              </a:rPr>
              <a:t>(@HIGGS) !</a:t>
            </a:r>
          </a:p>
        </p:txBody>
      </p:sp>
      <p:sp>
        <p:nvSpPr>
          <p:cNvPr id="17" name="Date Placeholder 16"/>
          <p:cNvSpPr>
            <a:spLocks noGrp="1"/>
          </p:cNvSpPr>
          <p:nvPr>
            <p:ph type="dt" sz="quarter" idx="14"/>
          </p:nvPr>
        </p:nvSpPr>
        <p:spPr/>
        <p:txBody>
          <a:bodyPr/>
          <a:lstStyle/>
          <a:p>
            <a:fld id="{42412BA8-653D-D442-AD48-B6FC0B14E550}" type="datetime5">
              <a:rPr lang="en-US" smtClean="0"/>
              <a:pPr/>
              <a:t>11-Jan-13</a:t>
            </a:fld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87E27F9-5CC0-CC45-BC5B-797BA14D6A81}" type="slidenum">
              <a:rPr lang="en-US"/>
              <a:pPr/>
              <a:t>1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Sridhara Dasu (Wisconsin)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6200" y="6158468"/>
            <a:ext cx="899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Lecture </a:t>
            </a:r>
            <a:r>
              <a:rPr lang="en-US" b="1" dirty="0" smtClean="0">
                <a:solidFill>
                  <a:srgbClr val="FFFF00"/>
                </a:solidFill>
              </a:rPr>
              <a:t>for Science Enthusiasts – Scientific American version </a:t>
            </a:r>
            <a:r>
              <a:rPr lang="en-US" b="1" dirty="0" smtClean="0">
                <a:solidFill>
                  <a:srgbClr val="FFFF00"/>
                </a:solidFill>
              </a:rPr>
              <a:t>next ~hour 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0" y="1840468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Twitter Level Summary of the </a:t>
            </a:r>
            <a:r>
              <a:rPr lang="en-US" b="1" dirty="0" err="1" smtClean="0">
                <a:solidFill>
                  <a:srgbClr val="FFFF00"/>
                </a:solidFill>
              </a:rPr>
              <a:t>Higgsteria</a:t>
            </a:r>
            <a:endParaRPr lang="en-US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 build="p"/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Relativistic World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How about when we get close to the speed of light?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54996DC-45AC-C64A-A874-7DE4E3D2152D}" type="datetime5">
              <a:rPr lang="en-US" smtClean="0"/>
              <a:pPr/>
              <a:t>11-Jan-13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Sridhara Dasu (Wisconsin)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0D51BD2-58D5-7E45-9FCF-47C84745B91A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184359" y="4385608"/>
            <a:ext cx="873104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8000"/>
                </a:solidFill>
              </a:rPr>
              <a:t>Relativity and Natural Measurement Units</a:t>
            </a:r>
          </a:p>
          <a:p>
            <a:r>
              <a:rPr lang="en-US" sz="2000" dirty="0" smtClean="0">
                <a:solidFill>
                  <a:srgbClr val="008000"/>
                </a:solidFill>
              </a:rPr>
              <a:t>	Speed of light, c = 1</a:t>
            </a:r>
            <a:endParaRPr lang="en-US" sz="2000" dirty="0" smtClean="0">
              <a:solidFill>
                <a:srgbClr val="008000"/>
              </a:solidFill>
              <a:sym typeface="Wingdings"/>
            </a:endParaRPr>
          </a:p>
          <a:p>
            <a:r>
              <a:rPr lang="en-US" sz="2000" dirty="0" smtClean="0">
                <a:solidFill>
                  <a:srgbClr val="008000"/>
                </a:solidFill>
                <a:sym typeface="Wingdings"/>
              </a:rPr>
              <a:t>	Instead of using kg, kilo-watt-hour … </a:t>
            </a:r>
            <a:br>
              <a:rPr lang="en-US" sz="2000" dirty="0" smtClean="0">
                <a:solidFill>
                  <a:srgbClr val="008000"/>
                </a:solidFill>
                <a:sym typeface="Wingdings"/>
              </a:rPr>
            </a:br>
            <a:r>
              <a:rPr lang="en-US" sz="2000" dirty="0" smtClean="0">
                <a:solidFill>
                  <a:srgbClr val="008000"/>
                </a:solidFill>
                <a:sym typeface="Wingdings"/>
              </a:rPr>
              <a:t>		we can use a common unit for mass, energy and momentum called </a:t>
            </a:r>
            <a:r>
              <a:rPr lang="en-US" sz="2000" dirty="0" err="1" smtClean="0">
                <a:solidFill>
                  <a:srgbClr val="008000"/>
                </a:solidFill>
                <a:sym typeface="Wingdings"/>
              </a:rPr>
              <a:t>eV</a:t>
            </a:r>
            <a:endParaRPr lang="en-US" sz="2000" dirty="0" smtClean="0">
              <a:solidFill>
                <a:srgbClr val="008000"/>
              </a:solidFill>
              <a:sym typeface="Wingdings"/>
            </a:endParaRPr>
          </a:p>
          <a:p>
            <a:r>
              <a:rPr lang="en-US" sz="2000" dirty="0" smtClean="0">
                <a:solidFill>
                  <a:srgbClr val="008000"/>
                </a:solidFill>
                <a:sym typeface="Wingdings"/>
              </a:rPr>
              <a:t>		A common AA battery cell accelerates electrons to 1.5 </a:t>
            </a:r>
            <a:r>
              <a:rPr lang="en-US" sz="2000" dirty="0" err="1" smtClean="0">
                <a:solidFill>
                  <a:srgbClr val="008000"/>
                </a:solidFill>
                <a:sym typeface="Wingdings"/>
              </a:rPr>
              <a:t>eV</a:t>
            </a:r>
            <a:endParaRPr lang="en-US" sz="2000" dirty="0" smtClean="0">
              <a:solidFill>
                <a:srgbClr val="008000"/>
              </a:solidFill>
              <a:sym typeface="Wingdings"/>
            </a:endParaRPr>
          </a:p>
          <a:p>
            <a:r>
              <a:rPr lang="en-US" sz="2000" dirty="0" smtClean="0">
                <a:solidFill>
                  <a:srgbClr val="008000"/>
                </a:solidFill>
                <a:sym typeface="Wingdings"/>
              </a:rPr>
              <a:t>		LHC accelerates protons (x1835 electron mass) to 3.5 trillion </a:t>
            </a:r>
            <a:r>
              <a:rPr lang="en-US" sz="2000" dirty="0" err="1" smtClean="0">
                <a:solidFill>
                  <a:srgbClr val="008000"/>
                </a:solidFill>
                <a:sym typeface="Wingdings"/>
              </a:rPr>
              <a:t>eV</a:t>
            </a:r>
            <a:r>
              <a:rPr lang="en-US" sz="2000" dirty="0" smtClean="0">
                <a:solidFill>
                  <a:srgbClr val="008000"/>
                </a:solidFill>
                <a:sym typeface="Wingdings"/>
              </a:rPr>
              <a:t>  </a:t>
            </a:r>
            <a:endParaRPr lang="en-US" sz="2000" dirty="0">
              <a:solidFill>
                <a:srgbClr val="008000"/>
              </a:solidFill>
            </a:endParaRPr>
          </a:p>
        </p:txBody>
      </p:sp>
      <p:sp>
        <p:nvSpPr>
          <p:cNvPr id="47" name="Text Placeholder 8"/>
          <p:cNvSpPr txBox="1">
            <a:spLocks/>
          </p:cNvSpPr>
          <p:nvPr/>
        </p:nvSpPr>
        <p:spPr bwMode="auto">
          <a:xfrm>
            <a:off x="240617" y="1828800"/>
            <a:ext cx="88392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Einstein’s famous equation:	E = M</a:t>
            </a:r>
            <a:endParaRPr kumimoji="0" lang="en-US" sz="2400" b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elvetica"/>
              <a:cs typeface="Helvetica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2400" dirty="0" smtClean="0">
                <a:solidFill>
                  <a:srgbClr val="FF0000"/>
                </a:solidFill>
                <a:latin typeface="Helvetica"/>
                <a:cs typeface="Helvetica"/>
              </a:rPr>
              <a:t>	The collision energy can manifest as mass!</a:t>
            </a:r>
            <a:br>
              <a:rPr lang="en-US" sz="2400" dirty="0" smtClean="0">
                <a:solidFill>
                  <a:srgbClr val="FF0000"/>
                </a:solidFill>
                <a:latin typeface="Helvetica"/>
                <a:cs typeface="Helvetica"/>
              </a:rPr>
            </a:br>
            <a:endParaRPr lang="en-US" sz="2400" dirty="0" smtClean="0">
              <a:solidFill>
                <a:srgbClr val="FF0000"/>
              </a:solidFill>
              <a:latin typeface="Helvetica"/>
              <a:cs typeface="Helvetica"/>
            </a:endParaRPr>
          </a:p>
          <a:p>
            <a:pPr marL="342900" lvl="0" indent="-342900">
              <a:spcBef>
                <a:spcPct val="20000"/>
              </a:spcBef>
              <a:defRPr/>
            </a:pPr>
            <a:r>
              <a:rPr lang="en-US" sz="2400" dirty="0" smtClean="0">
                <a:solidFill>
                  <a:srgbClr val="0000FF"/>
                </a:solidFill>
                <a:latin typeface="Helvetica"/>
                <a:cs typeface="Helvetica"/>
              </a:rPr>
              <a:t>For particles in motion:</a:t>
            </a:r>
            <a:r>
              <a:rPr lang="en-US" sz="2400" dirty="0">
                <a:solidFill>
                  <a:srgbClr val="0000FF"/>
                </a:solidFill>
                <a:latin typeface="Helvetica"/>
                <a:cs typeface="Helvetica"/>
              </a:rPr>
              <a:t>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"/>
                <a:cs typeface="Helvetica"/>
              </a:rPr>
              <a:t>	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"/>
                <a:cs typeface="Helvetica"/>
              </a:rPr>
              <a:t>	</a:t>
            </a:r>
            <a:r>
              <a:rPr kumimoji="0" lang="en-US" sz="2400" b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"/>
                <a:cs typeface="Helvetica"/>
              </a:rPr>
              <a:t>E</a:t>
            </a:r>
            <a:r>
              <a:rPr kumimoji="0" lang="en-US" sz="2400" b="0" u="none" strike="noStrike" kern="1200" cap="none" spc="0" normalizeH="0" baseline="3000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"/>
                <a:cs typeface="Helvetica"/>
              </a:rPr>
              <a:t>2 </a:t>
            </a:r>
            <a:r>
              <a:rPr kumimoji="0" lang="en-US" sz="2400" b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"/>
                <a:cs typeface="Helvetica"/>
              </a:rPr>
              <a:t>– </a:t>
            </a:r>
            <a:r>
              <a:rPr lang="en-US" sz="2400" dirty="0" err="1" smtClean="0">
                <a:solidFill>
                  <a:srgbClr val="0000FF"/>
                </a:solidFill>
                <a:latin typeface="Helvetica"/>
                <a:cs typeface="Helvetica"/>
              </a:rPr>
              <a:t>P</a:t>
            </a:r>
            <a:r>
              <a:rPr lang="en-US" sz="2400" baseline="-25000" dirty="0" err="1" smtClean="0">
                <a:solidFill>
                  <a:srgbClr val="0000FF"/>
                </a:solidFill>
                <a:latin typeface="Helvetica"/>
                <a:cs typeface="Helvetica"/>
              </a:rPr>
              <a:t>x</a:t>
            </a:r>
            <a:r>
              <a:rPr kumimoji="0" lang="en-US" sz="2400" u="none" strike="noStrike" kern="1200" cap="none" spc="0" normalizeH="0" baseline="3000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"/>
                <a:cs typeface="Helvetica"/>
              </a:rPr>
              <a:t>2 </a:t>
            </a:r>
            <a:r>
              <a:rPr lang="en-US" sz="2400" dirty="0" smtClean="0">
                <a:solidFill>
                  <a:srgbClr val="0000FF"/>
                </a:solidFill>
                <a:latin typeface="Helvetica"/>
                <a:cs typeface="Helvetica"/>
              </a:rPr>
              <a:t>– P</a:t>
            </a:r>
            <a:r>
              <a:rPr lang="en-US" sz="2400" baseline="-25000" dirty="0" smtClean="0">
                <a:solidFill>
                  <a:srgbClr val="0000FF"/>
                </a:solidFill>
                <a:latin typeface="Helvetica"/>
                <a:cs typeface="Helvetica"/>
              </a:rPr>
              <a:t>y</a:t>
            </a:r>
            <a:r>
              <a:rPr lang="en-US" sz="2400" baseline="30000" dirty="0" smtClean="0">
                <a:solidFill>
                  <a:srgbClr val="0000FF"/>
                </a:solidFill>
                <a:latin typeface="Helvetica"/>
                <a:cs typeface="Helvetica"/>
              </a:rPr>
              <a:t>2</a:t>
            </a:r>
            <a:r>
              <a:rPr lang="en-US" sz="2400" dirty="0" smtClean="0">
                <a:solidFill>
                  <a:srgbClr val="0000FF"/>
                </a:solidFill>
                <a:latin typeface="Helvetica"/>
                <a:cs typeface="Helvetica"/>
              </a:rPr>
              <a:t> </a:t>
            </a:r>
            <a:r>
              <a:rPr lang="en-US" sz="2400" dirty="0">
                <a:solidFill>
                  <a:srgbClr val="0000FF"/>
                </a:solidFill>
                <a:latin typeface="Helvetica"/>
                <a:cs typeface="Helvetica"/>
              </a:rPr>
              <a:t>– </a:t>
            </a:r>
            <a:r>
              <a:rPr lang="en-US" sz="2400" dirty="0" smtClean="0">
                <a:solidFill>
                  <a:srgbClr val="0000FF"/>
                </a:solidFill>
                <a:latin typeface="Helvetica"/>
                <a:cs typeface="Helvetica"/>
              </a:rPr>
              <a:t>P</a:t>
            </a:r>
            <a:r>
              <a:rPr lang="en-US" sz="2400" baseline="-25000" dirty="0" smtClean="0">
                <a:solidFill>
                  <a:srgbClr val="0000FF"/>
                </a:solidFill>
                <a:latin typeface="Helvetica"/>
                <a:cs typeface="Helvetica"/>
              </a:rPr>
              <a:t>z</a:t>
            </a:r>
            <a:r>
              <a:rPr lang="en-US" sz="2400" baseline="30000" dirty="0" smtClean="0">
                <a:solidFill>
                  <a:srgbClr val="0000FF"/>
                </a:solidFill>
                <a:latin typeface="Helvetica"/>
                <a:cs typeface="Helvetica"/>
              </a:rPr>
              <a:t>2</a:t>
            </a:r>
            <a:r>
              <a:rPr lang="en-US" sz="2400" dirty="0" smtClean="0">
                <a:solidFill>
                  <a:srgbClr val="0000FF"/>
                </a:solidFill>
                <a:latin typeface="Helvetica"/>
                <a:cs typeface="Helvetica"/>
              </a:rPr>
              <a:t>  </a:t>
            </a:r>
            <a:r>
              <a:rPr kumimoji="0" lang="en-US" sz="2400" b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"/>
                <a:cs typeface="Helvetica"/>
              </a:rPr>
              <a:t>= M</a:t>
            </a:r>
            <a:r>
              <a:rPr kumimoji="0" lang="en-US" sz="2400" b="0" u="none" strike="noStrike" kern="1200" cap="none" spc="0" normalizeH="0" baseline="3000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"/>
                <a:cs typeface="Helvetica"/>
              </a:rPr>
              <a:t>2</a:t>
            </a:r>
            <a:endParaRPr kumimoji="0" lang="en-US" sz="2400" b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elvetica"/>
              <a:cs typeface="Helvetica"/>
            </a:endParaRPr>
          </a:p>
          <a:p>
            <a:pPr marL="342900" indent="-342900">
              <a:spcBef>
                <a:spcPct val="20000"/>
              </a:spcBef>
              <a:defRPr/>
            </a:pPr>
            <a:r>
              <a:rPr lang="en-US" sz="2400" dirty="0">
                <a:solidFill>
                  <a:srgbClr val="FF0000"/>
                </a:solidFill>
                <a:latin typeface="Helvetica"/>
                <a:cs typeface="Helvetica"/>
              </a:rPr>
              <a:t>	</a:t>
            </a:r>
            <a:r>
              <a:rPr lang="en-US" sz="2400" dirty="0" smtClean="0">
                <a:solidFill>
                  <a:srgbClr val="FF0000"/>
                </a:solidFill>
                <a:latin typeface="Helvetica"/>
                <a:cs typeface="Helvetica"/>
              </a:rPr>
              <a:t>Energy-Momentum is conserved in collisions</a:t>
            </a:r>
            <a:endParaRPr lang="en-US" sz="2400" dirty="0">
              <a:solidFill>
                <a:srgbClr val="FF0000"/>
              </a:solidFill>
              <a:latin typeface="Helvetica"/>
              <a:cs typeface="Helvetica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4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85800" y="76200"/>
            <a:ext cx="8229600" cy="1143000"/>
          </a:xfrm>
        </p:spPr>
        <p:txBody>
          <a:bodyPr/>
          <a:lstStyle/>
          <a:p>
            <a:r>
              <a:rPr lang="en-US" dirty="0" smtClean="0"/>
              <a:t>Relativistic Collisions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54996DC-45AC-C64A-A874-7DE4E3D2152D}" type="datetime5">
              <a:rPr lang="en-US" smtClean="0"/>
              <a:pPr/>
              <a:t>11-Jan-13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Sridhara Dasu (Wisconsin)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0D51BD2-58D5-7E45-9FCF-47C84745B91A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47" name="Picture 46" descr="pingpong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3400" y="3352800"/>
            <a:ext cx="457200" cy="457200"/>
          </a:xfrm>
          <a:prstGeom prst="rect">
            <a:avLst/>
          </a:prstGeom>
        </p:spPr>
      </p:pic>
      <p:pic>
        <p:nvPicPr>
          <p:cNvPr id="49" name="Picture 48" descr="pingpong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3400" y="3352800"/>
            <a:ext cx="457200" cy="457200"/>
          </a:xfrm>
          <a:prstGeom prst="rect">
            <a:avLst/>
          </a:prstGeom>
        </p:spPr>
      </p:pic>
      <p:grpSp>
        <p:nvGrpSpPr>
          <p:cNvPr id="70" name="Group 69"/>
          <p:cNvGrpSpPr/>
          <p:nvPr/>
        </p:nvGrpSpPr>
        <p:grpSpPr>
          <a:xfrm>
            <a:off x="1022350" y="1066800"/>
            <a:ext cx="7345440" cy="5181600"/>
            <a:chOff x="1022350" y="990600"/>
            <a:chExt cx="7345440" cy="5181600"/>
          </a:xfrm>
        </p:grpSpPr>
        <p:pic>
          <p:nvPicPr>
            <p:cNvPr id="63" name="Picture 62" descr="basketball.tiff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456848" y="990600"/>
              <a:ext cx="1886552" cy="1828800"/>
            </a:xfrm>
            <a:prstGeom prst="rect">
              <a:avLst/>
            </a:prstGeom>
          </p:spPr>
        </p:pic>
        <p:pic>
          <p:nvPicPr>
            <p:cNvPr id="51" name="Picture 50" descr="tennis.tiff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CFCFC"/>
                </a:clrFrom>
                <a:clrTo>
                  <a:srgbClr val="FCFCFC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024744" y="2438400"/>
              <a:ext cx="870857" cy="914400"/>
            </a:xfrm>
            <a:prstGeom prst="rect">
              <a:avLst/>
            </a:prstGeom>
          </p:spPr>
        </p:pic>
        <p:pic>
          <p:nvPicPr>
            <p:cNvPr id="53" name="Picture 52" descr="tennis.tiff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CFCFC"/>
                </a:clrFrom>
                <a:clrTo>
                  <a:srgbClr val="FCFCFC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496933" y="1524000"/>
              <a:ext cx="870857" cy="914400"/>
            </a:xfrm>
            <a:prstGeom prst="rect">
              <a:avLst/>
            </a:prstGeom>
          </p:spPr>
        </p:pic>
        <p:pic>
          <p:nvPicPr>
            <p:cNvPr id="60" name="Picture 59" descr="tennis.tiff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CFCFC"/>
                </a:clrFrom>
                <a:clrTo>
                  <a:srgbClr val="FCFCFC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105400" y="4114800"/>
              <a:ext cx="870857" cy="914400"/>
            </a:xfrm>
            <a:prstGeom prst="rect">
              <a:avLst/>
            </a:prstGeom>
          </p:spPr>
        </p:pic>
        <p:pic>
          <p:nvPicPr>
            <p:cNvPr id="61" name="Picture 60" descr="baseball.tiff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572000" y="1295400"/>
              <a:ext cx="914400" cy="914400"/>
            </a:xfrm>
            <a:prstGeom prst="rect">
              <a:avLst/>
            </a:prstGeom>
          </p:spPr>
        </p:pic>
        <p:pic>
          <p:nvPicPr>
            <p:cNvPr id="62" name="Picture 61" descr="baseball.tiff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048000" y="4800600"/>
              <a:ext cx="914400" cy="914400"/>
            </a:xfrm>
            <a:prstGeom prst="rect">
              <a:avLst/>
            </a:prstGeom>
          </p:spPr>
        </p:pic>
        <p:pic>
          <p:nvPicPr>
            <p:cNvPr id="64" name="Picture 63" descr="basketball.tiff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190648" y="3886200"/>
              <a:ext cx="1886552" cy="1828800"/>
            </a:xfrm>
            <a:prstGeom prst="rect">
              <a:avLst/>
            </a:prstGeom>
          </p:spPr>
        </p:pic>
        <p:pic>
          <p:nvPicPr>
            <p:cNvPr id="65" name="Picture 64" descr="pingpong.tif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22350" y="3124200"/>
              <a:ext cx="457200" cy="457200"/>
            </a:xfrm>
            <a:prstGeom prst="rect">
              <a:avLst/>
            </a:prstGeom>
          </p:spPr>
        </p:pic>
        <p:pic>
          <p:nvPicPr>
            <p:cNvPr id="66" name="Picture 65" descr="pingpong.tif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43400" y="2362200"/>
              <a:ext cx="457200" cy="457200"/>
            </a:xfrm>
            <a:prstGeom prst="rect">
              <a:avLst/>
            </a:prstGeom>
          </p:spPr>
        </p:pic>
        <p:pic>
          <p:nvPicPr>
            <p:cNvPr id="67" name="Picture 66" descr="pingpong.tif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47657" y="5715000"/>
              <a:ext cx="457200" cy="457200"/>
            </a:xfrm>
            <a:prstGeom prst="rect">
              <a:avLst/>
            </a:prstGeom>
          </p:spPr>
        </p:pic>
        <p:pic>
          <p:nvPicPr>
            <p:cNvPr id="68" name="Picture 67" descr="pingpong.tif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67544" y="5486400"/>
              <a:ext cx="457200" cy="457200"/>
            </a:xfrm>
            <a:prstGeom prst="rect">
              <a:avLst/>
            </a:prstGeom>
          </p:spPr>
        </p:pic>
        <p:pic>
          <p:nvPicPr>
            <p:cNvPr id="69" name="Picture 68" descr="Brian_Halstrom_Storm_Reign_of_Fire_Bowling_Ball_bowlingball_com.jpg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105400" y="1905000"/>
              <a:ext cx="1828800" cy="1828800"/>
            </a:xfrm>
            <a:prstGeom prst="rect">
              <a:avLst/>
            </a:prstGeom>
          </p:spPr>
        </p:pic>
      </p:grpSp>
      <p:sp>
        <p:nvSpPr>
          <p:cNvPr id="71" name="TextBox 70"/>
          <p:cNvSpPr txBox="1"/>
          <p:nvPr/>
        </p:nvSpPr>
        <p:spPr>
          <a:xfrm>
            <a:off x="76200" y="3505200"/>
            <a:ext cx="4572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Particle collisions at very high energies produce many particles, some much more massive than initial particles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(unlike in this cartoon, collisions obey specific quantum rules)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228600" y="6145768"/>
            <a:ext cx="876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Elementary and composite particles studied in great detail over the past 50 years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sion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7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Relativistic Quantum World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Quantum Fields of various type permeate the space</a:t>
            </a:r>
          </a:p>
          <a:p>
            <a:pPr marL="857250" lvl="1" indent="-457200">
              <a:buFont typeface="Arial"/>
              <a:buChar char="•"/>
            </a:pPr>
            <a:r>
              <a:rPr lang="en-US" dirty="0" smtClean="0"/>
              <a:t>Electromagnetic field </a:t>
            </a:r>
            <a:r>
              <a:rPr lang="en-US" dirty="0" smtClean="0">
                <a:sym typeface="Wingdings"/>
              </a:rPr>
              <a:t> photons (light quanta)</a:t>
            </a:r>
            <a:endParaRPr lang="en-US" dirty="0"/>
          </a:p>
          <a:p>
            <a:r>
              <a:rPr lang="en-US" dirty="0" smtClean="0"/>
              <a:t>Given sufficient energy these fields create quanta (particles), that can be long lived or ephemeral</a:t>
            </a:r>
          </a:p>
          <a:p>
            <a:pPr marL="857250" lvl="1" indent="-457200">
              <a:buFont typeface="Arial"/>
              <a:buChar char="•"/>
            </a:pPr>
            <a:r>
              <a:rPr lang="en-US" dirty="0" smtClean="0"/>
              <a:t>Matter-anti-matter pairs manifest out of vacuum</a:t>
            </a:r>
            <a:endParaRPr lang="en-US" dirty="0"/>
          </a:p>
          <a:p>
            <a:r>
              <a:rPr lang="en-US" dirty="0" smtClean="0"/>
              <a:t>Particles interact with each other exchanging quanta</a:t>
            </a:r>
          </a:p>
          <a:p>
            <a:pPr marL="857250" lvl="1" indent="-457200">
              <a:buFont typeface="Arial"/>
              <a:buChar char="•"/>
            </a:pPr>
            <a:r>
              <a:rPr lang="en-US" dirty="0" smtClean="0"/>
              <a:t>Photons, Gluons, W and Z</a:t>
            </a:r>
          </a:p>
          <a:p>
            <a:pPr marL="0" indent="0"/>
            <a:r>
              <a:rPr lang="en-US" dirty="0" smtClean="0"/>
              <a:t>Works beautifully for massless quanta – needs </a:t>
            </a:r>
            <a:r>
              <a:rPr lang="en-US" dirty="0" err="1" smtClean="0"/>
              <a:t>higgs</a:t>
            </a:r>
            <a:r>
              <a:rPr lang="en-US" dirty="0" smtClean="0"/>
              <a:t> field for providing mass to the elementary particles</a:t>
            </a:r>
          </a:p>
          <a:p>
            <a:pPr marL="857250" lvl="1" indent="-457200">
              <a:buFont typeface="Arial"/>
              <a:buChar char="•"/>
            </a:pPr>
            <a:r>
              <a:rPr lang="en-US" dirty="0" smtClean="0"/>
              <a:t>W, Z quanta are massive – decay quickly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E4DA8D3-0144-964D-8E4C-3F20A4DEA2EE}" type="datetime5">
              <a:rPr lang="en-US" smtClean="0"/>
              <a:pPr/>
              <a:t>11-Jan-13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Sridhara Dasu (Wisconsin)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23EC512-DE41-8D4F-9FC7-449F6E7E2BE8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2158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Boson?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52400" y="1355725"/>
            <a:ext cx="8915400" cy="5121275"/>
          </a:xfrm>
        </p:spPr>
        <p:txBody>
          <a:bodyPr/>
          <a:lstStyle/>
          <a:p>
            <a:r>
              <a:rPr lang="en-US" sz="2000" dirty="0" smtClean="0"/>
              <a:t>Spin of fundamental particle</a:t>
            </a:r>
          </a:p>
          <a:p>
            <a:pPr marL="857250" lvl="1" indent="-457200">
              <a:buFont typeface="Arial"/>
              <a:buChar char="•"/>
            </a:pPr>
            <a:r>
              <a:rPr lang="en-US" sz="2000" dirty="0" smtClean="0"/>
              <a:t>Chemical properties led Mendeleev to organize the periodic table</a:t>
            </a:r>
          </a:p>
          <a:p>
            <a:pPr marL="857250" lvl="1" indent="-457200">
              <a:buFont typeface="Arial"/>
              <a:buChar char="•"/>
            </a:pPr>
            <a:r>
              <a:rPr lang="en-US" sz="2000" dirty="0" smtClean="0"/>
              <a:t>The structure of periodic table can be explained by electron configuration in an atom</a:t>
            </a:r>
          </a:p>
          <a:p>
            <a:pPr marL="1257300" lvl="2" indent="-457200">
              <a:buFont typeface="Arial"/>
              <a:buChar char="•"/>
            </a:pPr>
            <a:r>
              <a:rPr lang="en-US" sz="2000" dirty="0" smtClean="0"/>
              <a:t>Pauli exclusion principle – one electron per energy state</a:t>
            </a:r>
          </a:p>
          <a:p>
            <a:pPr marL="1257300" lvl="2" indent="-457200">
              <a:buFont typeface="Arial"/>
              <a:buChar char="•"/>
            </a:pPr>
            <a:r>
              <a:rPr lang="en-US" sz="2000" dirty="0" smtClean="0"/>
              <a:t>But, only if one assumes that electron has a new quantum number spin which can take two values +1/2 or –1/2</a:t>
            </a:r>
          </a:p>
          <a:p>
            <a:pPr marL="1257300" lvl="2" indent="-457200">
              <a:buFont typeface="Arial"/>
              <a:buChar char="•"/>
            </a:pPr>
            <a:r>
              <a:rPr lang="en-US" sz="2000" dirty="0" smtClean="0"/>
              <a:t>Electrons (and other matter particles) are fermions</a:t>
            </a:r>
          </a:p>
          <a:p>
            <a:pPr marL="1257300" lvl="2" indent="-457200">
              <a:buFont typeface="Arial"/>
              <a:buChar char="•"/>
            </a:pPr>
            <a:r>
              <a:rPr lang="en-US" sz="2000" dirty="0" smtClean="0"/>
              <a:t>Statistical behavior of half-integral spin particles studied by Fermi </a:t>
            </a:r>
          </a:p>
          <a:p>
            <a:pPr marL="0" indent="0"/>
            <a:r>
              <a:rPr lang="en-US" sz="2000" dirty="0" smtClean="0"/>
              <a:t>Photon (and other force particles are of spin 1)</a:t>
            </a:r>
          </a:p>
          <a:p>
            <a:pPr lvl="1">
              <a:buFont typeface="Arial"/>
              <a:buChar char="•"/>
            </a:pPr>
            <a:r>
              <a:rPr lang="en-US" sz="2000" dirty="0" smtClean="0"/>
              <a:t>There is a direction to the electric and magnetic fields</a:t>
            </a:r>
          </a:p>
          <a:p>
            <a:pPr lvl="1">
              <a:buFont typeface="Arial"/>
              <a:buChar char="•"/>
            </a:pPr>
            <a:r>
              <a:rPr lang="en-US" sz="2000" dirty="0" smtClean="0"/>
              <a:t>Statistical behavior of integer spin particles studied by </a:t>
            </a:r>
            <a:r>
              <a:rPr lang="en-US" sz="2000" dirty="0" err="1" smtClean="0"/>
              <a:t>S.N.Bose</a:t>
            </a:r>
            <a:endParaRPr lang="en-US" sz="2000" dirty="0"/>
          </a:p>
          <a:p>
            <a:pPr lvl="1">
              <a:buFont typeface="Arial"/>
              <a:buChar char="•"/>
            </a:pPr>
            <a:r>
              <a:rPr lang="en-US" sz="2000" dirty="0" smtClean="0"/>
              <a:t>Photon, W+, W–, Z and gluons are vector bosons</a:t>
            </a:r>
          </a:p>
          <a:p>
            <a:pPr marL="0" indent="0"/>
            <a:r>
              <a:rPr lang="en-US" sz="2000" dirty="0" smtClean="0"/>
              <a:t>Higgs is the only spin-0 particle in the Standard Model (Scalar Boson)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996DC-45AC-C64A-A874-7DE4E3D2152D}" type="datetime5">
              <a:rPr lang="en-US" smtClean="0"/>
              <a:pPr/>
              <a:t>12-Jan-13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Sridhara Dasu (Wisconsin)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51BD2-58D5-7E45-9FCF-47C84745B91A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7005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8229600" cy="1143000"/>
          </a:xfrm>
        </p:spPr>
        <p:txBody>
          <a:bodyPr/>
          <a:lstStyle/>
          <a:p>
            <a:r>
              <a:rPr lang="en-US" dirty="0" smtClean="0"/>
              <a:t>Particle Interactions @ Low Energy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5360" y="1302668"/>
            <a:ext cx="4493840" cy="5040560"/>
          </a:xfrm>
        </p:spPr>
        <p:txBody>
          <a:bodyPr>
            <a:normAutofit fontScale="92500" lnSpcReduction="10000"/>
          </a:bodyPr>
          <a:lstStyle/>
          <a:p>
            <a:pPr lvl="1"/>
            <a:r>
              <a:rPr lang="en-US" dirty="0" smtClean="0">
                <a:solidFill>
                  <a:schemeClr val="tx1"/>
                </a:solidFill>
              </a:rPr>
              <a:t>Quarks </a:t>
            </a:r>
            <a:r>
              <a:rPr lang="en-US" dirty="0">
                <a:solidFill>
                  <a:schemeClr val="tx1"/>
                </a:solidFill>
              </a:rPr>
              <a:t>bound </a:t>
            </a:r>
            <a:r>
              <a:rPr lang="en-US" dirty="0" smtClean="0">
                <a:solidFill>
                  <a:schemeClr val="tx1"/>
                </a:solidFill>
              </a:rPr>
              <a:t>in </a:t>
            </a:r>
            <a:r>
              <a:rPr lang="en-US" b="1" i="1" dirty="0" smtClean="0">
                <a:solidFill>
                  <a:schemeClr val="tx1"/>
                </a:solidFill>
              </a:rPr>
              <a:t>hadrons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via </a:t>
            </a:r>
            <a:r>
              <a:rPr lang="en-US" dirty="0">
                <a:solidFill>
                  <a:srgbClr val="0000FF"/>
                </a:solidFill>
              </a:rPr>
              <a:t>strong interactions </a:t>
            </a:r>
          </a:p>
          <a:p>
            <a:pPr lvl="2"/>
            <a:r>
              <a:rPr lang="en-US" dirty="0" smtClean="0"/>
              <a:t>Baryons (spin-1/2)</a:t>
            </a:r>
            <a:endParaRPr lang="en-US" dirty="0" smtClean="0"/>
          </a:p>
          <a:p>
            <a:pPr lvl="3"/>
            <a:r>
              <a:rPr lang="en-US" dirty="0" smtClean="0"/>
              <a:t>3-quark states</a:t>
            </a:r>
          </a:p>
          <a:p>
            <a:pPr lvl="4"/>
            <a:r>
              <a:rPr lang="en-US" dirty="0" smtClean="0"/>
              <a:t>Protons, neutrons</a:t>
            </a:r>
            <a:endParaRPr lang="en-US" dirty="0"/>
          </a:p>
          <a:p>
            <a:pPr lvl="2"/>
            <a:r>
              <a:rPr lang="en-US" dirty="0"/>
              <a:t>Mesons </a:t>
            </a:r>
            <a:r>
              <a:rPr lang="en-US" dirty="0" smtClean="0"/>
              <a:t>(scalars, vectors …)</a:t>
            </a:r>
            <a:endParaRPr lang="en-US" dirty="0" smtClean="0"/>
          </a:p>
          <a:p>
            <a:pPr lvl="3"/>
            <a:r>
              <a:rPr lang="en-US" dirty="0" smtClean="0"/>
              <a:t>quark-antiquark</a:t>
            </a:r>
            <a:r>
              <a:rPr lang="en-US" dirty="0"/>
              <a:t> </a:t>
            </a:r>
            <a:r>
              <a:rPr lang="en-US" dirty="0" smtClean="0"/>
              <a:t>states</a:t>
            </a:r>
          </a:p>
          <a:p>
            <a:pPr lvl="4"/>
            <a:r>
              <a:rPr lang="en-US" dirty="0" err="1"/>
              <a:t>p</a:t>
            </a:r>
            <a:r>
              <a:rPr lang="en-US" dirty="0" err="1" smtClean="0"/>
              <a:t>ions</a:t>
            </a:r>
            <a:r>
              <a:rPr lang="en-US" dirty="0" smtClean="0"/>
              <a:t>, </a:t>
            </a:r>
            <a:r>
              <a:rPr lang="en-US" dirty="0" err="1" smtClean="0"/>
              <a:t>kaons</a:t>
            </a:r>
            <a:endParaRPr lang="en-US" dirty="0" smtClean="0"/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Atoms bound together via </a:t>
            </a:r>
            <a:r>
              <a:rPr lang="en-US" dirty="0" smtClean="0">
                <a:solidFill>
                  <a:srgbClr val="00B050"/>
                </a:solidFill>
              </a:rPr>
              <a:t>electromagnetic </a:t>
            </a:r>
            <a:r>
              <a:rPr lang="en-US" dirty="0" smtClean="0">
                <a:solidFill>
                  <a:srgbClr val="000000"/>
                </a:solidFill>
              </a:rPr>
              <a:t>interactions</a:t>
            </a:r>
          </a:p>
          <a:p>
            <a:pPr lvl="1"/>
            <a:r>
              <a:rPr lang="en-US" dirty="0" smtClean="0"/>
              <a:t>Weak force </a:t>
            </a:r>
            <a:r>
              <a:rPr lang="en-US" dirty="0" smtClean="0">
                <a:solidFill>
                  <a:srgbClr val="000000"/>
                </a:solidFill>
              </a:rPr>
              <a:t>responsible for radioactive decay</a:t>
            </a:r>
          </a:p>
          <a:p>
            <a:pPr lvl="2"/>
            <a:r>
              <a:rPr lang="en-US" dirty="0" smtClean="0"/>
              <a:t>BUT, weak force is only active at short distances</a:t>
            </a:r>
          </a:p>
          <a:p>
            <a:pPr lvl="2"/>
            <a:r>
              <a:rPr lang="en-US" dirty="0" smtClean="0"/>
              <a:t>W and Z should be massive and decay quickly </a:t>
            </a:r>
          </a:p>
          <a:p>
            <a:pPr lvl="2"/>
            <a:endParaRPr lang="en-US" dirty="0" smtClean="0"/>
          </a:p>
          <a:p>
            <a:pPr lvl="3"/>
            <a:endParaRPr lang="en-US" dirty="0" smtClean="0"/>
          </a:p>
          <a:p>
            <a:pPr lvl="1"/>
            <a:endParaRPr lang="en-US" dirty="0"/>
          </a:p>
          <a:p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1CD90-612B-D548-BC79-563F8F764999}" type="datetime5">
              <a:rPr lang="en-US" smtClean="0"/>
              <a:pPr/>
              <a:t>12-Jan-13</a:t>
            </a:fld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C170-6814-4D44-A59E-D8E1EEE58C5A}" type="slidenum">
              <a:rPr lang="el-GR" smtClean="0"/>
              <a:pPr/>
              <a:t>14</a:t>
            </a:fld>
            <a:endParaRPr lang="el-GR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Sridhara Dasu (Wisconsin)</a:t>
            </a:r>
            <a:endParaRPr lang="el-GR" dirty="0"/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97288" y="3116885"/>
            <a:ext cx="4267200" cy="3055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13"/>
          <p:cNvGrpSpPr/>
          <p:nvPr/>
        </p:nvGrpSpPr>
        <p:grpSpPr>
          <a:xfrm>
            <a:off x="5850334" y="1437764"/>
            <a:ext cx="1074738" cy="1305436"/>
            <a:chOff x="4716016" y="4797152"/>
            <a:chExt cx="1074738" cy="1305436"/>
          </a:xfrm>
        </p:grpSpPr>
        <p:pic>
          <p:nvPicPr>
            <p:cNvPr id="11" name="Picture 35" descr="120px-Quark_structure_proton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716016" y="4797152"/>
              <a:ext cx="1074738" cy="1074738"/>
            </a:xfrm>
            <a:prstGeom prst="rect">
              <a:avLst/>
            </a:prstGeom>
            <a:noFill/>
          </p:spPr>
        </p:pic>
        <p:sp>
          <p:nvSpPr>
            <p:cNvPr id="13" name="TextBox 12"/>
            <p:cNvSpPr txBox="1"/>
            <p:nvPr/>
          </p:nvSpPr>
          <p:spPr>
            <a:xfrm>
              <a:off x="4795411" y="5733256"/>
              <a:ext cx="8567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Trebuchet MS" pitchFamily="34" charset="0"/>
                </a:rPr>
                <a:t>Proton</a:t>
              </a:r>
              <a:endParaRPr lang="el-GR" dirty="0">
                <a:latin typeface="Trebuchet MS" pitchFamily="34" charset="0"/>
              </a:endParaRPr>
            </a:p>
          </p:txBody>
        </p:sp>
      </p:grpSp>
      <p:grpSp>
        <p:nvGrpSpPr>
          <p:cNvPr id="9" name="Group 15"/>
          <p:cNvGrpSpPr/>
          <p:nvPr/>
        </p:nvGrpSpPr>
        <p:grpSpPr>
          <a:xfrm>
            <a:off x="7002462" y="1437764"/>
            <a:ext cx="1074738" cy="1305436"/>
            <a:chOff x="5868144" y="4797152"/>
            <a:chExt cx="1074738" cy="1305436"/>
          </a:xfrm>
        </p:grpSpPr>
        <p:pic>
          <p:nvPicPr>
            <p:cNvPr id="12" name="Picture 37" descr="120px-Quark_structure_pion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868144" y="4797152"/>
              <a:ext cx="1074738" cy="1074738"/>
            </a:xfrm>
            <a:prstGeom prst="rect">
              <a:avLst/>
            </a:prstGeom>
            <a:noFill/>
          </p:spPr>
        </p:pic>
        <p:sp>
          <p:nvSpPr>
            <p:cNvPr id="15" name="TextBox 14"/>
            <p:cNvSpPr txBox="1"/>
            <p:nvPr/>
          </p:nvSpPr>
          <p:spPr>
            <a:xfrm>
              <a:off x="6092607" y="5733256"/>
              <a:ext cx="6178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Trebuchet MS" pitchFamily="34" charset="0"/>
                </a:rPr>
                <a:t>Pion</a:t>
              </a:r>
              <a:endParaRPr lang="el-GR" dirty="0">
                <a:latin typeface="Trebuchet MS" pitchFamily="34" charset="0"/>
              </a:endParaRPr>
            </a:p>
          </p:txBody>
        </p:sp>
      </p:grpSp>
      <p:sp>
        <p:nvSpPr>
          <p:cNvPr id="17" name="Isosceles Triangle 16"/>
          <p:cNvSpPr/>
          <p:nvPr/>
        </p:nvSpPr>
        <p:spPr>
          <a:xfrm rot="10800000">
            <a:off x="179512" y="1340768"/>
            <a:ext cx="540569" cy="4531122"/>
          </a:xfrm>
          <a:prstGeom prst="triangle">
            <a:avLst/>
          </a:prstGeom>
          <a:gradFill>
            <a:gsLst>
              <a:gs pos="0">
                <a:srgbClr val="FF3399"/>
              </a:gs>
              <a:gs pos="41000">
                <a:srgbClr val="FF6633"/>
              </a:gs>
              <a:gs pos="59000">
                <a:srgbClr val="FFFF00"/>
              </a:gs>
              <a:gs pos="78000">
                <a:srgbClr val="01A78F"/>
              </a:gs>
              <a:gs pos="100000">
                <a:srgbClr val="7030A0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18" name="TextBox 17"/>
          <p:cNvSpPr txBox="1"/>
          <p:nvPr/>
        </p:nvSpPr>
        <p:spPr>
          <a:xfrm>
            <a:off x="309874" y="1362540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rebuchet MS" pitchFamily="34" charset="0"/>
              </a:rPr>
              <a:t>1</a:t>
            </a:r>
            <a:endParaRPr lang="el-GR" b="1" dirty="0">
              <a:latin typeface="Trebuchet MS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44846" y="2492896"/>
            <a:ext cx="599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rebuchet MS" pitchFamily="34" charset="0"/>
              </a:rPr>
              <a:t>10</a:t>
            </a:r>
            <a:r>
              <a:rPr lang="en-US" b="1" baseline="30000" dirty="0" smtClean="0">
                <a:latin typeface="Trebuchet MS" pitchFamily="34" charset="0"/>
              </a:rPr>
              <a:t>-2</a:t>
            </a:r>
            <a:endParaRPr lang="el-GR" b="1" baseline="30000" dirty="0">
              <a:latin typeface="Trebuchet MS" pitchFamily="34" charset="0"/>
            </a:endParaRPr>
          </a:p>
        </p:txBody>
      </p:sp>
      <p:cxnSp>
        <p:nvCxnSpPr>
          <p:cNvPr id="21" name="Straight Arrow Connector 20"/>
          <p:cNvCxnSpPr>
            <a:stCxn id="18" idx="3"/>
          </p:cNvCxnSpPr>
          <p:nvPr/>
        </p:nvCxnSpPr>
        <p:spPr>
          <a:xfrm>
            <a:off x="629192" y="1547206"/>
            <a:ext cx="414416" cy="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9" idx="3"/>
          </p:cNvCxnSpPr>
          <p:nvPr/>
        </p:nvCxnSpPr>
        <p:spPr>
          <a:xfrm>
            <a:off x="744690" y="2677562"/>
            <a:ext cx="626910" cy="1208638"/>
          </a:xfrm>
          <a:prstGeom prst="straightConnector1">
            <a:avLst/>
          </a:prstGeom>
          <a:ln w="25400">
            <a:solidFill>
              <a:srgbClr val="00964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55732" y="5003884"/>
            <a:ext cx="599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rebuchet MS" pitchFamily="34" charset="0"/>
              </a:rPr>
              <a:t>10</a:t>
            </a:r>
            <a:r>
              <a:rPr lang="en-US" b="1" baseline="30000" dirty="0" smtClean="0">
                <a:latin typeface="Trebuchet MS" pitchFamily="34" charset="0"/>
              </a:rPr>
              <a:t>-7</a:t>
            </a:r>
            <a:endParaRPr lang="el-GR" b="1" baseline="30000" dirty="0">
              <a:latin typeface="Trebuchet MS" pitchFamily="34" charset="0"/>
            </a:endParaRPr>
          </a:p>
        </p:txBody>
      </p:sp>
      <p:cxnSp>
        <p:nvCxnSpPr>
          <p:cNvPr id="26" name="Straight Arrow Connector 25"/>
          <p:cNvCxnSpPr>
            <a:stCxn id="25" idx="3"/>
          </p:cNvCxnSpPr>
          <p:nvPr/>
        </p:nvCxnSpPr>
        <p:spPr>
          <a:xfrm flipV="1">
            <a:off x="755576" y="4800600"/>
            <a:ext cx="495374" cy="38795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35496" y="5805264"/>
            <a:ext cx="82471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Relative </a:t>
            </a:r>
          </a:p>
          <a:p>
            <a:pPr algn="ctr"/>
            <a:r>
              <a:rPr lang="en-US" sz="1400" b="1" dirty="0" smtClean="0"/>
              <a:t>force</a:t>
            </a:r>
            <a:br>
              <a:rPr lang="en-US" sz="1400" b="1" dirty="0" smtClean="0"/>
            </a:br>
            <a:r>
              <a:rPr lang="en-US" sz="1400" b="1" dirty="0" smtClean="0"/>
              <a:t>strength</a:t>
            </a:r>
            <a:endParaRPr lang="el-GR" sz="1400" b="1" dirty="0"/>
          </a:p>
        </p:txBody>
      </p:sp>
    </p:spTree>
    <p:extLst>
      <p:ext uri="{BB962C8B-B14F-4D97-AF65-F5344CB8AC3E}">
        <p14:creationId xmlns:p14="http://schemas.microsoft.com/office/powerpoint/2010/main" val="117500767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Sridhara Dasu (Wisconsin)</a:t>
            </a:r>
            <a:endParaRPr lang="en-US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B61D45-DD86-9F43-AC12-E3ADE7751D0F}" type="slidenum">
              <a:rPr lang="en-US"/>
              <a:pPr/>
              <a:t>15</a:t>
            </a:fld>
            <a:endParaRPr lang="en-US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DB262886-A53E-EC42-B007-6E4DED568FE9}" type="datetime5">
              <a:rPr lang="en-US" smtClean="0"/>
              <a:pPr/>
              <a:t>12-Jan-13</a:t>
            </a:fld>
            <a:endParaRPr lang="en-US"/>
          </a:p>
        </p:txBody>
      </p:sp>
      <p:sp>
        <p:nvSpPr>
          <p:cNvPr id="301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Particle Interactions</a:t>
            </a:r>
          </a:p>
        </p:txBody>
      </p:sp>
      <p:pic>
        <p:nvPicPr>
          <p:cNvPr id="30105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8" y="1158875"/>
            <a:ext cx="3200400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106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21000" y="1958975"/>
            <a:ext cx="3200400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1061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62650" y="3517900"/>
            <a:ext cx="3200400" cy="334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93681095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Periodic Table of </a:t>
            </a:r>
            <a:br>
              <a:rPr lang="en-US" dirty="0" smtClean="0"/>
            </a:br>
            <a:r>
              <a:rPr lang="en-US" dirty="0" smtClean="0"/>
              <a:t>Relativistic Quantum World</a:t>
            </a:r>
            <a:endParaRPr lang="el-GR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175320" y="1368624"/>
            <a:ext cx="4244280" cy="5184576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1800" dirty="0" smtClean="0"/>
              <a:t>Elementary (point-size) </a:t>
            </a:r>
            <a:r>
              <a:rPr lang="en-US" sz="1800" dirty="0"/>
              <a:t>particles:</a:t>
            </a:r>
            <a:endParaRPr lang="en-US" sz="1800" dirty="0" smtClean="0"/>
          </a:p>
          <a:p>
            <a:pPr lvl="1">
              <a:lnSpc>
                <a:spcPct val="90000"/>
              </a:lnSpc>
            </a:pPr>
            <a:r>
              <a:rPr lang="en-US" sz="1800" dirty="0" smtClean="0"/>
              <a:t>Matter constituents</a:t>
            </a:r>
          </a:p>
          <a:p>
            <a:pPr lvl="2">
              <a:lnSpc>
                <a:spcPct val="90000"/>
              </a:lnSpc>
            </a:pPr>
            <a:r>
              <a:rPr lang="en-US" sz="1800" dirty="0" smtClean="0"/>
              <a:t>Quarks</a:t>
            </a:r>
            <a:endParaRPr lang="en-US" sz="1800" dirty="0"/>
          </a:p>
          <a:p>
            <a:pPr lvl="3">
              <a:lnSpc>
                <a:spcPct val="90000"/>
              </a:lnSpc>
            </a:pPr>
            <a:r>
              <a:rPr lang="en-US" dirty="0"/>
              <a:t>up, down, charm, strange, top, bottom</a:t>
            </a:r>
          </a:p>
          <a:p>
            <a:pPr lvl="2">
              <a:lnSpc>
                <a:spcPct val="90000"/>
              </a:lnSpc>
            </a:pPr>
            <a:r>
              <a:rPr lang="en-US" sz="1800" dirty="0" smtClean="0"/>
              <a:t>Leptons</a:t>
            </a:r>
            <a:endParaRPr lang="en-US" sz="1800" dirty="0"/>
          </a:p>
          <a:p>
            <a:pPr lvl="3">
              <a:lnSpc>
                <a:spcPct val="90000"/>
              </a:lnSpc>
            </a:pPr>
            <a:r>
              <a:rPr lang="en-US" dirty="0"/>
              <a:t>Electron, </a:t>
            </a:r>
            <a:r>
              <a:rPr lang="en-US" dirty="0" err="1"/>
              <a:t>muon</a:t>
            </a:r>
            <a:r>
              <a:rPr lang="en-US" dirty="0"/>
              <a:t>, tau, corresponding neutrinos</a:t>
            </a:r>
            <a:endParaRPr lang="en-US" dirty="0" smtClean="0"/>
          </a:p>
          <a:p>
            <a:pPr lvl="1">
              <a:lnSpc>
                <a:spcPct val="90000"/>
              </a:lnSpc>
            </a:pPr>
            <a:r>
              <a:rPr lang="en-US" sz="1800" dirty="0" smtClean="0"/>
              <a:t>Force carriers</a:t>
            </a:r>
          </a:p>
          <a:p>
            <a:pPr lvl="2">
              <a:lnSpc>
                <a:spcPct val="90000"/>
              </a:lnSpc>
            </a:pPr>
            <a:r>
              <a:rPr lang="en-US" sz="1800" dirty="0" smtClean="0"/>
              <a:t>Electromagnetism: Photon</a:t>
            </a:r>
            <a:endParaRPr lang="en-US" sz="1800" dirty="0"/>
          </a:p>
          <a:p>
            <a:pPr lvl="2">
              <a:lnSpc>
                <a:spcPct val="90000"/>
              </a:lnSpc>
            </a:pPr>
            <a:r>
              <a:rPr lang="en-US" sz="1800" dirty="0" smtClean="0"/>
              <a:t>Weak interactions: W</a:t>
            </a:r>
            <a:r>
              <a:rPr lang="en-US" sz="1800" baseline="30000" dirty="0" smtClean="0"/>
              <a:t>±</a:t>
            </a:r>
            <a:r>
              <a:rPr lang="en-US" sz="1800" dirty="0" smtClean="0"/>
              <a:t>/Z</a:t>
            </a:r>
            <a:endParaRPr lang="en-US" sz="1800" dirty="0"/>
          </a:p>
          <a:p>
            <a:pPr lvl="2">
              <a:lnSpc>
                <a:spcPct val="90000"/>
              </a:lnSpc>
            </a:pPr>
            <a:r>
              <a:rPr lang="en-US" sz="1800" dirty="0" smtClean="0"/>
              <a:t>Strong interactions: Gluons</a:t>
            </a:r>
          </a:p>
          <a:p>
            <a:pPr lvl="1">
              <a:lnSpc>
                <a:spcPct val="90000"/>
              </a:lnSpc>
            </a:pPr>
            <a:r>
              <a:rPr lang="en-US" sz="1800" dirty="0" smtClean="0"/>
              <a:t>Omnipresent </a:t>
            </a:r>
            <a:r>
              <a:rPr lang="en-US" sz="1800" dirty="0" err="1" smtClean="0"/>
              <a:t>higgs</a:t>
            </a:r>
            <a:r>
              <a:rPr lang="en-US" sz="1800" dirty="0" smtClean="0"/>
              <a:t> field</a:t>
            </a:r>
          </a:p>
          <a:p>
            <a:pPr lvl="2">
              <a:lnSpc>
                <a:spcPct val="90000"/>
              </a:lnSpc>
            </a:pPr>
            <a:r>
              <a:rPr lang="en-US" sz="1800" dirty="0" smtClean="0"/>
              <a:t>Omnipresent </a:t>
            </a:r>
            <a:r>
              <a:rPr lang="en-US" sz="1800" dirty="0" smtClean="0">
                <a:sym typeface="Wingdings"/>
              </a:rPr>
              <a:t> non-zero field strength everywhere!!</a:t>
            </a:r>
            <a:endParaRPr lang="en-US" sz="1800" dirty="0" smtClean="0"/>
          </a:p>
          <a:p>
            <a:pPr lvl="2">
              <a:lnSpc>
                <a:spcPct val="90000"/>
              </a:lnSpc>
            </a:pPr>
            <a:r>
              <a:rPr lang="en-US" sz="1800" dirty="0" smtClean="0"/>
              <a:t>Explains </a:t>
            </a:r>
            <a:r>
              <a:rPr lang="en-US" sz="1800" dirty="0" smtClean="0"/>
              <a:t>how elementary particles become massive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D6F35-909B-3D4E-9ECC-84EF8BFE6BE1}" type="datetime5">
              <a:rPr lang="en-US" smtClean="0"/>
              <a:pPr/>
              <a:t>11-Jan-13</a:t>
            </a:fld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C170-6814-4D44-A59E-D8E1EEE58C5A}" type="slidenum">
              <a:rPr lang="el-GR" smtClean="0"/>
              <a:pPr/>
              <a:t>16</a:t>
            </a:fld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Sridhara Dasu (Wisconsin)</a:t>
            </a:r>
            <a:endParaRPr lang="el-GR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00808"/>
            <a:ext cx="4343400" cy="387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28" name="Group 27"/>
          <p:cNvGrpSpPr/>
          <p:nvPr/>
        </p:nvGrpSpPr>
        <p:grpSpPr>
          <a:xfrm>
            <a:off x="4469614" y="2136001"/>
            <a:ext cx="4622800" cy="4188599"/>
            <a:chOff x="4469614" y="2136001"/>
            <a:chExt cx="4622800" cy="4188599"/>
          </a:xfrm>
        </p:grpSpPr>
        <p:sp>
          <p:nvSpPr>
            <p:cNvPr id="13" name="TextBox 12"/>
            <p:cNvSpPr txBox="1"/>
            <p:nvPr/>
          </p:nvSpPr>
          <p:spPr>
            <a:xfrm>
              <a:off x="6400800" y="4419600"/>
              <a:ext cx="76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~10</a:t>
              </a:r>
              <a:r>
                <a:rPr lang="en-US" baseline="30000" dirty="0" smtClean="0">
                  <a:solidFill>
                    <a:srgbClr val="FFFF00"/>
                  </a:solidFill>
                </a:rPr>
                <a:t>–5</a:t>
              </a:r>
              <a:endParaRPr lang="en-US" baseline="30000" dirty="0">
                <a:solidFill>
                  <a:srgbClr val="FFFF0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 rot="16200000">
              <a:off x="4539566" y="3968234"/>
              <a:ext cx="5333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0.5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334000" y="3593068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106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337693" y="3962400"/>
              <a:ext cx="7479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1776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410200" y="3220130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100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414869" y="2850798"/>
              <a:ext cx="8241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4500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400800" y="2297668"/>
              <a:ext cx="9765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170000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521200" y="2538968"/>
              <a:ext cx="4712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~5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384800" y="2136001"/>
              <a:ext cx="609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FFFF00"/>
                  </a:solidFill>
                </a:rPr>
                <a:t>1300</a:t>
              </a:r>
              <a:endParaRPr lang="en-US" sz="1200" dirty="0">
                <a:solidFill>
                  <a:srgbClr val="FFFF00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175500" y="3986768"/>
              <a:ext cx="8241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80000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 rot="16200000">
              <a:off x="7188032" y="2564200"/>
              <a:ext cx="8241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91000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444131" y="3135868"/>
              <a:ext cx="4712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0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444131" y="3581400"/>
              <a:ext cx="4712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0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469614" y="5678269"/>
              <a:ext cx="4622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Wildly </a:t>
              </a:r>
              <a:r>
                <a:rPr lang="en-US" dirty="0" smtClean="0"/>
                <a:t>varying masses for matter particles</a:t>
              </a:r>
            </a:p>
            <a:p>
              <a:r>
                <a:rPr lang="en-US" dirty="0" smtClean="0"/>
                <a:t>Very troublesome: masses for force carriers</a:t>
              </a:r>
              <a:endParaRPr lang="en-US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895369" y="5105400"/>
              <a:ext cx="8241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MeV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934200" y="3557436"/>
              <a:ext cx="8241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?</a:t>
              </a:r>
              <a:endParaRPr lang="en-US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9247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Interactions with</a:t>
            </a:r>
            <a:br>
              <a:rPr lang="en-US" dirty="0" smtClean="0"/>
            </a:br>
            <a:r>
              <a:rPr lang="en-US" dirty="0" smtClean="0"/>
              <a:t>Higgs Field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152400" y="1295400"/>
            <a:ext cx="8839200" cy="1752599"/>
          </a:xfrm>
        </p:spPr>
        <p:txBody>
          <a:bodyPr/>
          <a:lstStyle/>
          <a:p>
            <a:r>
              <a:rPr lang="en-US" dirty="0" smtClean="0"/>
              <a:t>Which of these falls slower safely?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An unopened parachute</a:t>
            </a:r>
          </a:p>
          <a:p>
            <a:pPr lvl="1">
              <a:buFont typeface="Arial"/>
              <a:buChar char="•"/>
            </a:pPr>
            <a:r>
              <a:rPr lang="en-US" dirty="0" smtClean="0">
                <a:solidFill>
                  <a:srgbClr val="008000"/>
                </a:solidFill>
              </a:rPr>
              <a:t>Fully opened parachute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54996DC-45AC-C64A-A874-7DE4E3D2152D}" type="datetime5">
              <a:rPr lang="en-US" smtClean="0"/>
              <a:pPr/>
              <a:t>11-Jan-13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Sridhara Dasu (Wisconsin)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0D51BD2-58D5-7E45-9FCF-47C84745B91A}" type="slidenum">
              <a:rPr lang="en-US" smtClean="0"/>
              <a:pPr/>
              <a:t>17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10800000">
            <a:off x="4800600" y="2639181"/>
            <a:ext cx="3352800" cy="1588"/>
          </a:xfrm>
          <a:prstGeom prst="line">
            <a:avLst/>
          </a:prstGeom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parachut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0" y="152400"/>
            <a:ext cx="2142186" cy="2743200"/>
          </a:xfrm>
          <a:prstGeom prst="rect">
            <a:avLst/>
          </a:prstGeom>
        </p:spPr>
      </p:pic>
      <p:sp>
        <p:nvSpPr>
          <p:cNvPr id="13" name="Text Placeholder 8"/>
          <p:cNvSpPr txBox="1">
            <a:spLocks/>
          </p:cNvSpPr>
          <p:nvPr/>
        </p:nvSpPr>
        <p:spPr bwMode="auto">
          <a:xfrm>
            <a:off x="160986" y="2871410"/>
            <a:ext cx="8839200" cy="3521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Helvetica"/>
                <a:ea typeface="ＭＳ Ｐゴシック" charset="-128"/>
                <a:cs typeface="Helvetica"/>
              </a:rPr>
              <a:t>The more interaction with the medium (air) the lower the speed of the drop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2800" dirty="0" smtClean="0">
                <a:solidFill>
                  <a:srgbClr val="0000FF"/>
                </a:solidFill>
                <a:latin typeface="Helvetica"/>
                <a:cs typeface="Helvetica"/>
              </a:rPr>
              <a:t>Higgs field permeates all space, particles interact with differing strengths with the </a:t>
            </a:r>
            <a:r>
              <a:rPr lang="en-US" sz="2800" dirty="0" err="1" smtClean="0">
                <a:solidFill>
                  <a:srgbClr val="0000FF"/>
                </a:solidFill>
                <a:latin typeface="Helvetica"/>
                <a:cs typeface="Helvetica"/>
              </a:rPr>
              <a:t>higgs</a:t>
            </a:r>
            <a:r>
              <a:rPr lang="en-US" sz="2800" dirty="0" smtClean="0">
                <a:solidFill>
                  <a:srgbClr val="0000FF"/>
                </a:solidFill>
                <a:latin typeface="Helvetica"/>
                <a:cs typeface="Helvetica"/>
              </a:rPr>
              <a:t> field. The higher the interaction the larger the particle’s mass.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/>
                <a:ea typeface="ＭＳ Ｐゴシック" charset="-128"/>
                <a:cs typeface="Helvetica"/>
              </a:rPr>
              <a:t>The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/>
                <a:ea typeface="ＭＳ Ｐゴシック" charset="-128"/>
                <a:cs typeface="Helvetica"/>
              </a:rPr>
              <a:t> simplest theory with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/>
                <a:ea typeface="ＭＳ Ｐゴシック" charset="-128"/>
                <a:cs typeface="Helvetica"/>
              </a:rPr>
              <a:t>higgs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/>
                <a:ea typeface="ＭＳ Ｐゴシック" charset="-128"/>
                <a:cs typeface="Helvetica"/>
              </a:rPr>
              <a:t> fields results in a new self-interacting particle: the Higgs boson, which itself has </a:t>
            </a:r>
            <a:r>
              <a:rPr lang="en-US" sz="2800" dirty="0" smtClean="0">
                <a:solidFill>
                  <a:srgbClr val="FF0000"/>
                </a:solidFill>
                <a:latin typeface="Helvetica"/>
                <a:cs typeface="Helvetica"/>
              </a:rPr>
              <a:t>a mass 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/>
                <a:ea typeface="ＭＳ Ｐゴシック" charset="-128"/>
                <a:cs typeface="Helvetica"/>
              </a:rPr>
              <a:t>– but, theory can’t predict its mass.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"/>
              <a:ea typeface="ＭＳ Ｐゴシック" charset="-128"/>
              <a:cs typeface="Helvetica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 descr="0609031-A4-at-144-dpi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066800"/>
            <a:ext cx="9144000" cy="572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Helvetica" charset="0"/>
              </a:rPr>
              <a:t>Large </a:t>
            </a:r>
            <a:r>
              <a:rPr lang="en-US" dirty="0" err="1" smtClean="0">
                <a:latin typeface="Helvetica" charset="0"/>
              </a:rPr>
              <a:t>Hadron</a:t>
            </a:r>
            <a:r>
              <a:rPr lang="en-US" dirty="0" smtClean="0">
                <a:latin typeface="Helvetica" charset="0"/>
              </a:rPr>
              <a:t> Collider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fld id="{12BF4CE0-8AF5-5644-8B45-5004CEE7C190}" type="datetime5">
              <a:rPr lang="en-US" smtClean="0"/>
              <a:pPr/>
              <a:t>11-Jan-13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276-08C0-1B4B-A2B5-F2F11B4A2087}" type="slidenum">
              <a:rPr lang="en-US"/>
              <a:pPr/>
              <a:t>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Sridhara Dasu (Wisconsin)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advTm="8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Proton-Proton Collisions at the LHC</a:t>
            </a:r>
            <a:endParaRPr lang="el-GR" sz="3600" dirty="0"/>
          </a:p>
        </p:txBody>
      </p:sp>
      <p:pic>
        <p:nvPicPr>
          <p:cNvPr id="9" name="Picture 2" descr="ppinteraction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504" y="1435224"/>
            <a:ext cx="3464596" cy="4514056"/>
          </a:xfrm>
          <a:prstGeom prst="rect">
            <a:avLst/>
          </a:prstGeom>
        </p:spPr>
      </p:pic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2843808" y="4653136"/>
            <a:ext cx="4724400" cy="1447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917974627"/>
              </p:ext>
            </p:extLst>
          </p:nvPr>
        </p:nvGraphicFramePr>
        <p:xfrm>
          <a:off x="3657600" y="1371600"/>
          <a:ext cx="5343360" cy="3266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1600"/>
                <a:gridCol w="1129500"/>
                <a:gridCol w="1421130"/>
                <a:gridCol w="1421130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l-GR" sz="1600" dirty="0">
                        <a:latin typeface="Trebuchet MS" pitchFamily="34" charset="0"/>
                      </a:endParaRPr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rebuchet MS" pitchFamily="34" charset="0"/>
                        </a:rPr>
                        <a:t>Design</a:t>
                      </a:r>
                      <a:endParaRPr lang="el-GR" sz="1600" dirty="0">
                        <a:latin typeface="Trebuchet MS" pitchFamily="34" charset="0"/>
                      </a:endParaRPr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rebuchet MS" pitchFamily="34" charset="0"/>
                        </a:rPr>
                        <a:t>2011</a:t>
                      </a:r>
                      <a:endParaRPr lang="el-GR" sz="1600" dirty="0">
                        <a:latin typeface="Trebuchet MS" pitchFamily="34" charset="0"/>
                      </a:endParaRPr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rebuchet MS" pitchFamily="34" charset="0"/>
                        </a:rPr>
                        <a:t>2012</a:t>
                      </a:r>
                      <a:endParaRPr lang="el-GR" sz="1600" dirty="0">
                        <a:latin typeface="Trebuchet MS" pitchFamily="34" charset="0"/>
                      </a:endParaRPr>
                    </a:p>
                  </a:txBody>
                  <a:tcPr>
                    <a:solidFill>
                      <a:srgbClr val="0000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latin typeface="Trebuchet MS" pitchFamily="34" charset="0"/>
                        </a:rPr>
                        <a:t>Beam energy</a:t>
                      </a:r>
                      <a:endParaRPr lang="el-GR" sz="1600" b="1" dirty="0">
                        <a:latin typeface="Trebuchet MS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rebuchet MS" pitchFamily="34" charset="0"/>
                        </a:rPr>
                        <a:t>7 </a:t>
                      </a:r>
                      <a:r>
                        <a:rPr lang="en-US" sz="1600" dirty="0" err="1" smtClean="0">
                          <a:latin typeface="Trebuchet MS" pitchFamily="34" charset="0"/>
                        </a:rPr>
                        <a:t>TeV</a:t>
                      </a:r>
                      <a:endParaRPr lang="el-GR" sz="1600" dirty="0">
                        <a:latin typeface="Trebuchet MS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Trebuchet MS" pitchFamily="34" charset="0"/>
                        </a:rPr>
                        <a:t>3.5 </a:t>
                      </a:r>
                      <a:r>
                        <a:rPr lang="en-US" sz="1600" dirty="0" err="1" smtClean="0">
                          <a:latin typeface="Trebuchet MS" pitchFamily="34" charset="0"/>
                        </a:rPr>
                        <a:t>TeV</a:t>
                      </a:r>
                      <a:endParaRPr lang="el-GR" sz="1600" dirty="0" smtClean="0">
                        <a:latin typeface="Trebuchet MS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Trebuchet MS" pitchFamily="34" charset="0"/>
                        </a:rPr>
                        <a:t>4.0 </a:t>
                      </a:r>
                      <a:r>
                        <a:rPr lang="en-US" sz="1600" dirty="0" err="1" smtClean="0">
                          <a:latin typeface="Trebuchet MS" pitchFamily="34" charset="0"/>
                        </a:rPr>
                        <a:t>TeV</a:t>
                      </a:r>
                      <a:endParaRPr lang="el-GR" sz="1600" dirty="0" smtClean="0">
                        <a:latin typeface="Trebuchet MS" pitchFamily="34" charset="0"/>
                      </a:endParaRPr>
                    </a:p>
                  </a:txBody>
                  <a:tcPr anchor="ctr"/>
                </a:tc>
              </a:tr>
              <a:tr h="41819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u="none" baseline="0" dirty="0" smtClean="0">
                          <a:latin typeface="Trebuchet MS" pitchFamily="34" charset="0"/>
                        </a:rPr>
                        <a:t>Bunches/</a:t>
                      </a:r>
                      <a:br>
                        <a:rPr lang="en-US" sz="1600" b="1" u="none" baseline="0" dirty="0" smtClean="0">
                          <a:latin typeface="Trebuchet MS" pitchFamily="34" charset="0"/>
                        </a:rPr>
                      </a:br>
                      <a:r>
                        <a:rPr lang="en-US" sz="1600" b="1" baseline="0" dirty="0" smtClean="0">
                          <a:latin typeface="Trebuchet MS" pitchFamily="34" charset="0"/>
                        </a:rPr>
                        <a:t>beam</a:t>
                      </a:r>
                      <a:endParaRPr lang="el-GR" sz="1600" b="1" dirty="0" smtClean="0">
                        <a:latin typeface="Trebuchet MS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rebuchet MS" pitchFamily="34" charset="0"/>
                        </a:rPr>
                        <a:t>2835</a:t>
                      </a:r>
                      <a:endParaRPr lang="el-GR" sz="1600" dirty="0">
                        <a:latin typeface="Trebuchet MS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rebuchet MS" pitchFamily="34" charset="0"/>
                        </a:rPr>
                        <a:t>1380</a:t>
                      </a:r>
                      <a:endParaRPr lang="el-GR" sz="1600" dirty="0">
                        <a:latin typeface="Trebuchet MS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rebuchet MS" pitchFamily="34" charset="0"/>
                        </a:rPr>
                        <a:t>1380</a:t>
                      </a:r>
                      <a:endParaRPr lang="el-GR" sz="1600" dirty="0">
                        <a:latin typeface="Trebuchet MS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b="1" u="none" dirty="0" smtClean="0">
                          <a:latin typeface="Trebuchet MS" pitchFamily="34" charset="0"/>
                        </a:rPr>
                        <a:t>Protons/</a:t>
                      </a:r>
                      <a:br>
                        <a:rPr lang="en-US" sz="1600" b="1" u="none" dirty="0" smtClean="0">
                          <a:latin typeface="Trebuchet MS" pitchFamily="34" charset="0"/>
                        </a:rPr>
                      </a:br>
                      <a:r>
                        <a:rPr lang="en-US" sz="1600" b="1" dirty="0" smtClean="0">
                          <a:latin typeface="Trebuchet MS" pitchFamily="34" charset="0"/>
                        </a:rPr>
                        <a:t>bunch</a:t>
                      </a:r>
                      <a:endParaRPr lang="el-GR" sz="1600" b="1" dirty="0">
                        <a:latin typeface="Trebuchet MS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rebuchet MS" pitchFamily="34" charset="0"/>
                        </a:rPr>
                        <a:t>1.15x10</a:t>
                      </a:r>
                      <a:r>
                        <a:rPr lang="en-US" sz="1600" baseline="30000" dirty="0" smtClean="0">
                          <a:latin typeface="Trebuchet MS" pitchFamily="34" charset="0"/>
                        </a:rPr>
                        <a:t>11</a:t>
                      </a:r>
                      <a:endParaRPr lang="el-GR" sz="1600" baseline="30000" dirty="0">
                        <a:latin typeface="Trebuchet MS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Trebuchet MS" pitchFamily="34" charset="0"/>
                        </a:rPr>
                        <a:t>1.5x10</a:t>
                      </a:r>
                      <a:r>
                        <a:rPr lang="en-US" sz="1600" baseline="30000" dirty="0" smtClean="0">
                          <a:latin typeface="Trebuchet MS" pitchFamily="34" charset="0"/>
                        </a:rPr>
                        <a:t>11</a:t>
                      </a:r>
                      <a:endParaRPr lang="el-GR" sz="1600" baseline="0" dirty="0" smtClean="0">
                        <a:latin typeface="Trebuchet MS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Trebuchet MS" pitchFamily="34" charset="0"/>
                        </a:rPr>
                        <a:t>2.2x10</a:t>
                      </a:r>
                      <a:r>
                        <a:rPr lang="en-US" sz="1600" baseline="30000" dirty="0" smtClean="0">
                          <a:latin typeface="Trebuchet MS" pitchFamily="34" charset="0"/>
                        </a:rPr>
                        <a:t>11</a:t>
                      </a:r>
                      <a:endParaRPr lang="el-GR" sz="1600" baseline="0" dirty="0" smtClean="0">
                        <a:latin typeface="Trebuchet MS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latin typeface="Trebuchet MS" pitchFamily="34" charset="0"/>
                        </a:rPr>
                        <a:t>N Collisions Created</a:t>
                      </a:r>
                      <a:endParaRPr lang="el-GR" sz="1600" b="1" dirty="0">
                        <a:latin typeface="Trebuchet MS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l-GR" sz="1600" baseline="30000" dirty="0">
                        <a:latin typeface="Trebuchet MS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latin typeface="Trebuchet MS" pitchFamily="34" charset="0"/>
                        </a:rPr>
                        <a:t>2.5 x 10</a:t>
                      </a:r>
                      <a:r>
                        <a:rPr lang="en-US" sz="1600" baseline="30000" dirty="0" smtClean="0">
                          <a:latin typeface="Trebuchet MS" pitchFamily="34" charset="0"/>
                        </a:rPr>
                        <a:t>14</a:t>
                      </a:r>
                      <a:endParaRPr lang="el-GR" sz="1600" baseline="30000" dirty="0" smtClean="0">
                        <a:latin typeface="Trebuchet MS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latin typeface="Trebuchet MS" pitchFamily="34" charset="0"/>
                        </a:rPr>
                        <a:t>3.5 x 10</a:t>
                      </a:r>
                      <a:r>
                        <a:rPr lang="en-US" sz="1600" baseline="30000" dirty="0" smtClean="0">
                          <a:latin typeface="Trebuchet MS" pitchFamily="34" charset="0"/>
                        </a:rPr>
                        <a:t>14</a:t>
                      </a:r>
                      <a:endParaRPr lang="el-GR" sz="1600" baseline="30000" dirty="0" smtClean="0">
                        <a:latin typeface="Trebuchet MS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b="1" baseline="0" dirty="0" smtClean="0">
                          <a:latin typeface="Trebuchet MS" pitchFamily="34" charset="0"/>
                        </a:rPr>
                        <a:t>N Higgs Events</a:t>
                      </a:r>
                      <a:endParaRPr lang="el-GR" sz="1600" b="1" dirty="0">
                        <a:latin typeface="Trebuchet MS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l-GR" sz="1600" baseline="0" dirty="0">
                        <a:latin typeface="Trebuchet MS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latin typeface="Trebuchet MS" pitchFamily="34" charset="0"/>
                        </a:rPr>
                        <a:t>Few hundred</a:t>
                      </a:r>
                      <a:endParaRPr lang="el-GR" sz="1600" baseline="0" dirty="0" smtClean="0">
                        <a:latin typeface="Trebuchet MS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latin typeface="Trebuchet MS" pitchFamily="34" charset="0"/>
                        </a:rPr>
                        <a:t>Few hundred</a:t>
                      </a:r>
                      <a:endParaRPr lang="el-GR" sz="1600" baseline="0" dirty="0" smtClean="0">
                        <a:latin typeface="Trebuchet MS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A166A-1665-D746-A7FC-D875AE0EEB78}" type="datetime5">
              <a:rPr lang="en-US" smtClean="0"/>
              <a:pPr/>
              <a:t>11-Jan-13</a:t>
            </a:fld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51BD2-58D5-7E45-9FCF-47C84745B91A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Sridhara Dasu (Wisconsin)</a:t>
            </a:r>
            <a:endParaRPr lang="en-US" dirty="0"/>
          </a:p>
        </p:txBody>
      </p:sp>
      <p:pic>
        <p:nvPicPr>
          <p:cNvPr id="4" name="Picture 3" descr="haystack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750" y="4664075"/>
            <a:ext cx="272945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638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76200"/>
            <a:ext cx="8229600" cy="1143000"/>
          </a:xfrm>
        </p:spPr>
        <p:txBody>
          <a:bodyPr/>
          <a:lstStyle/>
          <a:p>
            <a:r>
              <a:rPr lang="en-US" dirty="0" smtClean="0"/>
              <a:t>CERN Press Release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DA8D3-0144-964D-8E4C-3F20A4DEA2EE}" type="datetime5">
              <a:rPr lang="en-US" smtClean="0"/>
              <a:pPr/>
              <a:t>11-Jan-13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Sridhara Dasu (Wisconsin)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EC512-DE41-8D4F-9FC7-449F6E7E2BE8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04800" y="1600200"/>
            <a:ext cx="86106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CERN experiments observe particle consistent with long-sought Higgs </a:t>
            </a:r>
            <a:r>
              <a:rPr lang="en-US" sz="2800" dirty="0" smtClean="0"/>
              <a:t>boson</a:t>
            </a:r>
          </a:p>
          <a:p>
            <a:endParaRPr lang="en-US" sz="2800" dirty="0"/>
          </a:p>
          <a:p>
            <a:r>
              <a:rPr lang="en-US" sz="2800" dirty="0">
                <a:solidFill>
                  <a:srgbClr val="FF0000"/>
                </a:solidFill>
              </a:rPr>
              <a:t>Geneva, 4 July 2012</a:t>
            </a:r>
            <a:r>
              <a:rPr lang="en-US" sz="2800" dirty="0"/>
              <a:t>. At a seminar held at CERN</a:t>
            </a:r>
            <a:r>
              <a:rPr lang="en-US" sz="2800" baseline="30000" dirty="0"/>
              <a:t>1</a:t>
            </a:r>
            <a:r>
              <a:rPr lang="en-US" sz="2800" dirty="0"/>
              <a:t> today as a curtain raiser to the year’s major particle physics conference, ICHEP2012 in Melbourne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smtClean="0">
                <a:solidFill>
                  <a:srgbClr val="FF0000"/>
                </a:solidFill>
              </a:rPr>
              <a:t/>
            </a:r>
            <a:br>
              <a:rPr lang="en-US" sz="2800" dirty="0" smtClean="0">
                <a:solidFill>
                  <a:srgbClr val="FF0000"/>
                </a:solidFill>
              </a:rPr>
            </a:br>
            <a:r>
              <a:rPr lang="en-US" sz="2800" dirty="0" smtClean="0">
                <a:solidFill>
                  <a:srgbClr val="FF0000"/>
                </a:solidFill>
              </a:rPr>
              <a:t>the </a:t>
            </a:r>
            <a:r>
              <a:rPr lang="en-US" sz="2800" dirty="0">
                <a:solidFill>
                  <a:srgbClr val="FF0000"/>
                </a:solidFill>
              </a:rPr>
              <a:t>ATLAS and CMS experiments </a:t>
            </a:r>
            <a:r>
              <a:rPr lang="en-US" sz="2800" dirty="0"/>
              <a:t>presented their latest preliminary results in the </a:t>
            </a:r>
            <a:r>
              <a:rPr lang="en-US" sz="2800" dirty="0">
                <a:solidFill>
                  <a:srgbClr val="FF0000"/>
                </a:solidFill>
              </a:rPr>
              <a:t>search for the long sought Higgs particle</a:t>
            </a:r>
            <a:r>
              <a:rPr lang="en-US" sz="2800" dirty="0">
                <a:solidFill>
                  <a:srgbClr val="000000"/>
                </a:solidFill>
              </a:rPr>
              <a:t>. Both experiments </a:t>
            </a:r>
            <a:r>
              <a:rPr lang="en-US" sz="2800" dirty="0">
                <a:solidFill>
                  <a:srgbClr val="FF0000"/>
                </a:solidFill>
              </a:rPr>
              <a:t>observe a new particle </a:t>
            </a:r>
            <a:r>
              <a:rPr lang="en-US" sz="2800" dirty="0">
                <a:solidFill>
                  <a:srgbClr val="000000"/>
                </a:solidFill>
              </a:rPr>
              <a:t>in the mass region around 125-126 </a:t>
            </a:r>
            <a:r>
              <a:rPr lang="en-US" sz="2800" dirty="0" err="1">
                <a:solidFill>
                  <a:srgbClr val="000000"/>
                </a:solidFill>
              </a:rPr>
              <a:t>GeV</a:t>
            </a:r>
            <a:r>
              <a:rPr lang="en-US" sz="2800" dirty="0">
                <a:solidFill>
                  <a:srgbClr val="000000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CMS : A Giga-Pixel Camera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BF632-A550-A747-BBF4-405219228F0D}" type="datetime5">
              <a:rPr lang="en-US" smtClean="0"/>
              <a:pPr/>
              <a:t>11-Jan-13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Sridhara Dasu (Wisconsin)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00E5D-682D-9043-B9E9-7C255E8153BC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6" name="Picture 5" descr="CMSnc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863600"/>
            <a:ext cx="9159700" cy="6096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8600" y="5124272"/>
            <a:ext cx="35052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Snaps a billion pictures of quantum interactions a second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 we observe with CMS?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600" y="1295400"/>
            <a:ext cx="8686800" cy="5121275"/>
          </a:xfrm>
        </p:spPr>
        <p:txBody>
          <a:bodyPr/>
          <a:lstStyle/>
          <a:p>
            <a:r>
              <a:rPr lang="en-US" dirty="0" smtClean="0"/>
              <a:t>Photons</a:t>
            </a:r>
          </a:p>
          <a:p>
            <a:pPr marL="857250" lvl="1" indent="-457200">
              <a:buFont typeface="Arial"/>
              <a:buChar char="•"/>
            </a:pPr>
            <a:r>
              <a:rPr lang="en-US" dirty="0" smtClean="0"/>
              <a:t>Light quanta</a:t>
            </a:r>
            <a:endParaRPr lang="en-US" dirty="0"/>
          </a:p>
          <a:p>
            <a:r>
              <a:rPr lang="en-US" dirty="0" smtClean="0"/>
              <a:t>Electrons</a:t>
            </a:r>
          </a:p>
          <a:p>
            <a:pPr marL="857250" lvl="1" indent="-457200">
              <a:buFont typeface="Arial"/>
              <a:buChar char="•"/>
            </a:pPr>
            <a:r>
              <a:rPr lang="en-US" dirty="0" smtClean="0"/>
              <a:t>Lightest electrically charged lepton </a:t>
            </a:r>
            <a:endParaRPr lang="en-US" dirty="0"/>
          </a:p>
          <a:p>
            <a:r>
              <a:rPr lang="en-US" dirty="0" err="1" smtClean="0"/>
              <a:t>Muons</a:t>
            </a:r>
            <a:endParaRPr lang="en-US" dirty="0" smtClean="0"/>
          </a:p>
          <a:p>
            <a:pPr marL="857250" lvl="1" indent="-457200">
              <a:buFont typeface="Arial"/>
              <a:buChar char="•"/>
            </a:pPr>
            <a:r>
              <a:rPr lang="en-US" dirty="0" smtClean="0"/>
              <a:t>Heavier cousin of electron (interacts minimally)</a:t>
            </a:r>
            <a:endParaRPr lang="en-US" dirty="0"/>
          </a:p>
          <a:p>
            <a:r>
              <a:rPr lang="en-US" dirty="0" smtClean="0"/>
              <a:t>Charged hadrons (</a:t>
            </a:r>
            <a:r>
              <a:rPr lang="en-US" dirty="0" smtClean="0">
                <a:latin typeface="Symbol" charset="2"/>
                <a:cs typeface="Symbol" charset="2"/>
              </a:rPr>
              <a:t>p</a:t>
            </a:r>
            <a:r>
              <a:rPr lang="en-US" dirty="0" smtClean="0"/>
              <a:t>, K, protons)</a:t>
            </a:r>
          </a:p>
          <a:p>
            <a:pPr marL="857250" lvl="1" indent="-457200">
              <a:buFont typeface="Arial"/>
              <a:buChar char="•"/>
            </a:pPr>
            <a:r>
              <a:rPr lang="en-US" dirty="0" smtClean="0"/>
              <a:t>Composite charged particles made of quarks</a:t>
            </a:r>
            <a:endParaRPr lang="en-US" dirty="0"/>
          </a:p>
          <a:p>
            <a:r>
              <a:rPr lang="en-US" dirty="0" smtClean="0"/>
              <a:t>Neutral hadrons (neutrons, K</a:t>
            </a:r>
            <a:r>
              <a:rPr lang="en-US" baseline="-25000" dirty="0" smtClean="0"/>
              <a:t>L</a:t>
            </a:r>
            <a:r>
              <a:rPr lang="en-US" dirty="0" smtClean="0"/>
              <a:t>)</a:t>
            </a:r>
          </a:p>
          <a:p>
            <a:pPr marL="857250" lvl="1" indent="-457200">
              <a:buFont typeface="Arial"/>
              <a:buChar char="•"/>
            </a:pPr>
            <a:r>
              <a:rPr lang="en-US" dirty="0" smtClean="0"/>
              <a:t>Composite neutral particles made of quarks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147CE-2CEC-6647-A437-29C4C482FCAF}" type="datetime5">
              <a:rPr lang="en-US" smtClean="0"/>
              <a:pPr/>
              <a:t>11-Jan-13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Sridhara Dasu (Wisconsin)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00E5D-682D-9043-B9E9-7C255E8153BC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923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A76C1-0FD3-CB41-BC97-D7D347E60F92}" type="slidenum">
              <a:rPr lang="en-US"/>
              <a:pPr/>
              <a:t>22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09600" y="228600"/>
            <a:ext cx="8229600" cy="762000"/>
          </a:xfrm>
        </p:spPr>
        <p:txBody>
          <a:bodyPr/>
          <a:lstStyle/>
          <a:p>
            <a:r>
              <a:rPr lang="en-US" dirty="0" smtClean="0"/>
              <a:t>Particle Detection in CMS</a:t>
            </a:r>
          </a:p>
        </p:txBody>
      </p:sp>
      <p:pic>
        <p:nvPicPr>
          <p:cNvPr id="9" name="Content Placeholder 8" descr="Slice - White.pdf"/>
          <p:cNvPicPr>
            <a:picLocks noGrp="1" noChangeAspect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608013" y="1130300"/>
            <a:ext cx="7770812" cy="5494338"/>
          </a:xfr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7F756-595F-1240-A448-AC36EBC46741}" type="datetime5">
              <a:rPr lang="en-US" smtClean="0"/>
              <a:pPr/>
              <a:t>11-Jan-13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Sridhara Dasu (Wisconsin)</a:t>
            </a: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486400" y="1295400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Measure energy and momentum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735281" y="1764268"/>
            <a:ext cx="30122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Measure energy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52"/>
          <p:cNvGrpSpPr/>
          <p:nvPr/>
        </p:nvGrpSpPr>
        <p:grpSpPr>
          <a:xfrm>
            <a:off x="906336" y="1166964"/>
            <a:ext cx="4427664" cy="5273675"/>
            <a:chOff x="728163" y="1219199"/>
            <a:chExt cx="4427664" cy="5273675"/>
          </a:xfrm>
        </p:grpSpPr>
        <p:sp>
          <p:nvSpPr>
            <p:cNvPr id="29" name="Rectangle 28"/>
            <p:cNvSpPr/>
            <p:nvPr/>
          </p:nvSpPr>
          <p:spPr>
            <a:xfrm rot="16200000">
              <a:off x="1053030" y="3671371"/>
              <a:ext cx="5273675" cy="369332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b="1" dirty="0" smtClean="0"/>
                <a:t>Underlying Event                           color connection</a:t>
              </a:r>
              <a:endParaRPr lang="el-GR" dirty="0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728163" y="3639967"/>
              <a:ext cx="2273880" cy="646331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algn="ctr"/>
              <a:r>
                <a:rPr lang="en-US" b="1" dirty="0" smtClean="0"/>
                <a:t>Low Energy Particles</a:t>
              </a:r>
            </a:p>
            <a:p>
              <a:pPr algn="ctr"/>
              <a:r>
                <a:rPr lang="en-US" b="1" dirty="0" smtClean="0"/>
                <a:t>Pileup &amp; multi-</a:t>
              </a:r>
              <a:r>
                <a:rPr lang="en-US" b="1" dirty="0" err="1" smtClean="0"/>
                <a:t>parton</a:t>
              </a:r>
              <a:r>
                <a:rPr lang="en-US" b="1" dirty="0" smtClean="0"/>
                <a:t> </a:t>
              </a:r>
              <a:endParaRPr lang="el-GR" dirty="0"/>
            </a:p>
          </p:txBody>
        </p:sp>
        <p:grpSp>
          <p:nvGrpSpPr>
            <p:cNvPr id="10" name="Group 45"/>
            <p:cNvGrpSpPr/>
            <p:nvPr/>
          </p:nvGrpSpPr>
          <p:grpSpPr>
            <a:xfrm>
              <a:off x="2417080" y="2297666"/>
              <a:ext cx="2738747" cy="2731534"/>
              <a:chOff x="2417080" y="2297666"/>
              <a:chExt cx="2738747" cy="2731534"/>
            </a:xfrm>
          </p:grpSpPr>
          <p:cxnSp>
            <p:nvCxnSpPr>
              <p:cNvPr id="39" name="Straight Arrow Connector 38"/>
              <p:cNvCxnSpPr/>
              <p:nvPr/>
            </p:nvCxnSpPr>
            <p:spPr>
              <a:xfrm rot="10800000" flipV="1">
                <a:off x="3790782" y="2297666"/>
                <a:ext cx="1365044" cy="369333"/>
              </a:xfrm>
              <a:prstGeom prst="straightConnector1">
                <a:avLst/>
              </a:prstGeom>
              <a:ln>
                <a:solidFill>
                  <a:schemeClr val="accent4">
                    <a:lumMod val="40000"/>
                    <a:lumOff val="60000"/>
                  </a:schemeClr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Arrow Connector 40"/>
              <p:cNvCxnSpPr/>
              <p:nvPr/>
            </p:nvCxnSpPr>
            <p:spPr>
              <a:xfrm rot="10800000" flipV="1">
                <a:off x="2417080" y="2297667"/>
                <a:ext cx="2738747" cy="1342299"/>
              </a:xfrm>
              <a:prstGeom prst="straightConnector1">
                <a:avLst/>
              </a:prstGeom>
              <a:ln>
                <a:solidFill>
                  <a:schemeClr val="accent4">
                    <a:lumMod val="40000"/>
                    <a:lumOff val="60000"/>
                  </a:schemeClr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Arrow Connector 42"/>
              <p:cNvCxnSpPr/>
              <p:nvPr/>
            </p:nvCxnSpPr>
            <p:spPr>
              <a:xfrm rot="5400000">
                <a:off x="3155247" y="3028621"/>
                <a:ext cx="2731532" cy="1269626"/>
              </a:xfrm>
              <a:prstGeom prst="straightConnector1">
                <a:avLst/>
              </a:prstGeom>
              <a:ln>
                <a:solidFill>
                  <a:schemeClr val="accent4">
                    <a:lumMod val="40000"/>
                    <a:lumOff val="60000"/>
                  </a:schemeClr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9" name="Content Placeholder 6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364522"/>
            <a:ext cx="7563995" cy="49117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Vector Bosons @ </a:t>
            </a:r>
            <a:r>
              <a:rPr lang="en-US" dirty="0" err="1" smtClean="0"/>
              <a:t>pp</a:t>
            </a:r>
            <a:r>
              <a:rPr lang="en-US" dirty="0" smtClean="0"/>
              <a:t> Collider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809AD-1EEA-9146-80D4-5B71F39DE9B5}" type="datetime5">
              <a:rPr lang="en-US" smtClean="0"/>
              <a:pPr/>
              <a:t>11-Jan-13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Sridhara Dasu (Wisconsin)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EC512-DE41-8D4F-9FC7-449F6E7E2BE8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 rot="2466350">
            <a:off x="6346368" y="4420944"/>
            <a:ext cx="2561971" cy="496626"/>
          </a:xfrm>
          <a:prstGeom prst="ellipse">
            <a:avLst/>
          </a:prstGeom>
          <a:solidFill>
            <a:schemeClr val="accent1">
              <a:lumMod val="75000"/>
              <a:alpha val="3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Oval 7"/>
          <p:cNvSpPr/>
          <p:nvPr/>
        </p:nvSpPr>
        <p:spPr>
          <a:xfrm rot="8460000">
            <a:off x="6347127" y="2763693"/>
            <a:ext cx="2561971" cy="496626"/>
          </a:xfrm>
          <a:prstGeom prst="ellipse">
            <a:avLst/>
          </a:prstGeom>
          <a:solidFill>
            <a:schemeClr val="accent1">
              <a:lumMod val="75000"/>
              <a:alpha val="3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8837">
            <a:off x="4339655" y="4556419"/>
            <a:ext cx="2030134" cy="196393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507086" y="1738814"/>
            <a:ext cx="9099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proton</a:t>
            </a:r>
            <a:endParaRPr lang="el-GR" sz="2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507086" y="5411222"/>
            <a:ext cx="9099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proton</a:t>
            </a:r>
            <a:endParaRPr lang="el-GR" sz="20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4891462" y="3178974"/>
            <a:ext cx="3064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CC00FF"/>
                </a:solidFill>
              </a:rPr>
              <a:t>Z</a:t>
            </a:r>
            <a:endParaRPr lang="el-GR" sz="2000" b="1" dirty="0">
              <a:solidFill>
                <a:srgbClr val="CC00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31222" y="2890942"/>
            <a:ext cx="3225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q</a:t>
            </a:r>
            <a:endParaRPr lang="el-GR" sz="2000" b="1" dirty="0"/>
          </a:p>
        </p:txBody>
      </p:sp>
      <p:grpSp>
        <p:nvGrpSpPr>
          <p:cNvPr id="16" name="Group 15"/>
          <p:cNvGrpSpPr/>
          <p:nvPr/>
        </p:nvGrpSpPr>
        <p:grpSpPr>
          <a:xfrm>
            <a:off x="2731222" y="4155148"/>
            <a:ext cx="322524" cy="400110"/>
            <a:chOff x="2987824" y="4005064"/>
            <a:chExt cx="322524" cy="400110"/>
          </a:xfrm>
        </p:grpSpPr>
        <p:sp>
          <p:nvSpPr>
            <p:cNvPr id="17" name="TextBox 16"/>
            <p:cNvSpPr txBox="1"/>
            <p:nvPr/>
          </p:nvSpPr>
          <p:spPr>
            <a:xfrm>
              <a:off x="2987824" y="4005064"/>
              <a:ext cx="32252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/>
                <a:t>q</a:t>
              </a:r>
              <a:endParaRPr lang="el-GR" sz="2000" b="1" dirty="0"/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3113082" y="4132413"/>
              <a:ext cx="72008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/>
          <p:cNvSpPr txBox="1"/>
          <p:nvPr/>
        </p:nvSpPr>
        <p:spPr>
          <a:xfrm>
            <a:off x="8059814" y="2210932"/>
            <a:ext cx="3994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e</a:t>
            </a:r>
            <a:r>
              <a:rPr lang="en-US" sz="2000" b="1" baseline="30000" dirty="0" smtClean="0"/>
              <a:t>+</a:t>
            </a:r>
            <a:endParaRPr lang="el-GR" sz="2000" b="1" baseline="30000" dirty="0"/>
          </a:p>
        </p:txBody>
      </p:sp>
      <p:sp>
        <p:nvSpPr>
          <p:cNvPr id="20" name="TextBox 19"/>
          <p:cNvSpPr txBox="1"/>
          <p:nvPr/>
        </p:nvSpPr>
        <p:spPr>
          <a:xfrm>
            <a:off x="8059814" y="4979174"/>
            <a:ext cx="4523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e</a:t>
            </a:r>
            <a:r>
              <a:rPr lang="en-US" sz="2000" b="1" baseline="30000" dirty="0" smtClean="0"/>
              <a:t>+-</a:t>
            </a:r>
            <a:endParaRPr lang="el-GR" sz="2000" b="1" baseline="30000" dirty="0"/>
          </a:p>
        </p:txBody>
      </p:sp>
      <p:sp>
        <p:nvSpPr>
          <p:cNvPr id="22" name="TextBox 21"/>
          <p:cNvSpPr txBox="1"/>
          <p:nvPr/>
        </p:nvSpPr>
        <p:spPr>
          <a:xfrm>
            <a:off x="3728483" y="4115078"/>
            <a:ext cx="3064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FF"/>
                </a:solidFill>
              </a:rPr>
              <a:t>g</a:t>
            </a:r>
            <a:endParaRPr lang="el-GR" sz="2000" b="1" dirty="0">
              <a:solidFill>
                <a:srgbClr val="FF00FF"/>
              </a:solidFill>
            </a:endParaRPr>
          </a:p>
        </p:txBody>
      </p:sp>
      <p:grpSp>
        <p:nvGrpSpPr>
          <p:cNvPr id="28" name="Group 53"/>
          <p:cNvGrpSpPr/>
          <p:nvPr/>
        </p:nvGrpSpPr>
        <p:grpSpPr>
          <a:xfrm>
            <a:off x="4459414" y="1218789"/>
            <a:ext cx="4158238" cy="4952583"/>
            <a:chOff x="4459414" y="1218789"/>
            <a:chExt cx="4158238" cy="4952583"/>
          </a:xfrm>
        </p:grpSpPr>
        <p:sp>
          <p:nvSpPr>
            <p:cNvPr id="21" name="Rectangle 20"/>
            <p:cNvSpPr/>
            <p:nvPr/>
          </p:nvSpPr>
          <p:spPr>
            <a:xfrm>
              <a:off x="6020064" y="5802040"/>
              <a:ext cx="546945" cy="369332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en-US" b="1" dirty="0" smtClean="0"/>
                <a:t>Jets</a:t>
              </a:r>
              <a:endParaRPr lang="el-GR" dirty="0"/>
            </a:p>
          </p:txBody>
        </p:sp>
        <p:sp>
          <p:nvSpPr>
            <p:cNvPr id="23" name="Cloud Callout 22"/>
            <p:cNvSpPr/>
            <p:nvPr/>
          </p:nvSpPr>
          <p:spPr>
            <a:xfrm>
              <a:off x="4459414" y="1218789"/>
              <a:ext cx="2281178" cy="1192198"/>
            </a:xfrm>
            <a:prstGeom prst="cloudCallout">
              <a:avLst>
                <a:gd name="adj1" fmla="val -76161"/>
                <a:gd name="adj2" fmla="val -50928"/>
              </a:avLst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/>
                <a:t>What do we observe?</a:t>
              </a:r>
              <a:endParaRPr lang="el-GR" b="1" dirty="0"/>
            </a:p>
          </p:txBody>
        </p:sp>
        <p:grpSp>
          <p:nvGrpSpPr>
            <p:cNvPr id="34" name="Group 49"/>
            <p:cNvGrpSpPr/>
            <p:nvPr/>
          </p:nvGrpSpPr>
          <p:grpSpPr>
            <a:xfrm>
              <a:off x="5155826" y="2438400"/>
              <a:ext cx="2399932" cy="2514600"/>
              <a:chOff x="5155826" y="2438400"/>
              <a:chExt cx="2399932" cy="2514600"/>
            </a:xfrm>
          </p:grpSpPr>
          <p:cxnSp>
            <p:nvCxnSpPr>
              <p:cNvPr id="24" name="Straight Arrow Connector 23"/>
              <p:cNvCxnSpPr/>
              <p:nvPr/>
            </p:nvCxnSpPr>
            <p:spPr>
              <a:xfrm>
                <a:off x="5692556" y="2438400"/>
                <a:ext cx="1863202" cy="555908"/>
              </a:xfrm>
              <a:prstGeom prst="straightConnector1">
                <a:avLst/>
              </a:prstGeom>
              <a:ln w="38100">
                <a:solidFill>
                  <a:schemeClr val="accent4">
                    <a:lumMod val="60000"/>
                    <a:lumOff val="40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/>
              <p:cNvCxnSpPr/>
              <p:nvPr/>
            </p:nvCxnSpPr>
            <p:spPr>
              <a:xfrm rot="16200000" flipH="1">
                <a:off x="5537492" y="2593464"/>
                <a:ext cx="1932772" cy="1622644"/>
              </a:xfrm>
              <a:prstGeom prst="straightConnector1">
                <a:avLst/>
              </a:prstGeom>
              <a:ln w="38100">
                <a:solidFill>
                  <a:schemeClr val="accent4">
                    <a:lumMod val="60000"/>
                    <a:lumOff val="40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/>
              <p:nvPr/>
            </p:nvCxnSpPr>
            <p:spPr>
              <a:xfrm rot="5400000">
                <a:off x="4166891" y="3427335"/>
                <a:ext cx="2514600" cy="536730"/>
              </a:xfrm>
              <a:prstGeom prst="straightConnector1">
                <a:avLst/>
              </a:prstGeom>
              <a:ln w="38100">
                <a:solidFill>
                  <a:schemeClr val="accent4">
                    <a:lumMod val="60000"/>
                    <a:lumOff val="40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" name="Rectangle 26"/>
            <p:cNvSpPr/>
            <p:nvPr/>
          </p:nvSpPr>
          <p:spPr>
            <a:xfrm>
              <a:off x="7555758" y="3507076"/>
              <a:ext cx="1061894" cy="369332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en-US" b="1" dirty="0" smtClean="0"/>
                <a:t>Electrons</a:t>
              </a:r>
              <a:endParaRPr lang="el-GR" dirty="0"/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about heavier particles? </a:t>
            </a:r>
            <a:br>
              <a:rPr lang="en-US" dirty="0" smtClean="0"/>
            </a:br>
            <a:r>
              <a:rPr lang="en-US" dirty="0" smtClean="0"/>
              <a:t>Reconstructing a Z Boson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2444-C93D-8340-8DFC-E7B6F14B520B}" type="datetime5">
              <a:rPr lang="en-US" smtClean="0"/>
              <a:pPr/>
              <a:t>11-Jan-13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Sridhara Dasu (Wisconsin)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39356-365C-4545-A286-1563346C0423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8686800" cy="5121275"/>
          </a:xfrm>
        </p:spPr>
        <p:txBody>
          <a:bodyPr/>
          <a:lstStyle/>
          <a:p>
            <a:r>
              <a:rPr lang="en-US" sz="2000" dirty="0" smtClean="0"/>
              <a:t>Most decay close to the interaction point</a:t>
            </a:r>
          </a:p>
        </p:txBody>
      </p:sp>
      <p:pic>
        <p:nvPicPr>
          <p:cNvPr id="10" name="Picture 9" descr="electroweak_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752600"/>
            <a:ext cx="5659729" cy="4572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913874" y="1295400"/>
            <a:ext cx="310327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Event vertex (collision point) is measured using tracks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>
                <a:solidFill>
                  <a:srgbClr val="008000"/>
                </a:solidFill>
              </a:rPr>
              <a:t>Note there are several low momentum tracks (underlying event)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Electron (–) and Positron (+) </a:t>
            </a:r>
          </a:p>
          <a:p>
            <a:pPr algn="ctr"/>
            <a:r>
              <a:rPr lang="en-US" dirty="0" smtClean="0"/>
              <a:t>Momentum </a:t>
            </a:r>
            <a:r>
              <a:rPr lang="en-US" dirty="0"/>
              <a:t>(</a:t>
            </a:r>
            <a:r>
              <a:rPr lang="en-US" dirty="0" err="1"/>
              <a:t>P</a:t>
            </a:r>
            <a:r>
              <a:rPr lang="en-US" baseline="-25000" dirty="0" err="1"/>
              <a:t>x</a:t>
            </a:r>
            <a:r>
              <a:rPr lang="en-US" dirty="0"/>
              <a:t>, </a:t>
            </a:r>
            <a:r>
              <a:rPr lang="en-US" dirty="0" err="1"/>
              <a:t>P</a:t>
            </a:r>
            <a:r>
              <a:rPr lang="en-US" baseline="-25000" dirty="0" err="1"/>
              <a:t>y</a:t>
            </a:r>
            <a:r>
              <a:rPr lang="en-US" dirty="0"/>
              <a:t>, </a:t>
            </a:r>
            <a:r>
              <a:rPr lang="en-US" dirty="0" err="1"/>
              <a:t>P</a:t>
            </a:r>
            <a:r>
              <a:rPr lang="en-US" baseline="-25000" dirty="0" err="1"/>
              <a:t>z</a:t>
            </a:r>
            <a:r>
              <a:rPr lang="en-US" dirty="0"/>
              <a:t>)</a:t>
            </a:r>
          </a:p>
          <a:p>
            <a:pPr algn="ctr"/>
            <a:r>
              <a:rPr lang="en-US" dirty="0" smtClean="0"/>
              <a:t>measured in tracker</a:t>
            </a:r>
            <a:endParaRPr lang="en-US" dirty="0"/>
          </a:p>
          <a:p>
            <a:pPr algn="ctr"/>
            <a:r>
              <a:rPr lang="en-US" dirty="0" smtClean="0"/>
              <a:t>Energy </a:t>
            </a:r>
            <a:r>
              <a:rPr lang="en-US" dirty="0"/>
              <a:t>(E</a:t>
            </a:r>
            <a:r>
              <a:rPr lang="en-US" dirty="0" smtClean="0"/>
              <a:t>) measured in </a:t>
            </a:r>
            <a:br>
              <a:rPr lang="en-US" dirty="0" smtClean="0"/>
            </a:br>
            <a:r>
              <a:rPr lang="en-US" dirty="0" smtClean="0"/>
              <a:t>the calorimeter</a:t>
            </a:r>
            <a:endParaRPr lang="en-US" dirty="0"/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0024470"/>
              </p:ext>
            </p:extLst>
          </p:nvPr>
        </p:nvGraphicFramePr>
        <p:xfrm>
          <a:off x="5913438" y="5638800"/>
          <a:ext cx="29972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4" name="Equation" r:id="rId4" imgW="1498600" imgH="457200" progId="Equation.DSMT4">
                  <p:embed/>
                </p:oleObj>
              </mc:Choice>
              <mc:Fallback>
                <p:oleObj name="Equation" r:id="rId4" imgW="149860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913438" y="5638800"/>
                        <a:ext cx="2997200" cy="914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6620163"/>
              </p:ext>
            </p:extLst>
          </p:nvPr>
        </p:nvGraphicFramePr>
        <p:xfrm>
          <a:off x="4412795" y="4619625"/>
          <a:ext cx="4619625" cy="1019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" name="Equation" r:id="rId6" imgW="2235200" imgH="495300" progId="Equation.DSMT4">
                  <p:embed/>
                </p:oleObj>
              </mc:Choice>
              <mc:Fallback>
                <p:oleObj name="Equation" r:id="rId6" imgW="2235200" imgH="4953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412795" y="4619625"/>
                        <a:ext cx="4619625" cy="1019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19709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about heavier particles? </a:t>
            </a:r>
            <a:br>
              <a:rPr lang="en-US" dirty="0" smtClean="0"/>
            </a:br>
            <a:r>
              <a:rPr lang="en-US" dirty="0" smtClean="0"/>
              <a:t>The Z Boson Invariant Mass Peak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2444-C93D-8340-8DFC-E7B6F14B520B}" type="datetime5">
              <a:rPr lang="en-US" smtClean="0"/>
              <a:pPr/>
              <a:t>11-Jan-13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Sridhara Dasu (Wisconsin)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39356-365C-4545-A286-1563346C0423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7" name="Picture 6" descr="ze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754868"/>
            <a:ext cx="3761563" cy="3657600"/>
          </a:xfrm>
          <a:prstGeom prst="rect">
            <a:avLst/>
          </a:prstGeom>
        </p:spPr>
      </p:pic>
      <p:pic>
        <p:nvPicPr>
          <p:cNvPr id="8" name="Picture 7" descr="zm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037" y="2746681"/>
            <a:ext cx="3761563" cy="36576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8686800" cy="5121275"/>
          </a:xfrm>
        </p:spPr>
        <p:txBody>
          <a:bodyPr/>
          <a:lstStyle/>
          <a:p>
            <a:r>
              <a:rPr lang="en-US" sz="2000" dirty="0" smtClean="0"/>
              <a:t>Particles decaying close to the interaction point</a:t>
            </a:r>
          </a:p>
          <a:p>
            <a:pPr marL="857250" lvl="1" indent="-457200">
              <a:buFont typeface="Arial"/>
              <a:buChar char="•"/>
            </a:pPr>
            <a:r>
              <a:rPr lang="en-US" sz="2000" dirty="0" smtClean="0"/>
              <a:t>Histogram of “invariant mass” of the original heavy particle shows a sharp peak at the mass of the Z (91 </a:t>
            </a:r>
            <a:r>
              <a:rPr lang="en-US" sz="2000" dirty="0" err="1" smtClean="0"/>
              <a:t>GeV</a:t>
            </a:r>
            <a:r>
              <a:rPr lang="en-US" sz="2000" dirty="0" smtClean="0"/>
              <a:t>)</a:t>
            </a:r>
          </a:p>
          <a:p>
            <a:pPr marL="857250" lvl="1" indent="-457200">
              <a:buFont typeface="Arial"/>
              <a:buChar char="•"/>
            </a:pPr>
            <a:r>
              <a:rPr lang="en-US" sz="2000" dirty="0" smtClean="0"/>
              <a:t>ATLAS &amp; CMS see 20M events second – about 10/s are Z events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886637" y="6183868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Mass of Electron-Positron Pair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800600" y="6180772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Mass of </a:t>
            </a:r>
            <a:r>
              <a:rPr lang="en-US" dirty="0" err="1" smtClean="0"/>
              <a:t>Muon</a:t>
            </a:r>
            <a:r>
              <a:rPr lang="en-US" baseline="30000" dirty="0" smtClean="0"/>
              <a:t>+</a:t>
            </a:r>
            <a:r>
              <a:rPr lang="en-US" dirty="0" smtClean="0"/>
              <a:t>-</a:t>
            </a:r>
            <a:r>
              <a:rPr lang="en-US" dirty="0" err="1" smtClean="0"/>
              <a:t>Muon</a:t>
            </a:r>
            <a:r>
              <a:rPr lang="en-US" baseline="30000" dirty="0" smtClean="0"/>
              <a:t>–</a:t>
            </a:r>
            <a:r>
              <a:rPr lang="en-US" dirty="0" smtClean="0"/>
              <a:t> Pair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6570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7225" y="990600"/>
            <a:ext cx="7877175" cy="569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3" name="Title 3"/>
          <p:cNvSpPr>
            <a:spLocks noGrp="1"/>
          </p:cNvSpPr>
          <p:nvPr>
            <p:ph type="title"/>
          </p:nvPr>
        </p:nvSpPr>
        <p:spPr>
          <a:xfrm>
            <a:off x="1041400" y="330200"/>
            <a:ext cx="7112000" cy="685800"/>
          </a:xfrm>
        </p:spPr>
        <p:txBody>
          <a:bodyPr/>
          <a:lstStyle/>
          <a:p>
            <a:r>
              <a:rPr lang="en-US" sz="2800" dirty="0" smtClean="0"/>
              <a:t> Established the Standard Model at 7 </a:t>
            </a:r>
            <a:r>
              <a:rPr lang="en-US" sz="2800" dirty="0" err="1" smtClean="0"/>
              <a:t>TeV</a:t>
            </a:r>
            <a:endParaRPr lang="en-US" sz="2800" dirty="0" smtClean="0"/>
          </a:p>
        </p:txBody>
      </p:sp>
      <p:sp>
        <p:nvSpPr>
          <p:cNvPr id="56324" name="Date Placeholder 3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/>
          <a:p>
            <a:fld id="{6AEEC88F-A306-7E42-9423-BD9DE38A2250}" type="datetime5">
              <a:rPr lang="en-US" smtClean="0"/>
              <a:pPr/>
              <a:t>11-Jan-13</a:t>
            </a:fld>
            <a:endParaRPr lang="en-US"/>
          </a:p>
        </p:txBody>
      </p:sp>
      <p:sp>
        <p:nvSpPr>
          <p:cNvPr id="56325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3B3D5944-6B94-AA46-9719-A574A24EAE08}" type="slidenum">
              <a:rPr lang="en-US" smtClean="0"/>
              <a:pPr/>
              <a:t>26</a:t>
            </a:fld>
            <a:endParaRPr lang="en-US" smtClean="0"/>
          </a:p>
        </p:txBody>
      </p:sp>
      <p:sp>
        <p:nvSpPr>
          <p:cNvPr id="56326" name="Footer Placeholder 5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Sridhara Dasu (Wisconsin)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Candidate 4 Lepton Event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DA8D3-0144-964D-8E4C-3F20A4DEA2EE}" type="datetime5">
              <a:rPr lang="en-US" smtClean="0"/>
              <a:pPr/>
              <a:t>12-Jan-13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Sridhara Dasu (Wisconsin)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EC512-DE41-8D4F-9FC7-449F6E7E2BE8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295400"/>
            <a:ext cx="5982947" cy="50215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21521" y="4114800"/>
            <a:ext cx="25170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l-GR" b="1" dirty="0" smtClean="0">
                <a:solidFill>
                  <a:prstClr val="black"/>
                </a:solidFill>
                <a:latin typeface="+mn-lt"/>
              </a:rPr>
              <a:t>μ</a:t>
            </a:r>
            <a:r>
              <a:rPr lang="en-US" b="1" baseline="30000" dirty="0">
                <a:solidFill>
                  <a:prstClr val="black"/>
                </a:solidFill>
                <a:latin typeface="+mn-lt"/>
              </a:rPr>
              <a:t>-</a:t>
            </a:r>
            <a:r>
              <a:rPr lang="en-US" b="1" dirty="0" smtClean="0">
                <a:solidFill>
                  <a:prstClr val="black"/>
                </a:solidFill>
                <a:latin typeface="+mn-lt"/>
              </a:rPr>
              <a:t>(Z</a:t>
            </a:r>
            <a:r>
              <a:rPr lang="en-US" b="1" baseline="-25000" dirty="0" smtClean="0">
                <a:solidFill>
                  <a:prstClr val="black"/>
                </a:solidFill>
                <a:latin typeface="+mn-lt"/>
              </a:rPr>
              <a:t>1</a:t>
            </a:r>
            <a:r>
              <a:rPr lang="en-US" b="1" dirty="0" smtClean="0">
                <a:solidFill>
                  <a:prstClr val="black"/>
                </a:solidFill>
                <a:latin typeface="+mn-lt"/>
              </a:rPr>
              <a:t>) </a:t>
            </a:r>
            <a:r>
              <a:rPr lang="en-US" b="1" dirty="0" err="1" smtClean="0">
                <a:solidFill>
                  <a:prstClr val="black"/>
                </a:solidFill>
                <a:latin typeface="+mn-lt"/>
              </a:rPr>
              <a:t>p</a:t>
            </a:r>
            <a:r>
              <a:rPr lang="en-US" b="1" baseline="-25000" dirty="0" err="1" smtClean="0">
                <a:solidFill>
                  <a:prstClr val="black"/>
                </a:solidFill>
                <a:latin typeface="+mn-lt"/>
              </a:rPr>
              <a:t>T</a:t>
            </a:r>
            <a:r>
              <a:rPr lang="en-US" b="1" dirty="0" smtClean="0">
                <a:solidFill>
                  <a:prstClr val="black"/>
                </a:solidFill>
                <a:latin typeface="+mn-lt"/>
              </a:rPr>
              <a:t> : 24 </a:t>
            </a:r>
            <a:r>
              <a:rPr lang="en-US" b="1" dirty="0" err="1" smtClean="0">
                <a:solidFill>
                  <a:prstClr val="black"/>
                </a:solidFill>
                <a:latin typeface="+mn-lt"/>
              </a:rPr>
              <a:t>GeV</a:t>
            </a:r>
            <a:endParaRPr lang="en-US" b="1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71864" y="1143000"/>
            <a:ext cx="28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l-GR" b="1" dirty="0" smtClean="0">
                <a:solidFill>
                  <a:prstClr val="black"/>
                </a:solidFill>
                <a:latin typeface="+mn-lt"/>
              </a:rPr>
              <a:t>μ</a:t>
            </a:r>
            <a:r>
              <a:rPr lang="en-US" b="1" baseline="30000" dirty="0" smtClean="0">
                <a:solidFill>
                  <a:prstClr val="black"/>
                </a:solidFill>
                <a:latin typeface="+mn-lt"/>
              </a:rPr>
              <a:t>+</a:t>
            </a:r>
            <a:r>
              <a:rPr lang="en-US" b="1" dirty="0" smtClean="0">
                <a:solidFill>
                  <a:prstClr val="black"/>
                </a:solidFill>
                <a:latin typeface="+mn-lt"/>
              </a:rPr>
              <a:t>(Z</a:t>
            </a:r>
            <a:r>
              <a:rPr lang="en-US" b="1" baseline="-25000" dirty="0" smtClean="0">
                <a:solidFill>
                  <a:prstClr val="black"/>
                </a:solidFill>
                <a:latin typeface="+mn-lt"/>
              </a:rPr>
              <a:t>1</a:t>
            </a:r>
            <a:r>
              <a:rPr lang="en-US" b="1" dirty="0" smtClean="0">
                <a:solidFill>
                  <a:prstClr val="black"/>
                </a:solidFill>
                <a:latin typeface="+mn-lt"/>
              </a:rPr>
              <a:t>) </a:t>
            </a:r>
            <a:r>
              <a:rPr lang="en-US" b="1" dirty="0" err="1" smtClean="0">
                <a:solidFill>
                  <a:prstClr val="black"/>
                </a:solidFill>
                <a:latin typeface="+mn-lt"/>
              </a:rPr>
              <a:t>p</a:t>
            </a:r>
            <a:r>
              <a:rPr lang="en-US" b="1" baseline="-25000" dirty="0" err="1" smtClean="0">
                <a:solidFill>
                  <a:prstClr val="black"/>
                </a:solidFill>
                <a:latin typeface="+mn-lt"/>
              </a:rPr>
              <a:t>T</a:t>
            </a:r>
            <a:r>
              <a:rPr lang="en-US" b="1" dirty="0" smtClean="0">
                <a:solidFill>
                  <a:prstClr val="black"/>
                </a:solidFill>
                <a:latin typeface="+mn-lt"/>
              </a:rPr>
              <a:t> : 43 </a:t>
            </a:r>
            <a:r>
              <a:rPr lang="en-US" b="1" dirty="0" err="1" smtClean="0">
                <a:solidFill>
                  <a:prstClr val="black"/>
                </a:solidFill>
                <a:latin typeface="+mn-lt"/>
              </a:rPr>
              <a:t>GeV</a:t>
            </a:r>
            <a:endParaRPr lang="en-US" b="1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59624" y="2590800"/>
            <a:ext cx="2831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b="1" dirty="0" smtClean="0">
                <a:solidFill>
                  <a:prstClr val="black"/>
                </a:solidFill>
                <a:latin typeface="+mn-lt"/>
              </a:rPr>
              <a:t>e</a:t>
            </a:r>
            <a:r>
              <a:rPr lang="en-US" b="1" baseline="30000" dirty="0">
                <a:solidFill>
                  <a:prstClr val="black"/>
                </a:solidFill>
                <a:latin typeface="+mn-lt"/>
              </a:rPr>
              <a:t>-</a:t>
            </a:r>
            <a:r>
              <a:rPr lang="en-US" b="1" dirty="0" smtClean="0">
                <a:solidFill>
                  <a:prstClr val="black"/>
                </a:solidFill>
                <a:latin typeface="+mn-lt"/>
              </a:rPr>
              <a:t>(Z</a:t>
            </a:r>
            <a:r>
              <a:rPr lang="en-US" b="1" baseline="-25000" dirty="0">
                <a:solidFill>
                  <a:prstClr val="black"/>
                </a:solidFill>
                <a:latin typeface="+mn-lt"/>
              </a:rPr>
              <a:t>2</a:t>
            </a:r>
            <a:r>
              <a:rPr lang="en-US" b="1" dirty="0" smtClean="0">
                <a:solidFill>
                  <a:prstClr val="black"/>
                </a:solidFill>
                <a:latin typeface="+mn-lt"/>
              </a:rPr>
              <a:t>) </a:t>
            </a:r>
            <a:r>
              <a:rPr lang="en-US" b="1" dirty="0" err="1" smtClean="0">
                <a:solidFill>
                  <a:prstClr val="black"/>
                </a:solidFill>
                <a:latin typeface="+mn-lt"/>
              </a:rPr>
              <a:t>p</a:t>
            </a:r>
            <a:r>
              <a:rPr lang="en-US" b="1" baseline="-25000" dirty="0" err="1" smtClean="0">
                <a:solidFill>
                  <a:prstClr val="black"/>
                </a:solidFill>
                <a:latin typeface="+mn-lt"/>
              </a:rPr>
              <a:t>T</a:t>
            </a:r>
            <a:r>
              <a:rPr lang="en-US" b="1" dirty="0" smtClean="0">
                <a:solidFill>
                  <a:prstClr val="black"/>
                </a:solidFill>
                <a:latin typeface="+mn-lt"/>
              </a:rPr>
              <a:t> : 10 </a:t>
            </a:r>
            <a:r>
              <a:rPr lang="en-US" b="1" dirty="0" err="1" smtClean="0">
                <a:solidFill>
                  <a:prstClr val="black"/>
                </a:solidFill>
                <a:latin typeface="+mn-lt"/>
              </a:rPr>
              <a:t>GeV</a:t>
            </a:r>
            <a:endParaRPr lang="en-US" b="1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57800" y="5029200"/>
            <a:ext cx="2848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b="1" dirty="0" smtClean="0">
                <a:solidFill>
                  <a:prstClr val="black"/>
                </a:solidFill>
                <a:latin typeface="+mn-lt"/>
              </a:rPr>
              <a:t>e</a:t>
            </a:r>
            <a:r>
              <a:rPr lang="en-US" b="1" baseline="30000" dirty="0" smtClean="0">
                <a:solidFill>
                  <a:prstClr val="black"/>
                </a:solidFill>
                <a:latin typeface="+mn-lt"/>
              </a:rPr>
              <a:t>+</a:t>
            </a:r>
            <a:r>
              <a:rPr lang="en-US" b="1" dirty="0" smtClean="0">
                <a:solidFill>
                  <a:prstClr val="black"/>
                </a:solidFill>
                <a:latin typeface="+mn-lt"/>
              </a:rPr>
              <a:t>(Z</a:t>
            </a:r>
            <a:r>
              <a:rPr lang="en-US" b="1" baseline="-25000" dirty="0">
                <a:solidFill>
                  <a:prstClr val="black"/>
                </a:solidFill>
                <a:latin typeface="+mn-lt"/>
              </a:rPr>
              <a:t>2</a:t>
            </a:r>
            <a:r>
              <a:rPr lang="en-US" b="1" dirty="0" smtClean="0">
                <a:solidFill>
                  <a:prstClr val="black"/>
                </a:solidFill>
                <a:latin typeface="+mn-lt"/>
              </a:rPr>
              <a:t>) </a:t>
            </a:r>
            <a:r>
              <a:rPr lang="en-US" b="1" dirty="0" err="1" smtClean="0">
                <a:solidFill>
                  <a:prstClr val="black"/>
                </a:solidFill>
                <a:latin typeface="+mn-lt"/>
              </a:rPr>
              <a:t>p</a:t>
            </a:r>
            <a:r>
              <a:rPr lang="en-US" b="1" baseline="-25000" dirty="0" err="1" smtClean="0">
                <a:solidFill>
                  <a:prstClr val="black"/>
                </a:solidFill>
                <a:latin typeface="+mn-lt"/>
              </a:rPr>
              <a:t>T</a:t>
            </a:r>
            <a:r>
              <a:rPr lang="en-US" b="1" dirty="0" smtClean="0">
                <a:solidFill>
                  <a:prstClr val="black"/>
                </a:solidFill>
                <a:latin typeface="+mn-lt"/>
              </a:rPr>
              <a:t> : 21 </a:t>
            </a:r>
            <a:r>
              <a:rPr lang="en-US" b="1" dirty="0" err="1" smtClean="0">
                <a:solidFill>
                  <a:prstClr val="black"/>
                </a:solidFill>
                <a:latin typeface="+mn-lt"/>
              </a:rPr>
              <a:t>GeV</a:t>
            </a:r>
            <a:endParaRPr lang="en-US" b="1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9600" y="2819400"/>
            <a:ext cx="34250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b="1" dirty="0" smtClean="0">
                <a:solidFill>
                  <a:srgbClr val="800000"/>
                </a:solidFill>
                <a:latin typeface="+mn-lt"/>
              </a:rPr>
              <a:t>8 </a:t>
            </a:r>
            <a:r>
              <a:rPr lang="en-US" b="1" dirty="0" err="1" smtClean="0">
                <a:solidFill>
                  <a:srgbClr val="800000"/>
                </a:solidFill>
                <a:latin typeface="+mn-lt"/>
              </a:rPr>
              <a:t>TeV</a:t>
            </a:r>
            <a:r>
              <a:rPr lang="en-US" b="1" dirty="0" smtClean="0">
                <a:solidFill>
                  <a:srgbClr val="800000"/>
                </a:solidFill>
                <a:latin typeface="+mn-lt"/>
              </a:rPr>
              <a:t> DATA</a:t>
            </a:r>
          </a:p>
          <a:p>
            <a:pPr defTabSz="457200"/>
            <a:endParaRPr lang="en-US" sz="2000" b="1" dirty="0" smtClean="0">
              <a:solidFill>
                <a:srgbClr val="0000FF"/>
              </a:solidFill>
              <a:latin typeface="Calibri"/>
            </a:endParaRPr>
          </a:p>
          <a:p>
            <a:pPr defTabSz="457200"/>
            <a:r>
              <a:rPr lang="en-US" sz="2200" b="1" dirty="0" smtClean="0">
                <a:solidFill>
                  <a:srgbClr val="0000FF"/>
                </a:solidFill>
                <a:latin typeface="+mn-lt"/>
              </a:rPr>
              <a:t>4-lepton Mass : 126.9 </a:t>
            </a:r>
            <a:r>
              <a:rPr lang="en-US" sz="2200" b="1" dirty="0" err="1" smtClean="0">
                <a:solidFill>
                  <a:srgbClr val="0000FF"/>
                </a:solidFill>
                <a:latin typeface="+mn-lt"/>
              </a:rPr>
              <a:t>GeV</a:t>
            </a:r>
            <a:endParaRPr lang="en-US" sz="2200" b="1" dirty="0">
              <a:solidFill>
                <a:srgbClr val="0000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24824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ZZMass_7Plus8TeV_70-180_3GeV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167" y="1905000"/>
            <a:ext cx="4747233" cy="457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Decays to ZZ to 4-light leptons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Golden mode – Zoom of loss 4L mass region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87CFAEA-5052-134A-8741-6204D55794B8}" type="datetime5">
              <a:rPr lang="en-US" smtClean="0"/>
              <a:t>12-Jan-13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Sridhara Dasu (Wisconsin)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C639356-365C-4545-A286-1563346C0423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2918" y="4114800"/>
            <a:ext cx="1905442" cy="1402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1" name="Group 10"/>
          <p:cNvGrpSpPr/>
          <p:nvPr/>
        </p:nvGrpSpPr>
        <p:grpSpPr>
          <a:xfrm>
            <a:off x="152400" y="3115270"/>
            <a:ext cx="3352800" cy="923330"/>
            <a:chOff x="228600" y="4486870"/>
            <a:chExt cx="3352800" cy="923330"/>
          </a:xfrm>
        </p:grpSpPr>
        <p:cxnSp>
          <p:nvCxnSpPr>
            <p:cNvPr id="12" name="Straight Arrow Connector 11"/>
            <p:cNvCxnSpPr/>
            <p:nvPr/>
          </p:nvCxnSpPr>
          <p:spPr>
            <a:xfrm>
              <a:off x="1981200" y="5105400"/>
              <a:ext cx="1600200" cy="76200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228600" y="4486870"/>
              <a:ext cx="21336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0000FF"/>
                  </a:solidFill>
                </a:rPr>
                <a:t>Clearly observe production of Z decay to 4 leptons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876800" y="4572000"/>
            <a:ext cx="4191000" cy="1954920"/>
            <a:chOff x="4800600" y="3048000"/>
            <a:chExt cx="4191000" cy="1954920"/>
          </a:xfrm>
        </p:grpSpPr>
        <p:cxnSp>
          <p:nvCxnSpPr>
            <p:cNvPr id="16" name="Straight Arrow Connector 15"/>
            <p:cNvCxnSpPr/>
            <p:nvPr/>
          </p:nvCxnSpPr>
          <p:spPr>
            <a:xfrm flipH="1" flipV="1">
              <a:off x="4800600" y="3048000"/>
              <a:ext cx="2144492" cy="114300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6868891" y="3248593"/>
              <a:ext cx="2122709" cy="17543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</a:rPr>
                <a:t>C</a:t>
              </a:r>
              <a:r>
                <a:rPr lang="en-US" dirty="0" smtClean="0">
                  <a:solidFill>
                    <a:srgbClr val="FF0000"/>
                  </a:solidFill>
                </a:rPr>
                <a:t>luster of events rising above the background consistent at</a:t>
              </a:r>
              <a:br>
                <a:rPr lang="en-US" dirty="0" smtClean="0">
                  <a:solidFill>
                    <a:srgbClr val="FF0000"/>
                  </a:solidFill>
                </a:rPr>
              </a:br>
              <a:r>
                <a:rPr lang="en-US" dirty="0" smtClean="0">
                  <a:solidFill>
                    <a:srgbClr val="FF0000"/>
                  </a:solidFill>
                </a:rPr>
                <a:t>3-sigma level with   </a:t>
              </a:r>
              <a:br>
                <a:rPr lang="en-US" dirty="0" smtClean="0">
                  <a:solidFill>
                    <a:srgbClr val="FF0000"/>
                  </a:solidFill>
                </a:rPr>
              </a:br>
              <a:r>
                <a:rPr lang="en-US" dirty="0" smtClean="0">
                  <a:solidFill>
                    <a:srgbClr val="FF0000"/>
                  </a:solidFill>
                </a:rPr>
                <a:t>SM Higgs signal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 rot="16200000">
            <a:off x="2643040" y="5456288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M</a:t>
            </a:r>
            <a:r>
              <a:rPr lang="en-US" baseline="-25000" dirty="0" smtClean="0">
                <a:solidFill>
                  <a:srgbClr val="0000FF"/>
                </a:solidFill>
              </a:rPr>
              <a:t>Z</a:t>
            </a:r>
            <a:r>
              <a:rPr lang="en-US" dirty="0" smtClean="0">
                <a:solidFill>
                  <a:srgbClr val="0000FF"/>
                </a:solidFill>
              </a:rPr>
              <a:t> = 91 </a:t>
            </a:r>
            <a:r>
              <a:rPr lang="en-US" dirty="0" err="1" smtClean="0">
                <a:solidFill>
                  <a:srgbClr val="0000FF"/>
                </a:solidFill>
              </a:rPr>
              <a:t>GeV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 rot="16200000">
            <a:off x="3280079" y="3467887"/>
            <a:ext cx="2753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125.8 ± 0.4 ± 0.4 </a:t>
            </a:r>
            <a:r>
              <a:rPr lang="en-US" dirty="0" err="1" smtClean="0">
                <a:solidFill>
                  <a:srgbClr val="0000FF"/>
                </a:solidFill>
              </a:rPr>
              <a:t>GeV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0" name="TextBox 7"/>
          <p:cNvSpPr txBox="1">
            <a:spLocks noChangeArrowheads="1"/>
          </p:cNvSpPr>
          <p:nvPr/>
        </p:nvSpPr>
        <p:spPr bwMode="auto">
          <a:xfrm>
            <a:off x="5526121" y="990600"/>
            <a:ext cx="2316163" cy="369887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1800" dirty="0" smtClean="0"/>
              <a:t>CMS HIG-12-041</a:t>
            </a:r>
            <a:endParaRPr lang="en-US" sz="1800" dirty="0"/>
          </a:p>
        </p:txBody>
      </p:sp>
      <p:pic>
        <p:nvPicPr>
          <p:cNvPr id="21" name="Picture 20" descr="ZZInstitution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2275906"/>
            <a:ext cx="2267794" cy="1762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139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 Angular Information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C319608-0F17-4B4B-8145-CF54A8C8E5A4}" type="datetime5">
              <a:rPr lang="en-US" smtClean="0"/>
              <a:t>12-Jan-13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Sridhara Dasu (Wisconsin)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23EC512-DE41-8D4F-9FC7-449F6E7E2BE8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7" name="Picture 6" descr="angles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2527241"/>
            <a:ext cx="4800600" cy="4254559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2400" dirty="0" smtClean="0"/>
              <a:t>Study additional properties of these events</a:t>
            </a:r>
          </a:p>
          <a:p>
            <a:pPr marL="857250" lvl="1" indent="-457200">
              <a:buFont typeface="Arial"/>
              <a:buChar char="•"/>
            </a:pPr>
            <a:r>
              <a:rPr lang="en-US" sz="2400" dirty="0" smtClean="0"/>
              <a:t>Angles shown carry information of scalar (SM H), pseudo-scalar </a:t>
            </a:r>
            <a:r>
              <a:rPr lang="en-US" sz="2400" dirty="0" err="1" smtClean="0"/>
              <a:t>vs</a:t>
            </a:r>
            <a:r>
              <a:rPr lang="en-US" sz="2400" dirty="0" smtClean="0"/>
              <a:t> spin-2 decay versus ZZ production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44952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3352800" cy="1143000"/>
          </a:xfrm>
        </p:spPr>
        <p:txBody>
          <a:bodyPr/>
          <a:lstStyle/>
          <a:p>
            <a:r>
              <a:rPr lang="en-US" dirty="0" err="1" smtClean="0"/>
              <a:t>Higgsteria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dirty="0" smtClean="0"/>
              <a:t>The Best of </a:t>
            </a:r>
            <a:r>
              <a:rPr lang="en-US" dirty="0" smtClean="0"/>
              <a:t>Times </a:t>
            </a:r>
            <a:br>
              <a:rPr lang="en-US" dirty="0" smtClean="0"/>
            </a:br>
            <a:r>
              <a:rPr lang="en-US" dirty="0" smtClean="0"/>
              <a:t>for </a:t>
            </a:r>
            <a:r>
              <a:rPr lang="en-US" dirty="0" smtClean="0"/>
              <a:t>particle physics!</a:t>
            </a:r>
          </a:p>
          <a:p>
            <a:pPr>
              <a:lnSpc>
                <a:spcPct val="80000"/>
              </a:lnSpc>
            </a:pPr>
            <a:endParaRPr lang="en-US" dirty="0" smtClean="0"/>
          </a:p>
          <a:p>
            <a:pPr>
              <a:lnSpc>
                <a:spcPct val="80000"/>
              </a:lnSpc>
            </a:pPr>
            <a:r>
              <a:rPr lang="en-US" dirty="0" smtClean="0"/>
              <a:t>This is only </a:t>
            </a:r>
            <a:r>
              <a:rPr lang="en-US" dirty="0" smtClean="0"/>
              <a:t>a good</a:t>
            </a:r>
            <a:br>
              <a:rPr lang="en-US" dirty="0" smtClean="0"/>
            </a:br>
            <a:r>
              <a:rPr lang="en-US" dirty="0" smtClean="0"/>
              <a:t>beginning!</a:t>
            </a:r>
          </a:p>
          <a:p>
            <a:pPr>
              <a:lnSpc>
                <a:spcPct val="80000"/>
              </a:lnSpc>
            </a:pPr>
            <a:endParaRPr lang="en-US" dirty="0"/>
          </a:p>
          <a:p>
            <a:pPr>
              <a:lnSpc>
                <a:spcPct val="80000"/>
              </a:lnSpc>
            </a:pPr>
            <a:r>
              <a:rPr lang="en-US" dirty="0" smtClean="0"/>
              <a:t>Is the new boson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the </a:t>
            </a:r>
            <a:r>
              <a:rPr lang="en-US" dirty="0" smtClean="0"/>
              <a:t>Higgs </a:t>
            </a:r>
            <a:r>
              <a:rPr lang="en-US" dirty="0" smtClean="0"/>
              <a:t>Particle?</a:t>
            </a:r>
            <a:endParaRPr lang="en-US" dirty="0" smtClean="0"/>
          </a:p>
          <a:p>
            <a:pPr>
              <a:lnSpc>
                <a:spcPct val="80000"/>
              </a:lnSpc>
            </a:pPr>
            <a:endParaRPr lang="en-US" dirty="0"/>
          </a:p>
          <a:p>
            <a:pPr>
              <a:lnSpc>
                <a:spcPct val="80000"/>
              </a:lnSpc>
            </a:pPr>
            <a:r>
              <a:rPr lang="en-US" dirty="0" smtClean="0">
                <a:solidFill>
                  <a:srgbClr val="008000"/>
                </a:solidFill>
              </a:rPr>
              <a:t>We have x2 data now,</a:t>
            </a:r>
            <a:br>
              <a:rPr lang="en-US" dirty="0" smtClean="0">
                <a:solidFill>
                  <a:srgbClr val="008000"/>
                </a:solidFill>
              </a:rPr>
            </a:br>
            <a:r>
              <a:rPr lang="en-US" dirty="0" smtClean="0">
                <a:solidFill>
                  <a:srgbClr val="008000"/>
                </a:solidFill>
              </a:rPr>
              <a:t>and good future </a:t>
            </a:r>
            <a:r>
              <a:rPr lang="en-US" dirty="0" smtClean="0">
                <a:solidFill>
                  <a:srgbClr val="008000"/>
                </a:solidFill>
              </a:rPr>
              <a:t/>
            </a:r>
            <a:br>
              <a:rPr lang="en-US" dirty="0" smtClean="0">
                <a:solidFill>
                  <a:srgbClr val="008000"/>
                </a:solidFill>
              </a:rPr>
            </a:br>
            <a:r>
              <a:rPr lang="en-US" dirty="0" smtClean="0">
                <a:solidFill>
                  <a:srgbClr val="008000"/>
                </a:solidFill>
              </a:rPr>
              <a:t>ahead </a:t>
            </a:r>
            <a:r>
              <a:rPr lang="en-US" dirty="0" smtClean="0">
                <a:solidFill>
                  <a:srgbClr val="008000"/>
                </a:solidFill>
                <a:sym typeface="Wingdings"/>
              </a:rPr>
              <a:t>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B881DB5-DF64-0B40-8F24-C0664CF0FC5C}" type="datetime5">
              <a:rPr lang="en-US" smtClean="0"/>
              <a:t>12-Jan-13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Sridhara Dasu (Wisconsin)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23EC512-DE41-8D4F-9FC7-449F6E7E2BE8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7" name="Picture 6" descr="sexyCover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0"/>
            <a:ext cx="48957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484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Strong Evidence in decays to ZZ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938FE3B-0351-6647-9BBF-FFA43712319A}" type="datetime5">
              <a:rPr lang="en-US" smtClean="0"/>
              <a:t>12-Jan-13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Sridhara Dasu (Wisconsin)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23EC512-DE41-8D4F-9FC7-449F6E7E2BE8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52400" y="1143000"/>
            <a:ext cx="8839200" cy="4953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 smtClean="0"/>
              <a:t>Boost using angular information from 3 to </a:t>
            </a:r>
            <a:r>
              <a:rPr lang="en-US" sz="2400" dirty="0"/>
              <a:t>4</a:t>
            </a:r>
            <a:r>
              <a:rPr lang="en-US" sz="2400" dirty="0" smtClean="0"/>
              <a:t>.5 sigma</a:t>
            </a:r>
          </a:p>
          <a:p>
            <a:pPr marL="857250" lvl="1" indent="-457200">
              <a:lnSpc>
                <a:spcPct val="90000"/>
              </a:lnSpc>
              <a:buFont typeface="Arial"/>
              <a:buChar char="•"/>
            </a:pPr>
            <a:r>
              <a:rPr lang="en-US" sz="2400" dirty="0" smtClean="0"/>
              <a:t>Reduce background, while keeping signal-like events</a:t>
            </a:r>
            <a:endParaRPr lang="en-US" sz="2400" dirty="0"/>
          </a:p>
        </p:txBody>
      </p:sp>
      <p:pic>
        <p:nvPicPr>
          <p:cNvPr id="7" name="Picture 6" descr="ZZMass_7Plus8TeV_100-180_3GeV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482" y="1946565"/>
            <a:ext cx="4747233" cy="4572000"/>
          </a:xfrm>
          <a:prstGeom prst="rect">
            <a:avLst/>
          </a:prstGeom>
        </p:spPr>
      </p:pic>
      <p:pic>
        <p:nvPicPr>
          <p:cNvPr id="9" name="Picture 8" descr="MELACut0p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182" y="1946565"/>
            <a:ext cx="4763832" cy="4572000"/>
          </a:xfrm>
          <a:prstGeom prst="rect">
            <a:avLst/>
          </a:prstGeom>
        </p:spPr>
      </p:pic>
      <p:sp>
        <p:nvSpPr>
          <p:cNvPr id="11" name="TextBox 7"/>
          <p:cNvSpPr txBox="1">
            <a:spLocks noChangeArrowheads="1"/>
          </p:cNvSpPr>
          <p:nvPr/>
        </p:nvSpPr>
        <p:spPr bwMode="auto">
          <a:xfrm>
            <a:off x="6705600" y="914400"/>
            <a:ext cx="2316163" cy="369887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1800" dirty="0" smtClean="0"/>
              <a:t>CMS HIG-12-041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486503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 the new boson a scalar?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Not yet significant, but favors 0</a:t>
            </a:r>
            <a:r>
              <a:rPr lang="en-US" baseline="30000" dirty="0" smtClean="0"/>
              <a:t>+</a:t>
            </a:r>
            <a:r>
              <a:rPr lang="en-US" dirty="0" smtClean="0"/>
              <a:t> over 0</a:t>
            </a:r>
            <a:r>
              <a:rPr lang="en-US" baseline="30000" dirty="0" smtClean="0"/>
              <a:t>–</a:t>
            </a:r>
            <a:r>
              <a:rPr lang="en-US" dirty="0" smtClean="0"/>
              <a:t> by ~2sigma</a:t>
            </a:r>
            <a:endParaRPr lang="en-US" baseline="30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079A772-36DA-6742-B758-84AA52177912}" type="datetime5">
              <a:rPr lang="en-US" smtClean="0"/>
              <a:t>12-Jan-13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Sridhara Dasu (Wisconsin)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23EC512-DE41-8D4F-9FC7-449F6E7E2BE8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5526121" y="990600"/>
            <a:ext cx="2316163" cy="369887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1800" dirty="0" smtClean="0"/>
              <a:t>CMS HIG-12-041</a:t>
            </a:r>
            <a:endParaRPr lang="en-US" sz="1800" dirty="0"/>
          </a:p>
        </p:txBody>
      </p:sp>
      <p:pic>
        <p:nvPicPr>
          <p:cNvPr id="10" name="Picture 9" descr="spinparity_0m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059284"/>
            <a:ext cx="4328556" cy="4114800"/>
          </a:xfrm>
          <a:prstGeom prst="rect">
            <a:avLst/>
          </a:prstGeom>
        </p:spPr>
      </p:pic>
      <p:pic>
        <p:nvPicPr>
          <p:cNvPr id="11" name="Picture 10" descr="spinparity_2pl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292" y="2057400"/>
            <a:ext cx="4328556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477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Candidate Di-photon Event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2444-C93D-8340-8DFC-E7B6F14B520B}" type="datetime5">
              <a:rPr lang="en-US" smtClean="0"/>
              <a:pPr/>
              <a:t>12-Jan-13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Sridhara Dasu (Wisconsin)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39356-365C-4545-A286-1563346C0423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8" name="Picture 7" descr="gg-run177878-evt188723900-3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680" y="1078451"/>
            <a:ext cx="811412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390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CMS Search in </a:t>
            </a:r>
            <a:br>
              <a:rPr lang="en-US" dirty="0" smtClean="0"/>
            </a:br>
            <a:r>
              <a:rPr lang="en-US" dirty="0" smtClean="0"/>
              <a:t>Di-photon Invariant Mass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1AA2444-C93D-8340-8DFC-E7B6F14B520B}" type="datetime5">
              <a:rPr lang="en-US" smtClean="0"/>
              <a:pPr/>
              <a:t>12-Jan-13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Sridhara Dasu (Wisconsin)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C639356-365C-4545-A286-1563346C0423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2000" dirty="0" smtClean="0"/>
              <a:t>Photon background is large – look for a peak on a falling smooth spectrum</a:t>
            </a:r>
            <a:endParaRPr lang="en-US" sz="2000" dirty="0"/>
          </a:p>
        </p:txBody>
      </p:sp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1893484"/>
              </p:ext>
            </p:extLst>
          </p:nvPr>
        </p:nvGraphicFramePr>
        <p:xfrm>
          <a:off x="2282816" y="2321046"/>
          <a:ext cx="4293178" cy="21102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962" name="Equation" r:id="rId3" imgW="1905000" imgH="939800" progId="Equation.DSMT4">
                  <p:embed/>
                </p:oleObj>
              </mc:Choice>
              <mc:Fallback>
                <p:oleObj name="Equation" r:id="rId3" imgW="1905000" imgH="939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82816" y="2321046"/>
                        <a:ext cx="4293178" cy="21102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 descr="combcat_78TeV.pn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183" y="1752600"/>
            <a:ext cx="5592817" cy="50292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4038600" y="2438400"/>
            <a:ext cx="4953000" cy="2862323"/>
            <a:chOff x="4038600" y="2438400"/>
            <a:chExt cx="4953000" cy="2862323"/>
          </a:xfrm>
        </p:grpSpPr>
        <p:sp>
          <p:nvSpPr>
            <p:cNvPr id="8" name="TextBox 7"/>
            <p:cNvSpPr txBox="1"/>
            <p:nvPr/>
          </p:nvSpPr>
          <p:spPr>
            <a:xfrm>
              <a:off x="7345474" y="2438400"/>
              <a:ext cx="1646126" cy="2862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0000"/>
                  </a:solidFill>
                </a:rPr>
                <a:t>4.1 sigma significance at M=125 </a:t>
              </a:r>
              <a:r>
                <a:rPr lang="en-US" dirty="0" err="1" smtClean="0">
                  <a:solidFill>
                    <a:srgbClr val="FF0000"/>
                  </a:solidFill>
                </a:rPr>
                <a:t>GeV</a:t>
              </a:r>
              <a:r>
                <a:rPr lang="en-US" dirty="0" smtClean="0">
                  <a:solidFill>
                    <a:srgbClr val="FF0000"/>
                  </a:solidFill>
                </a:rPr>
                <a:t> when analysis is done in various categories of photon reconstruction quality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H="1">
              <a:off x="4038600" y="3581400"/>
              <a:ext cx="3505200" cy="114300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624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CMS : Weakest Category 7 </a:t>
            </a:r>
            <a:r>
              <a:rPr lang="en-US" dirty="0" err="1" smtClean="0"/>
              <a:t>TeV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52400" y="1371601"/>
            <a:ext cx="3048000" cy="4953000"/>
          </a:xfrm>
        </p:spPr>
        <p:txBody>
          <a:bodyPr/>
          <a:lstStyle/>
          <a:p>
            <a:r>
              <a:rPr lang="en-US" sz="2000" dirty="0" smtClean="0"/>
              <a:t>Divide data into four categories by mass resolution</a:t>
            </a:r>
          </a:p>
          <a:p>
            <a:r>
              <a:rPr lang="en-US" sz="2000" dirty="0" smtClean="0"/>
              <a:t>Separate reduced background di-jet category</a:t>
            </a:r>
          </a:p>
          <a:p>
            <a:r>
              <a:rPr lang="en-US" sz="2000" dirty="0"/>
              <a:t>2011 (7 </a:t>
            </a:r>
            <a:r>
              <a:rPr lang="en-US" sz="2000" dirty="0" err="1"/>
              <a:t>TeV</a:t>
            </a:r>
            <a:r>
              <a:rPr lang="en-US" sz="2000" dirty="0" smtClean="0"/>
              <a:t>)</a:t>
            </a:r>
          </a:p>
          <a:p>
            <a:r>
              <a:rPr lang="en-US" sz="2000" dirty="0" smtClean="0"/>
              <a:t>2012 </a:t>
            </a:r>
            <a:r>
              <a:rPr lang="en-US" sz="2000" dirty="0"/>
              <a:t>(8 </a:t>
            </a:r>
            <a:r>
              <a:rPr lang="en-US" sz="2000" dirty="0" err="1"/>
              <a:t>TeV</a:t>
            </a:r>
            <a:r>
              <a:rPr lang="en-US" sz="2000" dirty="0"/>
              <a:t>)</a:t>
            </a:r>
          </a:p>
          <a:p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E4DA8D3-0144-964D-8E4C-3F20A4DEA2EE}" type="datetime5">
              <a:rPr lang="en-US" smtClean="0"/>
              <a:pPr/>
              <a:t>12-Jan-13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Sridhara Dasu (Wisconsin)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23EC512-DE41-8D4F-9FC7-449F6E7E2BE8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7" name="Picture 6" descr="mvacat3_7TeV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54362" y="1122438"/>
            <a:ext cx="5292876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0476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CMS : Weakest Category 8 </a:t>
            </a:r>
            <a:r>
              <a:rPr lang="en-US" dirty="0" err="1" smtClean="0"/>
              <a:t>TeV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52400" y="1371601"/>
            <a:ext cx="3048000" cy="4953000"/>
          </a:xfrm>
        </p:spPr>
        <p:txBody>
          <a:bodyPr/>
          <a:lstStyle/>
          <a:p>
            <a:r>
              <a:rPr lang="en-US" sz="2000" dirty="0" smtClean="0"/>
              <a:t>Divide data into four categories by mass resolution</a:t>
            </a:r>
          </a:p>
          <a:p>
            <a:r>
              <a:rPr lang="en-US" sz="2000" dirty="0" smtClean="0"/>
              <a:t>Separate reduced background di-jet category</a:t>
            </a:r>
          </a:p>
          <a:p>
            <a:r>
              <a:rPr lang="en-US" sz="2000" dirty="0"/>
              <a:t>2011 (7 </a:t>
            </a:r>
            <a:r>
              <a:rPr lang="en-US" sz="2000" dirty="0" err="1"/>
              <a:t>TeV</a:t>
            </a:r>
            <a:r>
              <a:rPr lang="en-US" sz="2000" dirty="0" smtClean="0"/>
              <a:t>)</a:t>
            </a:r>
          </a:p>
          <a:p>
            <a:r>
              <a:rPr lang="en-US" sz="2000" dirty="0" smtClean="0"/>
              <a:t>2012 </a:t>
            </a:r>
            <a:r>
              <a:rPr lang="en-US" sz="2000" dirty="0"/>
              <a:t>(8 </a:t>
            </a:r>
            <a:r>
              <a:rPr lang="en-US" sz="2000" dirty="0" err="1"/>
              <a:t>TeV</a:t>
            </a:r>
            <a:r>
              <a:rPr lang="en-US" sz="2000" dirty="0"/>
              <a:t>)</a:t>
            </a:r>
          </a:p>
          <a:p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E4DA8D3-0144-964D-8E4C-3F20A4DEA2EE}" type="datetime5">
              <a:rPr lang="en-US" smtClean="0"/>
              <a:pPr/>
              <a:t>12-Jan-13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Sridhara Dasu (Wisconsin)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23EC512-DE41-8D4F-9FC7-449F6E7E2BE8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8" name="Picture 7" descr="mvacat3_8TeV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54362" y="1115634"/>
            <a:ext cx="5292876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607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CMS : Good Category 7 </a:t>
            </a:r>
            <a:r>
              <a:rPr lang="en-US" dirty="0" err="1" smtClean="0"/>
              <a:t>TeV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52400" y="1371601"/>
            <a:ext cx="3048000" cy="4953000"/>
          </a:xfrm>
        </p:spPr>
        <p:txBody>
          <a:bodyPr/>
          <a:lstStyle/>
          <a:p>
            <a:r>
              <a:rPr lang="en-US" sz="2000" dirty="0" smtClean="0"/>
              <a:t>Divide data into four categories by mass resolution</a:t>
            </a:r>
          </a:p>
          <a:p>
            <a:r>
              <a:rPr lang="en-US" sz="2000" dirty="0" smtClean="0"/>
              <a:t>Separate reduced background di-jet category</a:t>
            </a:r>
          </a:p>
          <a:p>
            <a:r>
              <a:rPr lang="en-US" sz="2000" dirty="0"/>
              <a:t>2011 (7 </a:t>
            </a:r>
            <a:r>
              <a:rPr lang="en-US" sz="2000" dirty="0" err="1"/>
              <a:t>TeV</a:t>
            </a:r>
            <a:r>
              <a:rPr lang="en-US" sz="2000" dirty="0" smtClean="0"/>
              <a:t>)</a:t>
            </a:r>
          </a:p>
          <a:p>
            <a:r>
              <a:rPr lang="en-US" sz="2000" dirty="0" smtClean="0"/>
              <a:t>2012 </a:t>
            </a:r>
            <a:r>
              <a:rPr lang="en-US" sz="2000" dirty="0"/>
              <a:t>(8 </a:t>
            </a:r>
            <a:r>
              <a:rPr lang="en-US" sz="2000" dirty="0" err="1"/>
              <a:t>TeV</a:t>
            </a:r>
            <a:r>
              <a:rPr lang="en-US" sz="2000" dirty="0"/>
              <a:t>)</a:t>
            </a:r>
          </a:p>
          <a:p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E4DA8D3-0144-964D-8E4C-3F20A4DEA2EE}" type="datetime5">
              <a:rPr lang="en-US" smtClean="0"/>
              <a:pPr/>
              <a:t>12-Jan-13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Sridhara Dasu (Wisconsin)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23EC512-DE41-8D4F-9FC7-449F6E7E2BE8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7" name="Picture 6" descr="mvacat2_7TeV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54362" y="1122438"/>
            <a:ext cx="5292876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808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CMS : Good Category 8 </a:t>
            </a:r>
            <a:r>
              <a:rPr lang="en-US" dirty="0" err="1" smtClean="0"/>
              <a:t>TeV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52400" y="1371601"/>
            <a:ext cx="3048000" cy="4953000"/>
          </a:xfrm>
        </p:spPr>
        <p:txBody>
          <a:bodyPr/>
          <a:lstStyle/>
          <a:p>
            <a:r>
              <a:rPr lang="en-US" sz="2000" dirty="0" smtClean="0"/>
              <a:t>Divide data into four categories by mass resolution</a:t>
            </a:r>
          </a:p>
          <a:p>
            <a:r>
              <a:rPr lang="en-US" sz="2000" dirty="0" smtClean="0"/>
              <a:t>Separate reduced background di-jet category</a:t>
            </a:r>
          </a:p>
          <a:p>
            <a:r>
              <a:rPr lang="en-US" sz="2000" dirty="0"/>
              <a:t>2011 (7 </a:t>
            </a:r>
            <a:r>
              <a:rPr lang="en-US" sz="2000" dirty="0" err="1"/>
              <a:t>TeV</a:t>
            </a:r>
            <a:r>
              <a:rPr lang="en-US" sz="2000" dirty="0" smtClean="0"/>
              <a:t>)</a:t>
            </a:r>
          </a:p>
          <a:p>
            <a:r>
              <a:rPr lang="en-US" sz="2000" dirty="0" smtClean="0"/>
              <a:t>2012 </a:t>
            </a:r>
            <a:r>
              <a:rPr lang="en-US" sz="2000" dirty="0"/>
              <a:t>(8 </a:t>
            </a:r>
            <a:r>
              <a:rPr lang="en-US" sz="2000" dirty="0" err="1"/>
              <a:t>TeV</a:t>
            </a:r>
            <a:r>
              <a:rPr lang="en-US" sz="2000" dirty="0"/>
              <a:t>)</a:t>
            </a:r>
          </a:p>
          <a:p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E4DA8D3-0144-964D-8E4C-3F20A4DEA2EE}" type="datetime5">
              <a:rPr lang="en-US" smtClean="0"/>
              <a:pPr/>
              <a:t>12-Jan-13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Sridhara Dasu (Wisconsin)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23EC512-DE41-8D4F-9FC7-449F6E7E2BE8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8" name="Picture 7" descr="mvacat2_8TeV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54362" y="1091172"/>
            <a:ext cx="5292876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813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CMS : Better Category 7 </a:t>
            </a:r>
            <a:r>
              <a:rPr lang="en-US" dirty="0" err="1" smtClean="0"/>
              <a:t>TeV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52400" y="1371601"/>
            <a:ext cx="3048000" cy="4953000"/>
          </a:xfrm>
        </p:spPr>
        <p:txBody>
          <a:bodyPr/>
          <a:lstStyle/>
          <a:p>
            <a:r>
              <a:rPr lang="en-US" sz="2000" dirty="0" smtClean="0"/>
              <a:t>Divide data into four categories by mass resolution</a:t>
            </a:r>
          </a:p>
          <a:p>
            <a:r>
              <a:rPr lang="en-US" sz="2000" dirty="0" smtClean="0"/>
              <a:t>Separate reduced background di-jet category</a:t>
            </a:r>
          </a:p>
          <a:p>
            <a:r>
              <a:rPr lang="en-US" sz="2000" dirty="0"/>
              <a:t>2011 (7 </a:t>
            </a:r>
            <a:r>
              <a:rPr lang="en-US" sz="2000" dirty="0" err="1"/>
              <a:t>TeV</a:t>
            </a:r>
            <a:r>
              <a:rPr lang="en-US" sz="2000" dirty="0" smtClean="0"/>
              <a:t>)</a:t>
            </a:r>
          </a:p>
          <a:p>
            <a:r>
              <a:rPr lang="en-US" sz="2000" dirty="0" smtClean="0"/>
              <a:t>2012 </a:t>
            </a:r>
            <a:r>
              <a:rPr lang="en-US" sz="2000" dirty="0"/>
              <a:t>(8 </a:t>
            </a:r>
            <a:r>
              <a:rPr lang="en-US" sz="2000" dirty="0" err="1"/>
              <a:t>TeV</a:t>
            </a:r>
            <a:r>
              <a:rPr lang="en-US" sz="2000" dirty="0"/>
              <a:t>)</a:t>
            </a:r>
          </a:p>
          <a:p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E4DA8D3-0144-964D-8E4C-3F20A4DEA2EE}" type="datetime5">
              <a:rPr lang="en-US" smtClean="0"/>
              <a:pPr/>
              <a:t>12-Jan-13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Sridhara Dasu (Wisconsin)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23EC512-DE41-8D4F-9FC7-449F6E7E2BE8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7" name="Picture 6" descr="mvacat1_7TeV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54362" y="1122438"/>
            <a:ext cx="5292876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1395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CMS : Better Category 8 </a:t>
            </a:r>
            <a:r>
              <a:rPr lang="en-US" dirty="0" err="1" smtClean="0"/>
              <a:t>TeV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52400" y="1371601"/>
            <a:ext cx="3048000" cy="4953000"/>
          </a:xfrm>
        </p:spPr>
        <p:txBody>
          <a:bodyPr/>
          <a:lstStyle/>
          <a:p>
            <a:r>
              <a:rPr lang="en-US" sz="2000" dirty="0" smtClean="0"/>
              <a:t>Divide data into four categories by mass resolution</a:t>
            </a:r>
          </a:p>
          <a:p>
            <a:r>
              <a:rPr lang="en-US" sz="2000" dirty="0" smtClean="0"/>
              <a:t>Separate reduced background di-jet category</a:t>
            </a:r>
          </a:p>
          <a:p>
            <a:r>
              <a:rPr lang="en-US" sz="2000" dirty="0"/>
              <a:t>2011 (7 </a:t>
            </a:r>
            <a:r>
              <a:rPr lang="en-US" sz="2000" dirty="0" err="1"/>
              <a:t>TeV</a:t>
            </a:r>
            <a:r>
              <a:rPr lang="en-US" sz="2000" dirty="0" smtClean="0"/>
              <a:t>)</a:t>
            </a:r>
          </a:p>
          <a:p>
            <a:r>
              <a:rPr lang="en-US" sz="2000" dirty="0" smtClean="0"/>
              <a:t>2012 </a:t>
            </a:r>
            <a:r>
              <a:rPr lang="en-US" sz="2000" dirty="0"/>
              <a:t>(8 </a:t>
            </a:r>
            <a:r>
              <a:rPr lang="en-US" sz="2000" dirty="0" err="1"/>
              <a:t>TeV</a:t>
            </a:r>
            <a:r>
              <a:rPr lang="en-US" sz="2000" dirty="0"/>
              <a:t>)</a:t>
            </a:r>
          </a:p>
          <a:p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E4DA8D3-0144-964D-8E4C-3F20A4DEA2EE}" type="datetime5">
              <a:rPr lang="en-US" smtClean="0"/>
              <a:pPr/>
              <a:t>12-Jan-13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Sridhara Dasu (Wisconsin)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23EC512-DE41-8D4F-9FC7-449F6E7E2BE8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8" name="Picture 7" descr="mvacat1_8TeV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46525" y="1103237"/>
            <a:ext cx="5292876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237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81000" y="1270000"/>
            <a:ext cx="8458200" cy="1320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381000" y="4444999"/>
            <a:ext cx="8458200" cy="20478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81000" y="2590800"/>
            <a:ext cx="8458200" cy="1854200"/>
          </a:xfrm>
          <a:prstGeom prst="rect">
            <a:avLst/>
          </a:prstGeom>
          <a:solidFill>
            <a:srgbClr val="E6F9F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8229600" cy="1143000"/>
          </a:xfrm>
        </p:spPr>
        <p:txBody>
          <a:bodyPr/>
          <a:lstStyle/>
          <a:p>
            <a:r>
              <a:rPr lang="en-US" dirty="0" smtClean="0"/>
              <a:t>Completion of The Standard Model?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1CD90-612B-D548-BC79-563F8F764999}" type="datetime5">
              <a:rPr lang="en-US" smtClean="0"/>
              <a:pPr/>
              <a:t>11-Jan-13</a:t>
            </a:fld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C170-6814-4D44-A59E-D8E1EEE58C5A}" type="slidenum">
              <a:rPr lang="el-GR" smtClean="0"/>
              <a:pPr/>
              <a:t>4</a:t>
            </a:fld>
            <a:endParaRPr lang="el-GR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Sridhara Dasu (Wisconsin)</a:t>
            </a:r>
            <a:endParaRPr lang="el-GR" dirty="0"/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71600" y="1320800"/>
            <a:ext cx="6400800" cy="4582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 rot="5400000" flipH="1" flipV="1">
            <a:off x="-109835" y="3081635"/>
            <a:ext cx="1905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I</a:t>
            </a:r>
            <a:r>
              <a:rPr lang="en-US" dirty="0" smtClean="0">
                <a:solidFill>
                  <a:srgbClr val="0000FF"/>
                </a:solidFill>
              </a:rPr>
              <a:t>nteractions by exchange of vector bosons</a:t>
            </a:r>
            <a:endParaRPr lang="en-US" dirty="0" smtClean="0">
              <a:solidFill>
                <a:srgbClr val="0000FF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04800" y="5867400"/>
            <a:ext cx="868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New </a:t>
            </a:r>
            <a:r>
              <a:rPr lang="en-US" dirty="0" smtClean="0"/>
              <a:t>fundamental </a:t>
            </a:r>
            <a:r>
              <a:rPr lang="en-US" dirty="0" smtClean="0"/>
              <a:t>scalar field </a:t>
            </a:r>
            <a:r>
              <a:rPr lang="en-US" dirty="0" smtClean="0"/>
              <a:t>non-zero value everywhere in universe &gt;&gt; new boson</a:t>
            </a:r>
            <a:endParaRPr lang="en-US" dirty="0" smtClean="0"/>
          </a:p>
          <a:p>
            <a:r>
              <a:rPr lang="en-US" dirty="0" smtClean="0"/>
              <a:t>Other particles attain mass by coupling to this new fundamental field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 rot="5400000" flipH="1" flipV="1">
            <a:off x="156865" y="1417936"/>
            <a:ext cx="1422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Matter Particles (fermions)</a:t>
            </a:r>
            <a:endParaRPr lang="en-US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160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CMS : Best Category </a:t>
            </a:r>
            <a:r>
              <a:rPr lang="en-US" dirty="0"/>
              <a:t>7</a:t>
            </a:r>
            <a:r>
              <a:rPr lang="en-US" dirty="0" smtClean="0"/>
              <a:t> </a:t>
            </a:r>
            <a:r>
              <a:rPr lang="en-US" dirty="0" err="1" smtClean="0"/>
              <a:t>TeV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52400" y="1371601"/>
            <a:ext cx="3048000" cy="4953000"/>
          </a:xfrm>
        </p:spPr>
        <p:txBody>
          <a:bodyPr/>
          <a:lstStyle/>
          <a:p>
            <a:r>
              <a:rPr lang="en-US" sz="2000" dirty="0" smtClean="0"/>
              <a:t>Divide data into four categories by mass resolution</a:t>
            </a:r>
          </a:p>
          <a:p>
            <a:r>
              <a:rPr lang="en-US" sz="2000" dirty="0" smtClean="0"/>
              <a:t>Separate reduced background di-jet category</a:t>
            </a:r>
          </a:p>
          <a:p>
            <a:r>
              <a:rPr lang="en-US" sz="2000" dirty="0"/>
              <a:t>2011 (7 </a:t>
            </a:r>
            <a:r>
              <a:rPr lang="en-US" sz="2000" dirty="0" err="1"/>
              <a:t>TeV</a:t>
            </a:r>
            <a:r>
              <a:rPr lang="en-US" sz="2000" dirty="0" smtClean="0"/>
              <a:t>)</a:t>
            </a:r>
          </a:p>
          <a:p>
            <a:r>
              <a:rPr lang="en-US" sz="2000" dirty="0" smtClean="0"/>
              <a:t>2012 </a:t>
            </a:r>
            <a:r>
              <a:rPr lang="en-US" sz="2000" dirty="0"/>
              <a:t>(8 </a:t>
            </a:r>
            <a:r>
              <a:rPr lang="en-US" sz="2000" dirty="0" err="1"/>
              <a:t>TeV</a:t>
            </a:r>
            <a:r>
              <a:rPr lang="en-US" sz="2000" dirty="0"/>
              <a:t>)</a:t>
            </a:r>
          </a:p>
          <a:p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E4DA8D3-0144-964D-8E4C-3F20A4DEA2EE}" type="datetime5">
              <a:rPr lang="en-US" smtClean="0"/>
              <a:pPr/>
              <a:t>12-Jan-13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Sridhara Dasu (Wisconsin)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23EC512-DE41-8D4F-9FC7-449F6E7E2BE8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7" name="Picture 6" descr="mvacat0_7TeV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46525" y="1138647"/>
            <a:ext cx="5292876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307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CMS : Best Category 8 </a:t>
            </a:r>
            <a:r>
              <a:rPr lang="en-US" dirty="0" err="1" smtClean="0"/>
              <a:t>TeV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52400" y="1371601"/>
            <a:ext cx="3048000" cy="4953000"/>
          </a:xfrm>
        </p:spPr>
        <p:txBody>
          <a:bodyPr/>
          <a:lstStyle/>
          <a:p>
            <a:r>
              <a:rPr lang="en-US" sz="2000" dirty="0" smtClean="0"/>
              <a:t>Divide data into four categories by mass resolution</a:t>
            </a:r>
          </a:p>
          <a:p>
            <a:r>
              <a:rPr lang="en-US" sz="2000" dirty="0" smtClean="0"/>
              <a:t>Separate reduced background di-jet category</a:t>
            </a:r>
          </a:p>
          <a:p>
            <a:r>
              <a:rPr lang="en-US" sz="2000" dirty="0"/>
              <a:t>2011 (7 </a:t>
            </a:r>
            <a:r>
              <a:rPr lang="en-US" sz="2000" dirty="0" err="1"/>
              <a:t>TeV</a:t>
            </a:r>
            <a:r>
              <a:rPr lang="en-US" sz="2000" dirty="0" smtClean="0"/>
              <a:t>)</a:t>
            </a:r>
          </a:p>
          <a:p>
            <a:r>
              <a:rPr lang="en-US" sz="2000" dirty="0" smtClean="0"/>
              <a:t>2012 </a:t>
            </a:r>
            <a:r>
              <a:rPr lang="en-US" sz="2000" dirty="0"/>
              <a:t>(8 </a:t>
            </a:r>
            <a:r>
              <a:rPr lang="en-US" sz="2000" dirty="0" err="1"/>
              <a:t>TeV</a:t>
            </a:r>
            <a:r>
              <a:rPr lang="en-US" sz="2000" dirty="0"/>
              <a:t>)</a:t>
            </a:r>
          </a:p>
          <a:p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E4DA8D3-0144-964D-8E4C-3F20A4DEA2EE}" type="datetime5">
              <a:rPr lang="en-US" smtClean="0"/>
              <a:pPr/>
              <a:t>12-Jan-13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Sridhara Dasu (Wisconsin)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23EC512-DE41-8D4F-9FC7-449F6E7E2BE8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8" name="Picture 7" descr="mvacat0_8TeV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42207" y="1122438"/>
            <a:ext cx="5292876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339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CMS : Low BG Category </a:t>
            </a:r>
            <a:r>
              <a:rPr lang="en-US" dirty="0"/>
              <a:t>7</a:t>
            </a:r>
            <a:r>
              <a:rPr lang="en-US" dirty="0" smtClean="0"/>
              <a:t> </a:t>
            </a:r>
            <a:r>
              <a:rPr lang="en-US" dirty="0" err="1" smtClean="0"/>
              <a:t>TeV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52400" y="1371601"/>
            <a:ext cx="3048000" cy="4953000"/>
          </a:xfrm>
        </p:spPr>
        <p:txBody>
          <a:bodyPr/>
          <a:lstStyle/>
          <a:p>
            <a:r>
              <a:rPr lang="en-US" sz="2000" dirty="0" smtClean="0"/>
              <a:t>Divide data into four categories by mass resolution</a:t>
            </a:r>
          </a:p>
          <a:p>
            <a:r>
              <a:rPr lang="en-US" sz="2000" dirty="0" smtClean="0"/>
              <a:t>Separate reduced background di-jet category</a:t>
            </a:r>
          </a:p>
          <a:p>
            <a:r>
              <a:rPr lang="en-US" sz="2000" dirty="0"/>
              <a:t>2011 (7 </a:t>
            </a:r>
            <a:r>
              <a:rPr lang="en-US" sz="2000" dirty="0" err="1"/>
              <a:t>TeV</a:t>
            </a:r>
            <a:r>
              <a:rPr lang="en-US" sz="2000" dirty="0" smtClean="0"/>
              <a:t>)</a:t>
            </a:r>
          </a:p>
          <a:p>
            <a:r>
              <a:rPr lang="en-US" sz="2000" dirty="0" smtClean="0"/>
              <a:t>2012 </a:t>
            </a:r>
            <a:r>
              <a:rPr lang="en-US" sz="2000" dirty="0"/>
              <a:t>(8 </a:t>
            </a:r>
            <a:r>
              <a:rPr lang="en-US" sz="2000" dirty="0" err="1"/>
              <a:t>TeV</a:t>
            </a:r>
            <a:r>
              <a:rPr lang="en-US" sz="2000" dirty="0"/>
              <a:t>)</a:t>
            </a:r>
          </a:p>
          <a:p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E4DA8D3-0144-964D-8E4C-3F20A4DEA2EE}" type="datetime5">
              <a:rPr lang="en-US" smtClean="0"/>
              <a:pPr/>
              <a:t>12-Jan-13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Sridhara Dasu (Wisconsin)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23EC512-DE41-8D4F-9FC7-449F6E7E2BE8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7" name="Picture 6" descr="mvacat4_7TeV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54362" y="1108412"/>
            <a:ext cx="5292876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933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CMS : Low BG Category 8 </a:t>
            </a:r>
            <a:r>
              <a:rPr lang="en-US" dirty="0" err="1" smtClean="0"/>
              <a:t>TeV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52400" y="1371601"/>
            <a:ext cx="3048000" cy="4953000"/>
          </a:xfrm>
        </p:spPr>
        <p:txBody>
          <a:bodyPr/>
          <a:lstStyle/>
          <a:p>
            <a:r>
              <a:rPr lang="en-US" sz="2000" dirty="0" smtClean="0"/>
              <a:t>Divide data into four categories by mass resolution</a:t>
            </a:r>
          </a:p>
          <a:p>
            <a:r>
              <a:rPr lang="en-US" sz="2000" dirty="0" smtClean="0"/>
              <a:t>Separate reduced background di-jet category</a:t>
            </a:r>
          </a:p>
          <a:p>
            <a:r>
              <a:rPr lang="en-US" sz="2000" dirty="0"/>
              <a:t>2011 (7 </a:t>
            </a:r>
            <a:r>
              <a:rPr lang="en-US" sz="2000" dirty="0" err="1"/>
              <a:t>TeV</a:t>
            </a:r>
            <a:r>
              <a:rPr lang="en-US" sz="2000" dirty="0" smtClean="0"/>
              <a:t>)</a:t>
            </a:r>
          </a:p>
          <a:p>
            <a:r>
              <a:rPr lang="en-US" sz="2000" dirty="0" smtClean="0"/>
              <a:t>2012 </a:t>
            </a:r>
            <a:r>
              <a:rPr lang="en-US" sz="2000" dirty="0"/>
              <a:t>(8 </a:t>
            </a:r>
            <a:r>
              <a:rPr lang="en-US" sz="2000" dirty="0" err="1"/>
              <a:t>TeV</a:t>
            </a:r>
            <a:r>
              <a:rPr lang="en-US" sz="2000" dirty="0"/>
              <a:t>)</a:t>
            </a:r>
          </a:p>
          <a:p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E4DA8D3-0144-964D-8E4C-3F20A4DEA2EE}" type="datetime5">
              <a:rPr lang="en-US" smtClean="0"/>
              <a:pPr/>
              <a:t>12-Jan-13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Sridhara Dasu (Wisconsin)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23EC512-DE41-8D4F-9FC7-449F6E7E2BE8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9" name="Picture 8" descr="mvacat4_8TeV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54362" y="1122438"/>
            <a:ext cx="5292876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505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CMS : Best Low BG Category 8 </a:t>
            </a:r>
            <a:r>
              <a:rPr lang="en-US" dirty="0" err="1" smtClean="0"/>
              <a:t>TeV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52400" y="1371601"/>
            <a:ext cx="3048000" cy="4953000"/>
          </a:xfrm>
        </p:spPr>
        <p:txBody>
          <a:bodyPr/>
          <a:lstStyle/>
          <a:p>
            <a:r>
              <a:rPr lang="en-US" sz="2000" dirty="0" smtClean="0"/>
              <a:t>Divide data into four categories by mass resolution</a:t>
            </a:r>
          </a:p>
          <a:p>
            <a:r>
              <a:rPr lang="en-US" sz="2000" dirty="0" smtClean="0"/>
              <a:t>Separate reduced background di-jet category</a:t>
            </a:r>
          </a:p>
          <a:p>
            <a:r>
              <a:rPr lang="en-US" sz="2000" dirty="0"/>
              <a:t>2011 (7 </a:t>
            </a:r>
            <a:r>
              <a:rPr lang="en-US" sz="2000" dirty="0" err="1"/>
              <a:t>TeV</a:t>
            </a:r>
            <a:r>
              <a:rPr lang="en-US" sz="2000" dirty="0" smtClean="0"/>
              <a:t>)</a:t>
            </a:r>
          </a:p>
          <a:p>
            <a:r>
              <a:rPr lang="en-US" sz="2000" dirty="0" smtClean="0"/>
              <a:t>2012 </a:t>
            </a:r>
            <a:r>
              <a:rPr lang="en-US" sz="2000" dirty="0"/>
              <a:t>(8 </a:t>
            </a:r>
            <a:r>
              <a:rPr lang="en-US" sz="2000" dirty="0" err="1"/>
              <a:t>TeV</a:t>
            </a:r>
            <a:r>
              <a:rPr lang="en-US" sz="2000" dirty="0"/>
              <a:t>)</a:t>
            </a:r>
          </a:p>
          <a:p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E4DA8D3-0144-964D-8E4C-3F20A4DEA2EE}" type="datetime5">
              <a:rPr lang="en-US" smtClean="0"/>
              <a:pPr/>
              <a:t>12-Jan-13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Sridhara Dasu (Wisconsin)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23EC512-DE41-8D4F-9FC7-449F6E7E2BE8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7" name="Picture 6" descr="mvacat5_8TeV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54362" y="1122438"/>
            <a:ext cx="5292876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78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Combined Weighted </a:t>
            </a:r>
            <a:r>
              <a:rPr lang="en-US" dirty="0" err="1" smtClean="0"/>
              <a:t>γγ</a:t>
            </a:r>
            <a:r>
              <a:rPr lang="en-US" dirty="0" smtClean="0"/>
              <a:t> Spectrum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E4DA8D3-0144-964D-8E4C-3F20A4DEA2EE}" type="datetime5">
              <a:rPr lang="en-US" smtClean="0"/>
              <a:pPr/>
              <a:t>12-Jan-13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Sridhara Dasu (Wisconsin)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23EC512-DE41-8D4F-9FC7-449F6E7E2BE8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9" name="Picture 8" descr="MassFactSoBWeightedMas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6835" y="1138565"/>
            <a:ext cx="4410730" cy="4572000"/>
          </a:xfrm>
          <a:prstGeom prst="rect">
            <a:avLst/>
          </a:prstGeom>
        </p:spPr>
      </p:pic>
      <p:pic>
        <p:nvPicPr>
          <p:cNvPr id="10" name="Picture 9" descr="MassFactSoBWeightedRe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52635" y="1138565"/>
            <a:ext cx="4410730" cy="4572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64791" y="5754469"/>
            <a:ext cx="876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4.1 sigma significance at M=125 </a:t>
            </a:r>
            <a:r>
              <a:rPr lang="en-US" dirty="0" err="1" smtClean="0">
                <a:solidFill>
                  <a:srgbClr val="FF0000"/>
                </a:solidFill>
              </a:rPr>
              <a:t>GeV</a:t>
            </a:r>
            <a:r>
              <a:rPr lang="en-US" dirty="0" smtClean="0">
                <a:solidFill>
                  <a:srgbClr val="FF0000"/>
                </a:solidFill>
              </a:rPr>
              <a:t> combining all categories and both years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632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 it the Standard Model Higgs?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3A4187F-E889-0945-9D84-163B9D4F1C92}" type="datetime5">
              <a:rPr lang="en-US" smtClean="0"/>
              <a:pPr/>
              <a:t>12-Jan-13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Sridhara Dasu (Wisconsin)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23EC512-DE41-8D4F-9FC7-449F6E7E2BE8}" type="slidenum">
              <a:rPr lang="en-US" smtClean="0"/>
              <a:pPr/>
              <a:t>46</a:t>
            </a:fld>
            <a:endParaRPr lang="en-US"/>
          </a:p>
        </p:txBody>
      </p:sp>
      <p:pic>
        <p:nvPicPr>
          <p:cNvPr id="10" name="Picture 6" descr="s06_blueband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09800" y="2251075"/>
            <a:ext cx="3984625" cy="4378325"/>
          </a:xfrm>
          <a:prstGeom prst="rect">
            <a:avLst/>
          </a:prstGeom>
          <a:noFill/>
        </p:spPr>
      </p:pic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Indirect constraints from other SM measurements indicate that the </a:t>
            </a:r>
            <a:r>
              <a:rPr lang="en-US" dirty="0" err="1" smtClean="0"/>
              <a:t>higgs</a:t>
            </a:r>
            <a:r>
              <a:rPr lang="en-US" dirty="0" smtClean="0"/>
              <a:t> should be where we found this new particle! 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953000" y="2760511"/>
            <a:ext cx="1030860" cy="2971800"/>
          </a:xfrm>
          <a:prstGeom prst="rect">
            <a:avLst/>
          </a:prstGeom>
          <a:solidFill>
            <a:srgbClr val="CCFFCC">
              <a:alpha val="65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 rot="16200000">
            <a:off x="4489966" y="3968234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Exluded</a:t>
            </a:r>
            <a:r>
              <a:rPr lang="en-US" dirty="0" smtClean="0"/>
              <a:t> by LHC 2011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983780" y="5212064"/>
            <a:ext cx="1295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LEP 2000</a:t>
            </a:r>
            <a:endParaRPr lang="en-US" sz="1600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4800600" y="5029200"/>
            <a:ext cx="1828800" cy="70311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653436" y="480060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M</a:t>
            </a:r>
            <a:r>
              <a:rPr lang="en-US" b="1" baseline="-25000" dirty="0" smtClean="0">
                <a:solidFill>
                  <a:srgbClr val="FF0000"/>
                </a:solidFill>
              </a:rPr>
              <a:t>H</a:t>
            </a:r>
            <a:r>
              <a:rPr lang="en-US" b="1" dirty="0" smtClean="0">
                <a:solidFill>
                  <a:srgbClr val="FF0000"/>
                </a:solidFill>
              </a:rPr>
              <a:t> = 125 </a:t>
            </a:r>
            <a:r>
              <a:rPr lang="en-US" b="1" dirty="0" err="1" smtClean="0">
                <a:solidFill>
                  <a:srgbClr val="FF0000"/>
                </a:solidFill>
              </a:rPr>
              <a:t>GeV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278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 Higgs?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Signal strength consistent with SM Higgs</a:t>
            </a:r>
          </a:p>
          <a:p>
            <a:r>
              <a:rPr lang="en-US" dirty="0" smtClean="0"/>
              <a:t>Excesses seen in </a:t>
            </a:r>
            <a:r>
              <a:rPr lang="en-US" dirty="0" err="1" smtClean="0"/>
              <a:t>γγ</a:t>
            </a:r>
            <a:r>
              <a:rPr lang="en-US" dirty="0" smtClean="0"/>
              <a:t>, ZZ and WW in both experiments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07121C2-3CBF-3E49-B6BB-AF33DED8E466}" type="datetime5">
              <a:rPr lang="en-US" smtClean="0"/>
              <a:t>12-Jan-13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Sridhara Dasu (Wisconsin)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23EC512-DE41-8D4F-9FC7-449F6E7E2BE8}" type="slidenum">
              <a:rPr lang="en-US" smtClean="0"/>
              <a:pPr/>
              <a:t>47</a:t>
            </a:fld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110835" y="2362200"/>
            <a:ext cx="4868348" cy="4114797"/>
            <a:chOff x="1630220" y="2378078"/>
            <a:chExt cx="4868348" cy="4114797"/>
          </a:xfrm>
        </p:grpSpPr>
        <p:pic>
          <p:nvPicPr>
            <p:cNvPr id="7" name="Picture 6" descr="sqr_mlz_ccc_mH125.8_decay_nocomb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9800" y="2378078"/>
              <a:ext cx="4288768" cy="4114797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3810000" y="3048000"/>
              <a:ext cx="2057400" cy="11430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630220" y="3048000"/>
              <a:ext cx="2057400" cy="11430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810000" y="3078020"/>
              <a:ext cx="23622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Statistical and systematic errors included</a:t>
              </a:r>
              <a:endParaRPr lang="en-US" dirty="0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979183" y="2438400"/>
            <a:ext cx="393621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Does it couple to fermions?</a:t>
            </a:r>
          </a:p>
          <a:p>
            <a:pPr algn="ctr"/>
            <a:r>
              <a:rPr lang="en-US" dirty="0" smtClean="0">
                <a:solidFill>
                  <a:srgbClr val="008000"/>
                </a:solidFill>
              </a:rPr>
              <a:t>Answers, beginning to emerge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Self-coupling?</a:t>
            </a:r>
          </a:p>
          <a:p>
            <a:pPr algn="ctr"/>
            <a:r>
              <a:rPr lang="en-US" dirty="0" smtClean="0">
                <a:solidFill>
                  <a:srgbClr val="008000"/>
                </a:solidFill>
              </a:rPr>
              <a:t>Must wait for several hundred </a:t>
            </a:r>
            <a:r>
              <a:rPr lang="en-US" dirty="0" err="1" smtClean="0">
                <a:solidFill>
                  <a:srgbClr val="008000"/>
                </a:solidFill>
              </a:rPr>
              <a:t>fb</a:t>
            </a:r>
            <a:r>
              <a:rPr lang="en-US" baseline="30000" dirty="0" smtClean="0">
                <a:solidFill>
                  <a:srgbClr val="008000"/>
                </a:solidFill>
              </a:rPr>
              <a:t>–1</a:t>
            </a:r>
            <a:endParaRPr lang="en-US" baseline="30000" dirty="0">
              <a:solidFill>
                <a:srgbClr val="008000"/>
              </a:solidFill>
            </a:endParaRPr>
          </a:p>
        </p:txBody>
      </p:sp>
      <p:sp>
        <p:nvSpPr>
          <p:cNvPr id="15" name="TextBox 7"/>
          <p:cNvSpPr txBox="1">
            <a:spLocks noChangeArrowheads="1"/>
          </p:cNvSpPr>
          <p:nvPr/>
        </p:nvSpPr>
        <p:spPr bwMode="auto">
          <a:xfrm>
            <a:off x="5526121" y="990600"/>
            <a:ext cx="2316163" cy="369887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1800" dirty="0" smtClean="0"/>
              <a:t>CMS HIG-12-045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797542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imitVHbb_PAS_fina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83140" y="1855409"/>
            <a:ext cx="3406018" cy="5029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8229600" cy="1143000"/>
          </a:xfrm>
        </p:spPr>
        <p:txBody>
          <a:bodyPr/>
          <a:lstStyle/>
          <a:p>
            <a:r>
              <a:rPr lang="en-US" dirty="0" smtClean="0"/>
              <a:t>Does the New Boson </a:t>
            </a:r>
            <a:br>
              <a:rPr lang="en-US" dirty="0" smtClean="0"/>
            </a:br>
            <a:r>
              <a:rPr lang="en-US" dirty="0" smtClean="0"/>
              <a:t>Couple to Fermions?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52400" y="1295400"/>
            <a:ext cx="8839200" cy="4953000"/>
          </a:xfrm>
        </p:spPr>
        <p:txBody>
          <a:bodyPr/>
          <a:lstStyle/>
          <a:p>
            <a:r>
              <a:rPr lang="en-US" sz="2400" dirty="0" smtClean="0"/>
              <a:t>Look at heaviest two fermions (</a:t>
            </a:r>
            <a:r>
              <a:rPr lang="en-US" sz="2400" dirty="0" err="1" smtClean="0"/>
              <a:t>τ</a:t>
            </a:r>
            <a:r>
              <a:rPr lang="en-US" sz="2400" dirty="0" smtClean="0"/>
              <a:t> lepton and b quark)</a:t>
            </a:r>
            <a:endParaRPr lang="en-US" sz="2400" dirty="0" smtClean="0"/>
          </a:p>
          <a:p>
            <a:r>
              <a:rPr lang="en-US" sz="2400" dirty="0" smtClean="0"/>
              <a:t>Small excess, but within systematic uncertainty bands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FE17920-E22D-FD4B-8C12-4D219007F672}" type="datetime5">
              <a:rPr lang="en-US" smtClean="0"/>
              <a:t>12-Jan-13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Sridhara Dasu (Wisconsin)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23EC512-DE41-8D4F-9FC7-449F6E7E2BE8}" type="slidenum">
              <a:rPr lang="en-US" smtClean="0"/>
              <a:pPr/>
              <a:t>48</a:t>
            </a:fld>
            <a:endParaRPr lang="en-US"/>
          </a:p>
        </p:txBody>
      </p:sp>
      <p:pic>
        <p:nvPicPr>
          <p:cNvPr id="8" name="Picture 7" descr="cmb_httvhtt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286000"/>
            <a:ext cx="4287449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890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Latest ATLAS Update (after HCP)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56187"/>
            <a:ext cx="8686800" cy="5121275"/>
          </a:xfrm>
        </p:spPr>
        <p:txBody>
          <a:bodyPr/>
          <a:lstStyle/>
          <a:p>
            <a:r>
              <a:rPr lang="en-US" sz="2000" dirty="0" smtClean="0"/>
              <a:t>ATLAS sees larger signals than CMS</a:t>
            </a:r>
          </a:p>
          <a:p>
            <a:pPr marL="857250" lvl="1" indent="-457200">
              <a:buFont typeface="Arial"/>
              <a:buChar char="•"/>
            </a:pPr>
            <a:r>
              <a:rPr lang="en-US" sz="2000" dirty="0"/>
              <a:t>ZZ (M</a:t>
            </a:r>
            <a:r>
              <a:rPr lang="en-US" sz="2000" baseline="-25000" dirty="0"/>
              <a:t>ZZ</a:t>
            </a:r>
            <a:r>
              <a:rPr lang="en-US" sz="2000" dirty="0"/>
              <a:t> = 123.5GeV)</a:t>
            </a:r>
          </a:p>
          <a:p>
            <a:pPr marL="857250" lvl="1" indent="-457200">
              <a:buFont typeface="Arial"/>
              <a:buChar char="•"/>
            </a:pPr>
            <a:r>
              <a:rPr lang="en-US" sz="2000" dirty="0" err="1" smtClean="0"/>
              <a:t>Gamma,Gamma</a:t>
            </a:r>
            <a:r>
              <a:rPr lang="en-US" sz="2000" dirty="0" smtClean="0"/>
              <a:t> (</a:t>
            </a:r>
            <a:r>
              <a:rPr lang="en-US" sz="2000" dirty="0" err="1" smtClean="0"/>
              <a:t>M</a:t>
            </a:r>
            <a:r>
              <a:rPr lang="en-US" sz="2000" baseline="-25000" dirty="0" err="1" smtClean="0">
                <a:latin typeface="Symbol" charset="2"/>
                <a:cs typeface="Symbol" charset="2"/>
              </a:rPr>
              <a:t>gg</a:t>
            </a:r>
            <a:r>
              <a:rPr lang="en-US" sz="2000" dirty="0" smtClean="0"/>
              <a:t> = 126.5 </a:t>
            </a:r>
            <a:r>
              <a:rPr lang="en-US" sz="2000" dirty="0" err="1" smtClean="0"/>
              <a:t>GeV</a:t>
            </a:r>
            <a:r>
              <a:rPr lang="en-US" sz="2000" dirty="0" smtClean="0"/>
              <a:t>)</a:t>
            </a:r>
          </a:p>
          <a:p>
            <a:pPr marL="0" indent="0"/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E58C7-B59A-214A-8B64-5DFBE1DAE32F}" type="datetime5">
              <a:rPr lang="en-US" smtClean="0"/>
              <a:t>12-Jan-13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Sridhara Dasu (Wisconsin)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39356-365C-4545-A286-1563346C0423}" type="slidenum">
              <a:rPr lang="en-US" smtClean="0"/>
              <a:pPr/>
              <a:t>49</a:t>
            </a:fld>
            <a:endParaRPr lang="en-US"/>
          </a:p>
        </p:txBody>
      </p:sp>
      <p:pic>
        <p:nvPicPr>
          <p:cNvPr id="7" name="Picture 6" descr="fig_08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78075"/>
            <a:ext cx="4288771" cy="4114800"/>
          </a:xfrm>
          <a:prstGeom prst="rect">
            <a:avLst/>
          </a:prstGeom>
        </p:spPr>
      </p:pic>
      <p:pic>
        <p:nvPicPr>
          <p:cNvPr id="8" name="Picture 7" descr="fig_01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524" y="2590800"/>
            <a:ext cx="5095476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548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073872" y="3386028"/>
            <a:ext cx="1812328" cy="2786172"/>
            <a:chOff x="2073872" y="3386028"/>
            <a:chExt cx="1812328" cy="2786172"/>
          </a:xfrm>
        </p:grpSpPr>
        <p:sp>
          <p:nvSpPr>
            <p:cNvPr id="29" name="Cloud 28"/>
            <p:cNvSpPr/>
            <p:nvPr/>
          </p:nvSpPr>
          <p:spPr>
            <a:xfrm>
              <a:off x="2073872" y="3386028"/>
              <a:ext cx="1812328" cy="2786172"/>
            </a:xfrm>
            <a:prstGeom prst="cloud">
              <a:avLst/>
            </a:prstGeom>
            <a:gradFill>
              <a:gsLst>
                <a:gs pos="0">
                  <a:schemeClr val="accent1">
                    <a:tint val="100000"/>
                    <a:shade val="100000"/>
                    <a:satMod val="130000"/>
                  </a:schemeClr>
                </a:gs>
                <a:gs pos="6400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lin ang="10800000" scaled="0"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 rot="16200000">
              <a:off x="1811177" y="4121137"/>
              <a:ext cx="2181346" cy="11587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800" dirty="0" smtClean="0">
                  <a:solidFill>
                    <a:srgbClr val="0000FF"/>
                  </a:solidFill>
                </a:rPr>
                <a:t>LHC  Probes</a:t>
              </a:r>
              <a:br>
                <a:rPr lang="en-US" sz="1800" dirty="0" smtClean="0">
                  <a:solidFill>
                    <a:srgbClr val="0000FF"/>
                  </a:solidFill>
                </a:rPr>
              </a:br>
              <a:r>
                <a:rPr lang="en-US" sz="1800" dirty="0" smtClean="0">
                  <a:solidFill>
                    <a:srgbClr val="0000FF"/>
                  </a:solidFill>
                </a:rPr>
                <a:t/>
              </a:r>
              <a:br>
                <a:rPr lang="en-US" sz="1800" dirty="0" smtClean="0">
                  <a:solidFill>
                    <a:srgbClr val="0000FF"/>
                  </a:solidFill>
                </a:rPr>
              </a:br>
              <a:r>
                <a:rPr lang="en-US" sz="1800" dirty="0" smtClean="0">
                  <a:solidFill>
                    <a:srgbClr val="0000FF"/>
                  </a:solidFill>
                </a:rPr>
                <a:t>Experimentally</a:t>
              </a:r>
            </a:p>
          </p:txBody>
        </p:sp>
      </p:grpSp>
      <p:sp>
        <p:nvSpPr>
          <p:cNvPr id="153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dirty="0" smtClean="0"/>
              <a:t>A Brief History of Time</a:t>
            </a:r>
          </a:p>
        </p:txBody>
      </p:sp>
      <p:sp>
        <p:nvSpPr>
          <p:cNvPr id="15364" name="Rectangle 8"/>
          <p:cNvSpPr>
            <a:spLocks noGrp="1" noChangeArrowheads="1"/>
          </p:cNvSpPr>
          <p:nvPr>
            <p:ph type="dt" sz="half" idx="14"/>
          </p:nvPr>
        </p:nvSpPr>
        <p:spPr>
          <a:noFill/>
        </p:spPr>
        <p:txBody>
          <a:bodyPr/>
          <a:lstStyle/>
          <a:p>
            <a:fld id="{9349A7F5-39B7-0345-A282-55A5B3390FA8}" type="datetime5">
              <a:rPr lang="en-US" smtClean="0"/>
              <a:pPr/>
              <a:t>11-Jan-13</a:t>
            </a:fld>
            <a:endParaRPr lang="en-US" smtClean="0"/>
          </a:p>
        </p:txBody>
      </p:sp>
      <p:sp>
        <p:nvSpPr>
          <p:cNvPr id="15362" name="Rectangle 5"/>
          <p:cNvSpPr>
            <a:spLocks noGrp="1" noChangeArrowheads="1"/>
          </p:cNvSpPr>
          <p:nvPr>
            <p:ph type="ftr" sz="quarter" idx="15"/>
          </p:nvPr>
        </p:nvSpPr>
        <p:spPr>
          <a:noFill/>
        </p:spPr>
        <p:txBody>
          <a:bodyPr/>
          <a:lstStyle/>
          <a:p>
            <a:r>
              <a:rPr lang="en-US" smtClean="0"/>
              <a:t>Sridhara Dasu (Wisconsin)</a:t>
            </a:r>
          </a:p>
        </p:txBody>
      </p:sp>
      <p:sp>
        <p:nvSpPr>
          <p:cNvPr id="15363" name="Rectangle 6"/>
          <p:cNvSpPr>
            <a:spLocks noGrp="1" noChangeArrowheads="1"/>
          </p:cNvSpPr>
          <p:nvPr>
            <p:ph type="sldNum" sz="quarter" idx="16"/>
          </p:nvPr>
        </p:nvSpPr>
        <p:spPr>
          <a:noFill/>
        </p:spPr>
        <p:txBody>
          <a:bodyPr/>
          <a:lstStyle/>
          <a:p>
            <a:fld id="{6B9DCBF1-5B82-EE45-81A4-50D6F739C810}" type="slidenum">
              <a:rPr lang="en-US"/>
              <a:pPr/>
              <a:t>5</a:t>
            </a:fld>
            <a:endParaRPr lang="en-US"/>
          </a:p>
        </p:txBody>
      </p:sp>
      <p:pic>
        <p:nvPicPr>
          <p:cNvPr id="12" name="Picture 11" descr="BBstor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965" y="1678187"/>
            <a:ext cx="8463189" cy="1586848"/>
          </a:xfrm>
          <a:prstGeom prst="rect">
            <a:avLst/>
          </a:prstGeom>
        </p:spPr>
      </p:pic>
      <p:pic>
        <p:nvPicPr>
          <p:cNvPr id="13" name="Picture 12" descr="thebar_MainPage.gif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4796" y="3278387"/>
            <a:ext cx="8488628" cy="47382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 rot="16200000">
            <a:off x="-646392" y="5082338"/>
            <a:ext cx="3029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 smtClean="0"/>
              <a:t>Quantum Gravity Era</a:t>
            </a:r>
            <a:endParaRPr lang="en-US" sz="1800" dirty="0"/>
          </a:p>
        </p:txBody>
      </p:sp>
      <p:sp>
        <p:nvSpPr>
          <p:cNvPr id="15" name="TextBox 14"/>
          <p:cNvSpPr txBox="1"/>
          <p:nvPr/>
        </p:nvSpPr>
        <p:spPr>
          <a:xfrm rot="16200000">
            <a:off x="374411" y="5082339"/>
            <a:ext cx="3029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 smtClean="0"/>
              <a:t>Grand Unification Era</a:t>
            </a:r>
            <a:endParaRPr lang="en-US" sz="1800" dirty="0"/>
          </a:p>
        </p:txBody>
      </p:sp>
      <p:sp>
        <p:nvSpPr>
          <p:cNvPr id="16" name="TextBox 15"/>
          <p:cNvSpPr txBox="1"/>
          <p:nvPr/>
        </p:nvSpPr>
        <p:spPr>
          <a:xfrm rot="16200000">
            <a:off x="1394783" y="5082338"/>
            <a:ext cx="3029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 smtClean="0"/>
              <a:t>Electro-weak Era</a:t>
            </a:r>
            <a:endParaRPr lang="en-US" sz="1800" dirty="0"/>
          </a:p>
        </p:txBody>
      </p:sp>
      <p:sp>
        <p:nvSpPr>
          <p:cNvPr id="17" name="TextBox 16"/>
          <p:cNvSpPr txBox="1"/>
          <p:nvPr/>
        </p:nvSpPr>
        <p:spPr>
          <a:xfrm rot="16200000">
            <a:off x="2567556" y="5082338"/>
            <a:ext cx="3029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 smtClean="0"/>
              <a:t>Proton &amp; Neutron Era</a:t>
            </a:r>
            <a:endParaRPr lang="en-US" sz="1800" dirty="0"/>
          </a:p>
        </p:txBody>
      </p:sp>
      <p:sp>
        <p:nvSpPr>
          <p:cNvPr id="18" name="TextBox 17"/>
          <p:cNvSpPr txBox="1"/>
          <p:nvPr/>
        </p:nvSpPr>
        <p:spPr>
          <a:xfrm rot="16200000">
            <a:off x="3740329" y="5082338"/>
            <a:ext cx="3029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 smtClean="0"/>
              <a:t>Nuclear Era</a:t>
            </a:r>
            <a:endParaRPr lang="en-US" sz="1800" dirty="0"/>
          </a:p>
        </p:txBody>
      </p:sp>
      <p:sp>
        <p:nvSpPr>
          <p:cNvPr id="19" name="TextBox 18"/>
          <p:cNvSpPr txBox="1"/>
          <p:nvPr/>
        </p:nvSpPr>
        <p:spPr>
          <a:xfrm rot="16200000">
            <a:off x="4913102" y="5082338"/>
            <a:ext cx="3029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 smtClean="0"/>
              <a:t>Atoms and Light Era</a:t>
            </a:r>
            <a:endParaRPr lang="en-US" sz="1800" dirty="0"/>
          </a:p>
        </p:txBody>
      </p:sp>
      <p:sp>
        <p:nvSpPr>
          <p:cNvPr id="20" name="TextBox 19"/>
          <p:cNvSpPr txBox="1"/>
          <p:nvPr/>
        </p:nvSpPr>
        <p:spPr>
          <a:xfrm rot="16200000">
            <a:off x="6085875" y="5082338"/>
            <a:ext cx="3029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 smtClean="0"/>
              <a:t>Galaxies Formation</a:t>
            </a:r>
            <a:endParaRPr lang="en-US" sz="1800" dirty="0"/>
          </a:p>
        </p:txBody>
      </p:sp>
      <p:sp>
        <p:nvSpPr>
          <p:cNvPr id="21" name="TextBox 20"/>
          <p:cNvSpPr txBox="1"/>
          <p:nvPr/>
        </p:nvSpPr>
        <p:spPr>
          <a:xfrm rot="16200000">
            <a:off x="7117531" y="5082338"/>
            <a:ext cx="3029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 smtClean="0"/>
              <a:t>Today</a:t>
            </a:r>
            <a:endParaRPr lang="en-US" sz="1800" dirty="0"/>
          </a:p>
        </p:txBody>
      </p:sp>
      <p:grpSp>
        <p:nvGrpSpPr>
          <p:cNvPr id="2" name="Group 24"/>
          <p:cNvGrpSpPr/>
          <p:nvPr/>
        </p:nvGrpSpPr>
        <p:grpSpPr>
          <a:xfrm>
            <a:off x="360505" y="1219200"/>
            <a:ext cx="8359793" cy="370920"/>
            <a:chOff x="457200" y="5955268"/>
            <a:chExt cx="8359793" cy="370920"/>
          </a:xfrm>
        </p:grpSpPr>
        <p:cxnSp>
          <p:nvCxnSpPr>
            <p:cNvPr id="23" name="Straight Arrow Connector 22"/>
            <p:cNvCxnSpPr/>
            <p:nvPr/>
          </p:nvCxnSpPr>
          <p:spPr>
            <a:xfrm>
              <a:off x="457200" y="6324600"/>
              <a:ext cx="8359793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3018485" y="5955268"/>
              <a:ext cx="41741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Universe expanding and cooling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" name="Group 27"/>
          <p:cNvGrpSpPr/>
          <p:nvPr/>
        </p:nvGrpSpPr>
        <p:grpSpPr>
          <a:xfrm>
            <a:off x="304801" y="5998240"/>
            <a:ext cx="8534399" cy="370920"/>
            <a:chOff x="304801" y="5998240"/>
            <a:chExt cx="8534399" cy="370920"/>
          </a:xfrm>
        </p:grpSpPr>
        <p:cxnSp>
          <p:nvCxnSpPr>
            <p:cNvPr id="26" name="Straight Arrow Connector 25"/>
            <p:cNvCxnSpPr/>
            <p:nvPr/>
          </p:nvCxnSpPr>
          <p:spPr>
            <a:xfrm flipH="1">
              <a:off x="392104" y="6367572"/>
              <a:ext cx="8359793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 flipH="1">
              <a:off x="304801" y="5998240"/>
              <a:ext cx="85343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0000"/>
                  </a:solidFill>
                </a:rPr>
                <a:t>Driven by particle physicists reductionist philosophy – learn by getting to the core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 rot="16200000">
            <a:off x="-676169" y="2255521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The Big Bang</a:t>
            </a:r>
            <a:endParaRPr lang="en-US" sz="1800" dirty="0"/>
          </a:p>
        </p:txBody>
      </p:sp>
      <p:sp>
        <p:nvSpPr>
          <p:cNvPr id="30" name="TextBox 29"/>
          <p:cNvSpPr txBox="1"/>
          <p:nvPr/>
        </p:nvSpPr>
        <p:spPr>
          <a:xfrm rot="16200000">
            <a:off x="8128620" y="2234744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– 454</a:t>
            </a:r>
            <a:r>
              <a:rPr lang="en-US" sz="1800" baseline="30000" dirty="0" smtClean="0"/>
              <a:t>o</a:t>
            </a:r>
            <a:r>
              <a:rPr lang="en-US" sz="1800" dirty="0" smtClean="0"/>
              <a:t>  F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Sridhara Dasu (Wisconsin)</a:t>
            </a:r>
            <a:endParaRPr lang="en-US"/>
          </a:p>
        </p:txBody>
      </p:sp>
      <p:sp>
        <p:nvSpPr>
          <p:cNvPr id="82947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BF2B3321-B617-D448-85BD-5D3D63C2EC93}" type="slidenum">
              <a:rPr lang="en-US" smtClean="0"/>
              <a:pPr/>
              <a:t>50</a:t>
            </a:fld>
            <a:endParaRPr lang="en-US" dirty="0" smtClean="0"/>
          </a:p>
        </p:txBody>
      </p:sp>
      <p:sp>
        <p:nvSpPr>
          <p:cNvPr id="82948" name="Date Placeholder 5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/>
          <a:p>
            <a:fld id="{02661399-694C-2F43-A991-427B05908E03}" type="datetime5">
              <a:rPr lang="en-US" smtClean="0"/>
              <a:pPr/>
              <a:t>12-Jan-13</a:t>
            </a:fld>
            <a:endParaRPr lang="en-US"/>
          </a:p>
        </p:txBody>
      </p:sp>
      <p:sp>
        <p:nvSpPr>
          <p:cNvPr id="829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Summary</a:t>
            </a:r>
          </a:p>
        </p:txBody>
      </p:sp>
      <p:sp>
        <p:nvSpPr>
          <p:cNvPr id="829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2563" y="1273175"/>
            <a:ext cx="8804275" cy="52133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400" dirty="0"/>
              <a:t>LHC </a:t>
            </a:r>
            <a:r>
              <a:rPr lang="en-US" sz="2400" dirty="0" smtClean="0"/>
              <a:t>discovered a new particle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Both ATLAS &amp; CMS see the same thing at the same mass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~4σ </a:t>
            </a:r>
            <a:r>
              <a:rPr lang="en-US" sz="2400" dirty="0" smtClean="0"/>
              <a:t>evidence in photon-pair decay mode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&gt;3σ </a:t>
            </a:r>
            <a:r>
              <a:rPr lang="en-US" sz="2400" dirty="0" smtClean="0"/>
              <a:t>evidence in Z-pair decay mode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400" dirty="0" smtClean="0"/>
              <a:t>Is it the Standard Model Higgs Boson?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It is a boson – because it decays to bosons</a:t>
            </a:r>
            <a:endParaRPr lang="en-US" sz="2400" dirty="0">
              <a:solidFill>
                <a:srgbClr val="000000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Its mass is in the right window – consistency with SM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However, its properties are yet to be determined to confirm that it is the SM Higgs Boson</a:t>
            </a:r>
            <a:endParaRPr lang="en-US" sz="2400" dirty="0" smtClean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000000"/>
                </a:solidFill>
              </a:rPr>
              <a:t>LHC is performing well and further updates are expected soon</a:t>
            </a:r>
          </a:p>
          <a:p>
            <a:pPr lvl="1">
              <a:lnSpc>
                <a:spcPct val="90000"/>
              </a:lnSpc>
              <a:buFont typeface="Arial"/>
              <a:buChar char="•"/>
            </a:pPr>
            <a:r>
              <a:rPr lang="en-US" sz="2400" dirty="0" smtClean="0"/>
              <a:t>There is more data expected in the coming years</a:t>
            </a:r>
          </a:p>
          <a:p>
            <a:pPr lvl="1">
              <a:lnSpc>
                <a:spcPct val="90000"/>
              </a:lnSpc>
              <a:buFont typeface="Arial"/>
              <a:buChar char="•"/>
            </a:pPr>
            <a:r>
              <a:rPr lang="en-US" sz="2400" dirty="0" smtClean="0"/>
              <a:t>If it is not SM like Higgs, it will be even more exciting!</a:t>
            </a:r>
          </a:p>
        </p:txBody>
      </p:sp>
    </p:spTree>
    <p:extLst>
      <p:ext uri="{BB962C8B-B14F-4D97-AF65-F5344CB8AC3E}">
        <p14:creationId xmlns:p14="http://schemas.microsoft.com/office/powerpoint/2010/main" val="2169297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76200"/>
            <a:ext cx="8229600" cy="1143000"/>
          </a:xfrm>
        </p:spPr>
        <p:txBody>
          <a:bodyPr/>
          <a:lstStyle/>
          <a:p>
            <a:r>
              <a:rPr lang="en-US" smtClean="0"/>
              <a:t>CERN Accelerators &amp; The Universe</a:t>
            </a:r>
            <a:endParaRPr lang="en-US" dirty="0"/>
          </a:p>
        </p:txBody>
      </p:sp>
      <p:sp>
        <p:nvSpPr>
          <p:cNvPr id="105476" name="Rectangle 4"/>
          <p:cNvSpPr>
            <a:spLocks noGrp="1" noChangeArrowheads="1"/>
          </p:cNvSpPr>
          <p:nvPr>
            <p:ph type="body" sz="quarter" idx="13"/>
          </p:nvPr>
        </p:nvSpPr>
        <p:spPr>
          <a:xfrm>
            <a:off x="0" y="4648200"/>
            <a:ext cx="9144000" cy="16637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 smtClean="0"/>
              <a:t>Particle physics experiments </a:t>
            </a:r>
            <a:r>
              <a:rPr lang="en-US" sz="2400" dirty="0" smtClean="0">
                <a:solidFill>
                  <a:srgbClr val="0000FF"/>
                </a:solidFill>
              </a:rPr>
              <a:t>(physics of very high energy collisions of particles) </a:t>
            </a:r>
            <a:r>
              <a:rPr lang="en-US" sz="2400" dirty="0" smtClean="0"/>
              <a:t>are needed for understanding our microcosm, and thereby the cosmos itself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Probing closer needs larger and larger energy !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Probe by colliding particles and studying scattered remnants</a:t>
            </a:r>
            <a:endParaRPr lang="en-US" sz="240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799EFB9-3423-9646-A6F2-682BF5E4A857}" type="datetime5">
              <a:rPr lang="en-US" smtClean="0"/>
              <a:pPr/>
              <a:t>11-Jan-13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/>
              <a:t>Sridhara Dasu (Wisconsin)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FCC7855-F0BD-3E4C-A5BE-98285D173A36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105478" name="Picture 6" descr="&#10;origin.pdf                                                     0002332AMacintosh HD                   B746699A: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1508125" y="850900"/>
            <a:ext cx="5883275" cy="4202112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Cartoon Movie on Higgs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52400" y="1219200"/>
            <a:ext cx="8839200" cy="4953000"/>
          </a:xfrm>
        </p:spPr>
        <p:txBody>
          <a:bodyPr/>
          <a:lstStyle/>
          <a:p>
            <a:r>
              <a:rPr lang="en-US" sz="2000" dirty="0" smtClean="0"/>
              <a:t>Given high energies particles manifest from vacuum</a:t>
            </a:r>
          </a:p>
          <a:p>
            <a:pPr lvl="1"/>
            <a:r>
              <a:rPr lang="en-US" sz="2000" dirty="0" smtClean="0"/>
              <a:t>Higgs particles can be created in LHC collisions</a:t>
            </a:r>
          </a:p>
          <a:p>
            <a:pPr lvl="2"/>
            <a:r>
              <a:rPr lang="en-US" sz="2000" dirty="0" smtClean="0"/>
              <a:t>They are ephemeral – The LHC detectors look for its remnants</a:t>
            </a:r>
          </a:p>
          <a:p>
            <a:pPr lvl="2"/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E4DA8D3-0144-964D-8E4C-3F20A4DEA2EE}" type="datetime5">
              <a:rPr lang="en-US" smtClean="0"/>
              <a:pPr/>
              <a:t>11-Jan-13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Sridhara Dasu (Wisconsin)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23EC512-DE41-8D4F-9FC7-449F6E7E2BE8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7" name="CERN-MOVIE-2011-189-0600-kbps-maxH-360-25-fps-audio-128-kbps-48-kHz-stereo.mp4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6900" y="2362200"/>
            <a:ext cx="7950200" cy="4470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1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Higgsteria</a:t>
            </a:r>
            <a:r>
              <a:rPr lang="en-US" dirty="0" smtClean="0"/>
              <a:t> &amp; Media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996DC-45AC-C64A-A874-7DE4E3D2152D}" type="datetime5">
              <a:rPr lang="en-US" smtClean="0"/>
              <a:pPr/>
              <a:t>11-Jan-13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Sridhara Dasu (Wisconsin)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51BD2-58D5-7E45-9FCF-47C84745B91A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11" name="Picture 10" descr="tim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07731"/>
            <a:ext cx="9230383" cy="501686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57200" y="2438400"/>
            <a:ext cx="822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Keeping up appearances? </a:t>
            </a:r>
            <a:r>
              <a:rPr lang="en-US" sz="2400" b="1" dirty="0" smtClean="0">
                <a:solidFill>
                  <a:srgbClr val="FF0000"/>
                </a:solidFill>
                <a:sym typeface="Wingdings"/>
              </a:rPr>
              <a:t></a:t>
            </a:r>
            <a:r>
              <a:rPr lang="en-US" sz="2400" b="1" dirty="0" smtClean="0">
                <a:solidFill>
                  <a:srgbClr val="FF0000"/>
                </a:solidFill>
              </a:rPr>
              <a:t>  </a:t>
            </a:r>
            <a:br>
              <a:rPr lang="en-US" sz="2400" b="1" dirty="0" smtClean="0">
                <a:solidFill>
                  <a:srgbClr val="FF0000"/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Let’s try to do better than that in the next </a:t>
            </a:r>
            <a:r>
              <a:rPr lang="en-US" sz="2400" b="1" dirty="0" smtClean="0">
                <a:solidFill>
                  <a:srgbClr val="FF0000"/>
                </a:solidFill>
              </a:rPr>
              <a:t>40 minutes</a:t>
            </a:r>
            <a:r>
              <a:rPr lang="en-US" sz="2400" b="1" dirty="0" smtClean="0">
                <a:solidFill>
                  <a:srgbClr val="FF0000"/>
                </a:solidFill>
              </a:rPr>
              <a:t>! </a:t>
            </a:r>
            <a:r>
              <a:rPr lang="en-US" sz="2400" b="1" dirty="0" smtClean="0">
                <a:solidFill>
                  <a:srgbClr val="FF0000"/>
                </a:solidFill>
                <a:sym typeface="Wingdings"/>
              </a:rPr>
              <a:t>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73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85800" y="76200"/>
            <a:ext cx="8229600" cy="1143000"/>
          </a:xfrm>
        </p:spPr>
        <p:txBody>
          <a:bodyPr/>
          <a:lstStyle/>
          <a:p>
            <a:r>
              <a:rPr lang="en-US" dirty="0" smtClean="0"/>
              <a:t>Classical Colliding Balls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152400" y="1219200"/>
            <a:ext cx="8839200" cy="2133599"/>
          </a:xfrm>
        </p:spPr>
        <p:txBody>
          <a:bodyPr/>
          <a:lstStyle/>
          <a:p>
            <a:r>
              <a:rPr lang="en-US" dirty="0" smtClean="0"/>
              <a:t>Collisions that we perceive with naked eye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54996DC-45AC-C64A-A874-7DE4E3D2152D}" type="datetime5">
              <a:rPr lang="en-US" smtClean="0"/>
              <a:pPr/>
              <a:t>11-Jan-13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Sridhara Dasu (Wisconsin)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0D51BD2-58D5-7E45-9FCF-47C84745B91A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11" name="Picture 10" descr="Fig 06-07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249" y="1828799"/>
            <a:ext cx="3093351" cy="1371600"/>
          </a:xfrm>
          <a:prstGeom prst="rect">
            <a:avLst/>
          </a:prstGeom>
        </p:spPr>
      </p:pic>
      <p:pic>
        <p:nvPicPr>
          <p:cNvPr id="12" name="Picture 11" descr="Fig 06-07b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9246" y="1828799"/>
            <a:ext cx="3107954" cy="1371600"/>
          </a:xfrm>
          <a:prstGeom prst="rect">
            <a:avLst/>
          </a:prstGeom>
        </p:spPr>
      </p:pic>
      <p:sp>
        <p:nvSpPr>
          <p:cNvPr id="13" name="Text Placeholder 8"/>
          <p:cNvSpPr txBox="1">
            <a:spLocks/>
          </p:cNvSpPr>
          <p:nvPr/>
        </p:nvSpPr>
        <p:spPr bwMode="auto">
          <a:xfrm>
            <a:off x="228600" y="4114800"/>
            <a:ext cx="8839200" cy="629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800" dirty="0" smtClean="0"/>
              <a:t>Increasing the speeds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/>
              <a:ea typeface="ＭＳ Ｐゴシック" charset="-128"/>
              <a:cs typeface="Helvetica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/>
              <a:ea typeface="ＭＳ Ｐゴシック" charset="-128"/>
              <a:cs typeface="Helvetica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/>
              <a:ea typeface="ＭＳ Ｐゴシック" charset="-128"/>
              <a:cs typeface="Helvetica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5608572" y="4419600"/>
            <a:ext cx="2925828" cy="1744580"/>
            <a:chOff x="5406736" y="4351423"/>
            <a:chExt cx="2925828" cy="1744580"/>
          </a:xfrm>
        </p:grpSpPr>
        <p:grpSp>
          <p:nvGrpSpPr>
            <p:cNvPr id="35" name="Group 34"/>
            <p:cNvGrpSpPr/>
            <p:nvPr/>
          </p:nvGrpSpPr>
          <p:grpSpPr>
            <a:xfrm>
              <a:off x="5940136" y="4732423"/>
              <a:ext cx="1832264" cy="621628"/>
              <a:chOff x="5940136" y="4732423"/>
              <a:chExt cx="1832264" cy="621628"/>
            </a:xfrm>
          </p:grpSpPr>
          <p:grpSp>
            <p:nvGrpSpPr>
              <p:cNvPr id="20" name="Group 19"/>
              <p:cNvGrpSpPr/>
              <p:nvPr/>
            </p:nvGrpSpPr>
            <p:grpSpPr>
              <a:xfrm>
                <a:off x="5940136" y="4752474"/>
                <a:ext cx="460664" cy="601577"/>
                <a:chOff x="6096000" y="4267200"/>
                <a:chExt cx="838200" cy="1447798"/>
              </a:xfrm>
            </p:grpSpPr>
            <p:sp>
              <p:nvSpPr>
                <p:cNvPr id="14" name="Cloud 13"/>
                <p:cNvSpPr/>
                <p:nvPr/>
              </p:nvSpPr>
              <p:spPr>
                <a:xfrm>
                  <a:off x="6096000" y="4267200"/>
                  <a:ext cx="304800" cy="304800"/>
                </a:xfrm>
                <a:prstGeom prst="cloud">
                  <a:avLst/>
                </a:prstGeom>
                <a:ln w="28575" cap="flat" cmpd="sng" algn="ctr">
                  <a:solidFill>
                    <a:schemeClr val="accent1">
                      <a:shade val="95000"/>
                      <a:satMod val="10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Cloud 14"/>
                <p:cNvSpPr/>
                <p:nvPr/>
              </p:nvSpPr>
              <p:spPr>
                <a:xfrm>
                  <a:off x="6096000" y="4762500"/>
                  <a:ext cx="190500" cy="266700"/>
                </a:xfrm>
                <a:prstGeom prst="cloud">
                  <a:avLst/>
                </a:prstGeom>
                <a:ln w="28575" cap="flat" cmpd="sng" algn="ctr">
                  <a:solidFill>
                    <a:schemeClr val="accent1">
                      <a:shade val="95000"/>
                      <a:satMod val="10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Cloud 15"/>
                <p:cNvSpPr/>
                <p:nvPr/>
              </p:nvSpPr>
              <p:spPr>
                <a:xfrm flipV="1">
                  <a:off x="6400800" y="4572000"/>
                  <a:ext cx="304800" cy="228600"/>
                </a:xfrm>
                <a:prstGeom prst="cloud">
                  <a:avLst/>
                </a:prstGeom>
                <a:ln w="28575" cap="flat" cmpd="sng" algn="ctr">
                  <a:solidFill>
                    <a:schemeClr val="accent1">
                      <a:shade val="95000"/>
                      <a:satMod val="10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Cloud 16"/>
                <p:cNvSpPr/>
                <p:nvPr/>
              </p:nvSpPr>
              <p:spPr>
                <a:xfrm flipH="1">
                  <a:off x="6477000" y="4953000"/>
                  <a:ext cx="76200" cy="304800"/>
                </a:xfrm>
                <a:prstGeom prst="cloud">
                  <a:avLst/>
                </a:prstGeom>
                <a:ln w="28575" cap="flat" cmpd="sng" algn="ctr">
                  <a:solidFill>
                    <a:schemeClr val="accent1">
                      <a:shade val="95000"/>
                      <a:satMod val="10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Cloud 17"/>
                <p:cNvSpPr/>
                <p:nvPr/>
              </p:nvSpPr>
              <p:spPr>
                <a:xfrm>
                  <a:off x="6705600" y="5105400"/>
                  <a:ext cx="228600" cy="228600"/>
                </a:xfrm>
                <a:prstGeom prst="cloud">
                  <a:avLst/>
                </a:prstGeom>
                <a:ln w="28575" cap="flat" cmpd="sng" algn="ctr">
                  <a:solidFill>
                    <a:schemeClr val="accent1">
                      <a:shade val="95000"/>
                      <a:satMod val="10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" name="Cloud 18"/>
                <p:cNvSpPr/>
                <p:nvPr/>
              </p:nvSpPr>
              <p:spPr>
                <a:xfrm flipH="1">
                  <a:off x="6210300" y="5257799"/>
                  <a:ext cx="495300" cy="457199"/>
                </a:xfrm>
                <a:prstGeom prst="cloud">
                  <a:avLst/>
                </a:prstGeom>
                <a:ln w="28575" cap="flat" cmpd="sng" algn="ctr">
                  <a:solidFill>
                    <a:schemeClr val="accent1">
                      <a:shade val="95000"/>
                      <a:satMod val="10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1" name="Group 20"/>
              <p:cNvGrpSpPr/>
              <p:nvPr/>
            </p:nvGrpSpPr>
            <p:grpSpPr>
              <a:xfrm>
                <a:off x="6934200" y="4752474"/>
                <a:ext cx="460664" cy="601577"/>
                <a:chOff x="6096000" y="4267200"/>
                <a:chExt cx="838200" cy="1447798"/>
              </a:xfrm>
              <a:solidFill>
                <a:srgbClr val="E59F57"/>
              </a:solidFill>
            </p:grpSpPr>
            <p:sp>
              <p:nvSpPr>
                <p:cNvPr id="22" name="Cloud 21"/>
                <p:cNvSpPr/>
                <p:nvPr/>
              </p:nvSpPr>
              <p:spPr>
                <a:xfrm>
                  <a:off x="6096000" y="4267200"/>
                  <a:ext cx="304800" cy="304800"/>
                </a:xfrm>
                <a:prstGeom prst="cloud">
                  <a:avLst/>
                </a:prstGeom>
                <a:grpFill/>
                <a:ln w="28575" cap="flat" cmpd="sng" algn="ctr">
                  <a:solidFill>
                    <a:schemeClr val="accent1">
                      <a:shade val="95000"/>
                      <a:satMod val="10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Cloud 22"/>
                <p:cNvSpPr/>
                <p:nvPr/>
              </p:nvSpPr>
              <p:spPr>
                <a:xfrm>
                  <a:off x="6096000" y="4762500"/>
                  <a:ext cx="190500" cy="266700"/>
                </a:xfrm>
                <a:prstGeom prst="cloud">
                  <a:avLst/>
                </a:prstGeom>
                <a:grpFill/>
                <a:ln w="28575" cap="flat" cmpd="sng" algn="ctr">
                  <a:solidFill>
                    <a:schemeClr val="accent1">
                      <a:shade val="95000"/>
                      <a:satMod val="10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Cloud 23"/>
                <p:cNvSpPr/>
                <p:nvPr/>
              </p:nvSpPr>
              <p:spPr>
                <a:xfrm flipV="1">
                  <a:off x="6400800" y="4572000"/>
                  <a:ext cx="304800" cy="228600"/>
                </a:xfrm>
                <a:prstGeom prst="cloud">
                  <a:avLst/>
                </a:prstGeom>
                <a:grpFill/>
                <a:ln w="28575" cap="flat" cmpd="sng" algn="ctr">
                  <a:solidFill>
                    <a:schemeClr val="accent1">
                      <a:shade val="95000"/>
                      <a:satMod val="10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Cloud 24"/>
                <p:cNvSpPr/>
                <p:nvPr/>
              </p:nvSpPr>
              <p:spPr>
                <a:xfrm flipH="1">
                  <a:off x="6477000" y="4953000"/>
                  <a:ext cx="76200" cy="304800"/>
                </a:xfrm>
                <a:prstGeom prst="cloud">
                  <a:avLst/>
                </a:prstGeom>
                <a:grpFill/>
                <a:ln w="28575" cap="flat" cmpd="sng" algn="ctr">
                  <a:solidFill>
                    <a:schemeClr val="accent1">
                      <a:shade val="95000"/>
                      <a:satMod val="10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Cloud 25"/>
                <p:cNvSpPr/>
                <p:nvPr/>
              </p:nvSpPr>
              <p:spPr>
                <a:xfrm>
                  <a:off x="6705600" y="5105400"/>
                  <a:ext cx="228600" cy="228600"/>
                </a:xfrm>
                <a:prstGeom prst="cloud">
                  <a:avLst/>
                </a:prstGeom>
                <a:grpFill/>
                <a:ln w="28575" cap="flat" cmpd="sng" algn="ctr">
                  <a:solidFill>
                    <a:schemeClr val="accent1">
                      <a:shade val="95000"/>
                      <a:satMod val="10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Cloud 26"/>
                <p:cNvSpPr/>
                <p:nvPr/>
              </p:nvSpPr>
              <p:spPr>
                <a:xfrm flipH="1">
                  <a:off x="6210300" y="5257799"/>
                  <a:ext cx="495300" cy="457199"/>
                </a:xfrm>
                <a:prstGeom prst="cloud">
                  <a:avLst/>
                </a:prstGeom>
                <a:grpFill/>
                <a:ln w="28575" cap="flat" cmpd="sng" algn="ctr">
                  <a:solidFill>
                    <a:schemeClr val="accent1">
                      <a:shade val="95000"/>
                      <a:satMod val="10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8" name="Group 27"/>
              <p:cNvGrpSpPr/>
              <p:nvPr/>
            </p:nvGrpSpPr>
            <p:grpSpPr>
              <a:xfrm flipV="1">
                <a:off x="7311736" y="4732423"/>
                <a:ext cx="460664" cy="601577"/>
                <a:chOff x="6096000" y="4267200"/>
                <a:chExt cx="838200" cy="1447798"/>
              </a:xfrm>
              <a:solidFill>
                <a:srgbClr val="E59F57"/>
              </a:solidFill>
            </p:grpSpPr>
            <p:sp>
              <p:nvSpPr>
                <p:cNvPr id="29" name="Cloud 28"/>
                <p:cNvSpPr/>
                <p:nvPr/>
              </p:nvSpPr>
              <p:spPr>
                <a:xfrm>
                  <a:off x="6096000" y="4267200"/>
                  <a:ext cx="304800" cy="304800"/>
                </a:xfrm>
                <a:prstGeom prst="cloud">
                  <a:avLst/>
                </a:prstGeom>
                <a:grpFill/>
                <a:ln w="28575" cap="flat" cmpd="sng" algn="ctr">
                  <a:solidFill>
                    <a:schemeClr val="accent1">
                      <a:shade val="95000"/>
                      <a:satMod val="10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Cloud 29"/>
                <p:cNvSpPr/>
                <p:nvPr/>
              </p:nvSpPr>
              <p:spPr>
                <a:xfrm>
                  <a:off x="6096000" y="4762500"/>
                  <a:ext cx="190500" cy="266700"/>
                </a:xfrm>
                <a:prstGeom prst="cloud">
                  <a:avLst/>
                </a:prstGeom>
                <a:grpFill/>
                <a:ln w="28575" cap="flat" cmpd="sng" algn="ctr">
                  <a:solidFill>
                    <a:schemeClr val="accent1">
                      <a:shade val="95000"/>
                      <a:satMod val="10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Cloud 30"/>
                <p:cNvSpPr/>
                <p:nvPr/>
              </p:nvSpPr>
              <p:spPr>
                <a:xfrm flipV="1">
                  <a:off x="6400800" y="4572000"/>
                  <a:ext cx="304800" cy="228600"/>
                </a:xfrm>
                <a:prstGeom prst="cloud">
                  <a:avLst/>
                </a:prstGeom>
                <a:grpFill/>
                <a:ln w="28575" cap="flat" cmpd="sng" algn="ctr">
                  <a:solidFill>
                    <a:schemeClr val="accent1">
                      <a:shade val="95000"/>
                      <a:satMod val="10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Cloud 31"/>
                <p:cNvSpPr/>
                <p:nvPr/>
              </p:nvSpPr>
              <p:spPr>
                <a:xfrm flipH="1">
                  <a:off x="6477000" y="4953000"/>
                  <a:ext cx="76200" cy="304800"/>
                </a:xfrm>
                <a:prstGeom prst="cloud">
                  <a:avLst/>
                </a:prstGeom>
                <a:grpFill/>
                <a:ln w="28575" cap="flat" cmpd="sng" algn="ctr">
                  <a:solidFill>
                    <a:schemeClr val="accent1">
                      <a:shade val="95000"/>
                      <a:satMod val="10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Cloud 32"/>
                <p:cNvSpPr/>
                <p:nvPr/>
              </p:nvSpPr>
              <p:spPr>
                <a:xfrm>
                  <a:off x="6705600" y="5105400"/>
                  <a:ext cx="228600" cy="228600"/>
                </a:xfrm>
                <a:prstGeom prst="cloud">
                  <a:avLst/>
                </a:prstGeom>
                <a:grpFill/>
                <a:ln w="28575" cap="flat" cmpd="sng" algn="ctr">
                  <a:solidFill>
                    <a:schemeClr val="accent1">
                      <a:shade val="95000"/>
                      <a:satMod val="10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Cloud 33"/>
                <p:cNvSpPr/>
                <p:nvPr/>
              </p:nvSpPr>
              <p:spPr>
                <a:xfrm flipH="1">
                  <a:off x="6210300" y="5257799"/>
                  <a:ext cx="495300" cy="457199"/>
                </a:xfrm>
                <a:prstGeom prst="cloud">
                  <a:avLst/>
                </a:prstGeom>
                <a:grpFill/>
                <a:ln w="28575" cap="flat" cmpd="sng" algn="ctr">
                  <a:solidFill>
                    <a:schemeClr val="accent1">
                      <a:shade val="95000"/>
                      <a:satMod val="10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cxnSp>
          <p:nvCxnSpPr>
            <p:cNvPr id="41" name="Straight Connector 40"/>
            <p:cNvCxnSpPr/>
            <p:nvPr/>
          </p:nvCxnSpPr>
          <p:spPr>
            <a:xfrm flipV="1">
              <a:off x="7646764" y="4351423"/>
              <a:ext cx="533400" cy="381000"/>
            </a:xfrm>
            <a:prstGeom prst="line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7799164" y="4884824"/>
              <a:ext cx="533400" cy="152608"/>
            </a:xfrm>
            <a:prstGeom prst="line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7469141" y="5384975"/>
              <a:ext cx="507647" cy="152400"/>
            </a:xfrm>
            <a:prstGeom prst="line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5400000">
              <a:off x="6749526" y="5623373"/>
              <a:ext cx="762002" cy="183257"/>
            </a:xfrm>
            <a:prstGeom prst="line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V="1">
              <a:off x="6786024" y="4499600"/>
              <a:ext cx="401051" cy="104698"/>
            </a:xfrm>
            <a:prstGeom prst="line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 flipH="1" flipV="1">
              <a:off x="7184184" y="4542177"/>
              <a:ext cx="401052" cy="272838"/>
            </a:xfrm>
            <a:prstGeom prst="line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H="1" flipV="1">
              <a:off x="5616129" y="4541923"/>
              <a:ext cx="533400" cy="381000"/>
            </a:xfrm>
            <a:prstGeom prst="line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flipH="1">
              <a:off x="5406736" y="5037432"/>
              <a:ext cx="533400" cy="152608"/>
            </a:xfrm>
            <a:prstGeom prst="line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6021341" y="5376953"/>
              <a:ext cx="507647" cy="152400"/>
            </a:xfrm>
            <a:prstGeom prst="line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5635021" y="5631095"/>
              <a:ext cx="762004" cy="151769"/>
            </a:xfrm>
            <a:prstGeom prst="line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 flipH="1" flipV="1">
              <a:off x="6043232" y="4852525"/>
              <a:ext cx="401051" cy="104698"/>
            </a:xfrm>
            <a:prstGeom prst="line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16200000" flipV="1">
              <a:off x="5603191" y="4415530"/>
              <a:ext cx="401052" cy="272838"/>
            </a:xfrm>
            <a:prstGeom prst="line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Text Placeholder 8"/>
          <p:cNvSpPr txBox="1">
            <a:spLocks/>
          </p:cNvSpPr>
          <p:nvPr/>
        </p:nvSpPr>
        <p:spPr bwMode="auto">
          <a:xfrm>
            <a:off x="381000" y="3276600"/>
            <a:ext cx="8839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Total momentum (</a:t>
            </a:r>
            <a:r>
              <a:rPr lang="en-US" sz="2400" b="1" i="1" dirty="0" smtClean="0">
                <a:solidFill>
                  <a:srgbClr val="0000FF"/>
                </a:solidFill>
              </a:rPr>
              <a:t>p</a:t>
            </a:r>
            <a:r>
              <a:rPr lang="en-US" sz="2400" i="1" dirty="0" smtClean="0">
                <a:solidFill>
                  <a:srgbClr val="0000FF"/>
                </a:solidFill>
              </a:rPr>
              <a:t>=m</a:t>
            </a:r>
            <a:r>
              <a:rPr lang="en-US" sz="2400" b="1" i="1" dirty="0" smtClean="0">
                <a:solidFill>
                  <a:srgbClr val="0000FF"/>
                </a:solidFill>
              </a:rPr>
              <a:t>v</a:t>
            </a:r>
            <a:r>
              <a:rPr lang="en-US" sz="2400" dirty="0" smtClean="0">
                <a:solidFill>
                  <a:srgbClr val="0000FF"/>
                </a:solidFill>
              </a:rPr>
              <a:t>) before and after collision is the same</a:t>
            </a:r>
            <a:br>
              <a:rPr lang="en-US" sz="2400" dirty="0" smtClean="0">
                <a:solidFill>
                  <a:srgbClr val="0000FF"/>
                </a:solidFill>
              </a:rPr>
            </a:br>
            <a:r>
              <a:rPr lang="en-US" sz="2400" dirty="0" smtClean="0">
                <a:solidFill>
                  <a:srgbClr val="0000FF"/>
                </a:solidFill>
              </a:rPr>
              <a:t>Total kinetic energy (</a:t>
            </a:r>
            <a:r>
              <a:rPr lang="en-US" sz="2400" i="1" dirty="0" smtClean="0">
                <a:solidFill>
                  <a:srgbClr val="0000FF"/>
                </a:solidFill>
              </a:rPr>
              <a:t>E=mv</a:t>
            </a:r>
            <a:r>
              <a:rPr lang="en-US" sz="2400" i="1" baseline="30000" dirty="0" smtClean="0">
                <a:solidFill>
                  <a:srgbClr val="0000FF"/>
                </a:solidFill>
              </a:rPr>
              <a:t>2</a:t>
            </a:r>
            <a:r>
              <a:rPr lang="en-US" sz="2400" i="1" dirty="0" smtClean="0">
                <a:solidFill>
                  <a:srgbClr val="0000FF"/>
                </a:solidFill>
              </a:rPr>
              <a:t>/2</a:t>
            </a:r>
            <a:r>
              <a:rPr lang="en-US" sz="2400" dirty="0" smtClean="0">
                <a:solidFill>
                  <a:srgbClr val="0000FF"/>
                </a:solidFill>
              </a:rPr>
              <a:t>) </a:t>
            </a:r>
            <a:r>
              <a:rPr lang="en-US" sz="2400" dirty="0">
                <a:solidFill>
                  <a:srgbClr val="0000FF"/>
                </a:solidFill>
              </a:rPr>
              <a:t>before and after </a:t>
            </a:r>
            <a:r>
              <a:rPr lang="en-US" sz="2400" dirty="0" smtClean="0">
                <a:solidFill>
                  <a:srgbClr val="0000FF"/>
                </a:solidFill>
              </a:rPr>
              <a:t>is </a:t>
            </a:r>
            <a:r>
              <a:rPr lang="en-US" sz="2400" dirty="0">
                <a:solidFill>
                  <a:srgbClr val="0000FF"/>
                </a:solidFill>
              </a:rPr>
              <a:t>the same</a:t>
            </a:r>
            <a:endParaRPr lang="en-US" sz="2400" dirty="0" smtClean="0">
              <a:solidFill>
                <a:srgbClr val="0000FF"/>
              </a:solidFill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elvetica"/>
              <a:ea typeface="ＭＳ Ｐゴシック" charset="-128"/>
              <a:cs typeface="Helvetica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elvetica"/>
              <a:ea typeface="ＭＳ Ｐゴシック" charset="-128"/>
              <a:cs typeface="Helvetica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elvetica"/>
              <a:ea typeface="ＭＳ Ｐゴシック" charset="-128"/>
              <a:cs typeface="Helvetica"/>
            </a:endParaRPr>
          </a:p>
        </p:txBody>
      </p:sp>
      <p:sp>
        <p:nvSpPr>
          <p:cNvPr id="49" name="Text Placeholder 8"/>
          <p:cNvSpPr txBox="1">
            <a:spLocks/>
          </p:cNvSpPr>
          <p:nvPr/>
        </p:nvSpPr>
        <p:spPr bwMode="auto">
          <a:xfrm>
            <a:off x="381000" y="4572000"/>
            <a:ext cx="8839200" cy="1608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Momentum is conserved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Kinetic energy is NOT</a:t>
            </a:r>
          </a:p>
          <a:p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 Some of the energy goes to break</a:t>
            </a:r>
            <a:br>
              <a:rPr lang="en-US" sz="2400" dirty="0" smtClean="0">
                <a:solidFill>
                  <a:srgbClr val="FF0000"/>
                </a:solidFill>
              </a:rPr>
            </a:br>
            <a:r>
              <a:rPr lang="en-US" sz="2400" dirty="0" smtClean="0">
                <a:solidFill>
                  <a:srgbClr val="FF0000"/>
                </a:solidFill>
              </a:rPr>
              <a:t>  up the objects – create heat, sound …  </a:t>
            </a:r>
            <a:r>
              <a:rPr lang="en-US" sz="2400" dirty="0" smtClean="0">
                <a:solidFill>
                  <a:srgbClr val="0000FF"/>
                </a:solidFill>
              </a:rPr>
              <a:t/>
            </a:r>
            <a:br>
              <a:rPr lang="en-US" sz="2400" dirty="0" smtClean="0">
                <a:solidFill>
                  <a:srgbClr val="0000FF"/>
                </a:solidFill>
              </a:rPr>
            </a:br>
            <a:r>
              <a:rPr lang="en-US" sz="2400" dirty="0" smtClean="0">
                <a:solidFill>
                  <a:srgbClr val="0000FF"/>
                </a:solidFill>
              </a:rPr>
              <a:t>Total energy conserved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elvetica"/>
              <a:ea typeface="ＭＳ Ｐゴシック" charset="-128"/>
              <a:cs typeface="Helvetica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elvetica"/>
              <a:ea typeface="ＭＳ Ｐゴシック" charset="-128"/>
              <a:cs typeface="Helvetica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elvetica"/>
              <a:ea typeface="ＭＳ Ｐゴシック" charset="-128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017153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sion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47" grpId="0"/>
      <p:bldP spid="4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27879</TotalTime>
  <Words>2479</Words>
  <Application>Microsoft Macintosh PowerPoint</Application>
  <PresentationFormat>On-screen Show (4:3)</PresentationFormat>
  <Paragraphs>510</Paragraphs>
  <Slides>50</Slides>
  <Notes>9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50</vt:i4>
      </vt:variant>
    </vt:vector>
  </HeadingPairs>
  <TitlesOfParts>
    <vt:vector size="53" baseType="lpstr">
      <vt:lpstr>Office Theme</vt:lpstr>
      <vt:lpstr>Equation</vt:lpstr>
      <vt:lpstr>MathType 6.0 Equation</vt:lpstr>
      <vt:lpstr>Discovering the Higgs Boson</vt:lpstr>
      <vt:lpstr>CERN Press Release</vt:lpstr>
      <vt:lpstr>Higgsteria!</vt:lpstr>
      <vt:lpstr>Completion of The Standard Model?</vt:lpstr>
      <vt:lpstr>A Brief History of Time</vt:lpstr>
      <vt:lpstr>CERN Accelerators &amp; The Universe</vt:lpstr>
      <vt:lpstr>A Cartoon Movie on Higgs</vt:lpstr>
      <vt:lpstr>Higgsteria &amp; Media</vt:lpstr>
      <vt:lpstr>Classical Colliding Balls</vt:lpstr>
      <vt:lpstr>Relativistic World</vt:lpstr>
      <vt:lpstr>Relativistic Collisions</vt:lpstr>
      <vt:lpstr>Relativistic Quantum World</vt:lpstr>
      <vt:lpstr>What is a Boson?</vt:lpstr>
      <vt:lpstr>Particle Interactions @ Low Energy</vt:lpstr>
      <vt:lpstr>Particle Interactions</vt:lpstr>
      <vt:lpstr>The Periodic Table of  Relativistic Quantum World</vt:lpstr>
      <vt:lpstr>Interactions with Higgs Field</vt:lpstr>
      <vt:lpstr>Large Hadron Collider</vt:lpstr>
      <vt:lpstr>Proton-Proton Collisions at the LHC</vt:lpstr>
      <vt:lpstr>CMS : A Giga-Pixel Camera</vt:lpstr>
      <vt:lpstr>What do we observe with CMS?</vt:lpstr>
      <vt:lpstr>Particle Detection in CMS</vt:lpstr>
      <vt:lpstr>Vector Bosons @ pp Collider</vt:lpstr>
      <vt:lpstr>What about heavier particles?  Reconstructing a Z Boson</vt:lpstr>
      <vt:lpstr>What about heavier particles?  The Z Boson Invariant Mass Peak</vt:lpstr>
      <vt:lpstr> Established the Standard Model at 7 TeV</vt:lpstr>
      <vt:lpstr>Candidate 4 Lepton Event</vt:lpstr>
      <vt:lpstr>Decays to ZZ to 4-light leptons</vt:lpstr>
      <vt:lpstr>Use Angular Information</vt:lpstr>
      <vt:lpstr>Strong Evidence in decays to ZZ</vt:lpstr>
      <vt:lpstr>Is the new boson a scalar?</vt:lpstr>
      <vt:lpstr>Candidate Di-photon Event</vt:lpstr>
      <vt:lpstr>CMS Search in  Di-photon Invariant Mass</vt:lpstr>
      <vt:lpstr>CMS : Weakest Category 7 TeV</vt:lpstr>
      <vt:lpstr>CMS : Weakest Category 8 TeV</vt:lpstr>
      <vt:lpstr>CMS : Good Category 7 TeV</vt:lpstr>
      <vt:lpstr>CMS : Good Category 8 TeV</vt:lpstr>
      <vt:lpstr>CMS : Better Category 7 TeV</vt:lpstr>
      <vt:lpstr>CMS : Better Category 8 TeV</vt:lpstr>
      <vt:lpstr>CMS : Best Category 7 TeV</vt:lpstr>
      <vt:lpstr>CMS : Best Category 8 TeV</vt:lpstr>
      <vt:lpstr>CMS : Low BG Category 7 TeV</vt:lpstr>
      <vt:lpstr>CMS : Low BG Category 8 TeV</vt:lpstr>
      <vt:lpstr>CMS : Best Low BG Category 8 TeV</vt:lpstr>
      <vt:lpstr>Combined Weighted γγ Spectrum</vt:lpstr>
      <vt:lpstr>Is it the Standard Model Higgs?</vt:lpstr>
      <vt:lpstr>SM Higgs?</vt:lpstr>
      <vt:lpstr>Does the New Boson  Couple to Fermions?</vt:lpstr>
      <vt:lpstr>Latest ATLAS Update (after HCP)</vt:lpstr>
      <vt:lpstr>Summary</vt:lpstr>
    </vt:vector>
  </TitlesOfParts>
  <Company>University of Wisconsin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LHC machine and its Physics Potential</dc:title>
  <dc:creator>Sridhara Dasu</dc:creator>
  <cp:lastModifiedBy>Sridhara Dasu</cp:lastModifiedBy>
  <cp:revision>175</cp:revision>
  <dcterms:created xsi:type="dcterms:W3CDTF">2012-01-24T18:30:37Z</dcterms:created>
  <dcterms:modified xsi:type="dcterms:W3CDTF">2013-01-12T09:37:09Z</dcterms:modified>
</cp:coreProperties>
</file>