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7" r:id="rId3"/>
    <p:sldId id="363" r:id="rId4"/>
    <p:sldId id="36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42" r:id="rId13"/>
    <p:sldId id="369" r:id="rId14"/>
    <p:sldId id="356" r:id="rId15"/>
    <p:sldId id="354" r:id="rId16"/>
    <p:sldId id="355" r:id="rId17"/>
    <p:sldId id="343" r:id="rId18"/>
    <p:sldId id="344" r:id="rId19"/>
    <p:sldId id="345" r:id="rId20"/>
    <p:sldId id="368" r:id="rId21"/>
    <p:sldId id="370" r:id="rId22"/>
    <p:sldId id="359" r:id="rId23"/>
    <p:sldId id="346" r:id="rId24"/>
    <p:sldId id="357" r:id="rId25"/>
    <p:sldId id="358" r:id="rId26"/>
    <p:sldId id="364" r:id="rId27"/>
    <p:sldId id="361" r:id="rId28"/>
    <p:sldId id="341" r:id="rId29"/>
    <p:sldId id="258" r:id="rId30"/>
    <p:sldId id="306" r:id="rId31"/>
    <p:sldId id="340" r:id="rId32"/>
    <p:sldId id="365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130A4"/>
    <a:srgbClr val="EF4182"/>
    <a:srgbClr val="6823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9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Particle Content of Universe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Dark Matter</c:v>
                </c:pt>
                <c:pt idx="1">
                  <c:v>Photons</c:v>
                </c:pt>
                <c:pt idx="2">
                  <c:v>Atoms</c:v>
                </c:pt>
                <c:pt idx="3">
                  <c:v>Neutrinos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63.0</c:v>
                </c:pt>
                <c:pt idx="1">
                  <c:v>15.0</c:v>
                </c:pt>
                <c:pt idx="2">
                  <c:v>12.0</c:v>
                </c:pt>
                <c:pt idx="3">
                  <c:v>10.0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81ACEE-B434-9E48-AAF8-DB61287634E0}" type="datetime1">
              <a:rPr lang="en-US"/>
              <a:pPr>
                <a:defRPr/>
              </a:pPr>
              <a:t>1/2/11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56E42C-FEC2-C646-807C-432E628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9E572-6A22-FC49-A9CC-E8678561ED67}" type="datetime1">
              <a:rPr lang="en-US"/>
              <a:pPr>
                <a:defRPr/>
              </a:pPr>
              <a:t>1/2/11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D05AA0-C0FC-7744-84CF-5AA3DD23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B15C4-4EA4-4B44-8B1C-58340B7D0C38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177F6-BC32-6143-AF44-CC16A9AF208A}" type="slidenum">
              <a:rPr lang="en-US"/>
              <a:pPr/>
              <a:t>12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D37D0-0999-AF4B-BB58-F95411D176FE}" type="slidenum">
              <a:rPr lang="en-US"/>
              <a:pPr/>
              <a:t>17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3F103-CECB-9347-AFD7-6FB50CA04C2D}" type="slidenum">
              <a:rPr lang="en-US"/>
              <a:pPr/>
              <a:t>18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37137-6C59-F54F-8E49-C54668FE4565}" type="slidenum">
              <a:rPr lang="en-US"/>
              <a:pPr/>
              <a:t>19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53FC9-6510-2443-B09D-4B285C905FF5}" type="slidenum">
              <a:rPr lang="en-US"/>
              <a:pPr/>
              <a:t>23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0D106-9DD9-8348-A090-C6FA972B82F5}" type="slidenum">
              <a:rPr lang="en-US"/>
              <a:pPr/>
              <a:t>28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814B7-86F6-1C4A-AEED-B0F07C7438EB}" type="slidenum">
              <a:rPr lang="en-US"/>
              <a:pPr/>
              <a:t>30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Transverse slice</a:t>
            </a:r>
          </a:p>
          <a:p>
            <a:pPr>
              <a:spcBef>
                <a:spcPct val="0"/>
              </a:spcBef>
            </a:pPr>
            <a:r>
              <a:rPr lang="en-US" smtClean="0"/>
              <a:t>Path of muon</a:t>
            </a:r>
          </a:p>
          <a:p>
            <a:pPr>
              <a:spcBef>
                <a:spcPct val="0"/>
              </a:spcBef>
            </a:pPr>
            <a:r>
              <a:rPr lang="en-US" smtClean="0"/>
              <a:t>---------------------------------------</a:t>
            </a:r>
          </a:p>
          <a:p>
            <a:pPr>
              <a:spcBef>
                <a:spcPct val="0"/>
              </a:spcBef>
            </a:pPr>
            <a:r>
              <a:rPr lang="en-US" smtClean="0"/>
              <a:t>Punch-through can make a high-pt muon look low</a:t>
            </a:r>
          </a:p>
          <a:p>
            <a:pPr>
              <a:spcBef>
                <a:spcPct val="0"/>
              </a:spcBef>
            </a:pPr>
            <a:r>
              <a:rPr lang="en-US" smtClean="0"/>
              <a:t>Muons are “gold-plated” since they suffer less radiative loss in the tracker, are better measured (Detector Paper, 128).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4268C2-9055-3A4F-92D6-F48F4484A668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72CCE0-D585-BC4B-B948-EBA9C0127378}" type="datetime5">
              <a:rPr lang="en-US" smtClean="0"/>
              <a:t>Jan-3-11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36418-46AA-9543-8507-2D10FDE64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2C692-3A7F-3D4C-A89B-8BEDBFA70280}" type="datetime5">
              <a:rPr lang="en-US" smtClean="0"/>
              <a:t>Jan-3-11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28697-3411-C84D-AEB2-CCF92ECBB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BFB43-D580-2446-B526-D1D06BB11372}" type="datetime5">
              <a:rPr lang="en-US" smtClean="0"/>
              <a:t>Jan-3-11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D4C3-EF96-664E-8E47-04A53936B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FC11F0-6B4D-644E-8124-C852C54589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C5B585-CBD9-F24B-B1B5-E8D5B9E56215}" type="datetime5">
              <a:rPr lang="en-US" smtClean="0"/>
              <a:t>Jan-3-11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381000"/>
            <a:ext cx="6756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1263" y="6553200"/>
            <a:ext cx="4186237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5532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0B47337D-BB91-8E46-816C-F487034902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DC556F82-6565-D642-9751-CEE74092FF9C}" type="datetime5">
              <a:rPr lang="en-US" smtClean="0"/>
              <a:t>Jan-3-11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E530B5-08F2-7047-9F72-C488611CB6DF}" type="datetime5">
              <a:rPr lang="en-US" smtClean="0"/>
              <a:t>Jan-3-11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B2861-C1B6-964E-A88C-8DA6BE80B7C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E8004-5E23-344A-A6D9-6B7ECBB82545}" type="datetime5">
              <a:rPr lang="en-US" smtClean="0"/>
              <a:t>Jan-3-11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39356-365C-4545-A286-1563346C0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30B4D-4899-E245-A99D-4FA6343A31C9}" type="datetime5">
              <a:rPr lang="en-US" smtClean="0"/>
              <a:t>Jan-3-11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66846-63DB-F049-99DE-99260DADE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4730F2-E98D-0840-8880-DC3F5CB56D95}" type="datetime5">
              <a:rPr lang="en-US" smtClean="0"/>
              <a:t>Jan-3-11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51BD2-58D5-7E45-9FCF-47C84745B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AEC83-0D43-2A44-94AA-4017C64C80F1}" type="datetime5">
              <a:rPr lang="en-US" smtClean="0"/>
              <a:t>Jan-3-11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EB78-787E-F241-B614-6B7F13E11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1371601"/>
            <a:ext cx="8839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B68325A-B5B3-B846-82EC-6124D8604469}" type="datetime5">
              <a:rPr lang="en-US" smtClean="0"/>
              <a:t>Jan-3-11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3EC512-DE41-8D4F-9FC7-449F6E7E2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98873-4812-D64F-8823-E674B7EC8624}" type="datetime5">
              <a:rPr lang="en-US" smtClean="0"/>
              <a:t>Jan-3-11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00E5D-682D-9043-B9E9-7C255E815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1DDE01-DA1D-DC46-A873-716DBAA44D36}" type="datetime5">
              <a:rPr lang="en-US" smtClean="0"/>
              <a:t>Jan-3-11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F89EC-AA6B-CE4E-BF8A-1EC986637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24BFD-AF0B-5749-9F3B-1D1A04057681}" type="datetime5">
              <a:rPr lang="en-US" smtClean="0"/>
              <a:t>Jan-3-11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8F3B2-A42B-874A-B5ED-113F62862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6868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250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4922AD0-3BFE-534F-A437-7D5109CF9E11}" type="datetime5">
              <a:rPr lang="en-US" smtClean="0"/>
              <a:t>Jan-3-11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0950" y="6492875"/>
            <a:ext cx="682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6841388-C7E8-FC4A-B9C2-851FB2800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3" name="Picture 21" descr="header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76200"/>
            <a:ext cx="1174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FFFF00"/>
          </a:solidFill>
          <a:latin typeface="Helvetica"/>
          <a:ea typeface="ＭＳ Ｐゴシック" charset="-128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0000"/>
          </a:solidFill>
          <a:latin typeface="Helvetica"/>
          <a:ea typeface="ＭＳ Ｐゴシック" charset="-128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00FF"/>
          </a:solidFill>
          <a:latin typeface="Helvetica"/>
          <a:ea typeface="ＭＳ Ｐゴシック" charset="-128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4" Type="http://schemas.openxmlformats.org/officeDocument/2006/relationships/oleObject" Target="../embeddings/oleObject6.bin"/><Relationship Id="rId5" Type="http://schemas.openxmlformats.org/officeDocument/2006/relationships/chart" Target="../charts/chart1.xm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oleObject" Target="../embeddings/oleObject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ctions.org/quantumuniverse/" TargetMode="External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Large </a:t>
            </a:r>
            <a:r>
              <a:rPr lang="en-US" dirty="0" err="1" smtClean="0">
                <a:ea typeface="+mj-ea"/>
              </a:rPr>
              <a:t>Hadron</a:t>
            </a:r>
            <a:r>
              <a:rPr lang="en-US" dirty="0" smtClean="0">
                <a:ea typeface="+mj-ea"/>
              </a:rPr>
              <a:t> Collider @ CERN</a:t>
            </a:r>
          </a:p>
        </p:txBody>
      </p:sp>
      <p:sp>
        <p:nvSpPr>
          <p:cNvPr id="15363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52400" y="1371600"/>
            <a:ext cx="8839200" cy="4953000"/>
          </a:xfrm>
        </p:spPr>
        <p:txBody>
          <a:bodyPr/>
          <a:lstStyle/>
          <a:p>
            <a:pPr marL="0" indent="0"/>
            <a:r>
              <a:rPr lang="en-US" dirty="0" smtClean="0">
                <a:latin typeface="Helvetica" charset="0"/>
              </a:rPr>
              <a:t>Physics of the Energy Frontier</a:t>
            </a:r>
          </a:p>
          <a:p>
            <a:pPr lvl="1"/>
            <a:r>
              <a:rPr lang="en-US" dirty="0" smtClean="0">
                <a:latin typeface="Helvetica" charset="0"/>
              </a:rPr>
              <a:t>The Quantum Universe (20’</a:t>
            </a:r>
            <a:r>
              <a:rPr lang="en-US" dirty="0" smtClean="0">
                <a:latin typeface="Helvetica" charset="0"/>
              </a:rPr>
              <a:t>) – the physics</a:t>
            </a:r>
          </a:p>
          <a:p>
            <a:pPr lvl="2"/>
            <a:r>
              <a:rPr lang="en-US" dirty="0" smtClean="0">
                <a:latin typeface="Helvetica" charset="0"/>
              </a:rPr>
              <a:t>Quarks, Leptons and </a:t>
            </a:r>
            <a:r>
              <a:rPr lang="en-US" dirty="0" smtClean="0">
                <a:latin typeface="Helvetica" charset="0"/>
              </a:rPr>
              <a:t>Bosons</a:t>
            </a:r>
          </a:p>
          <a:p>
            <a:pPr lvl="2"/>
            <a:r>
              <a:rPr lang="en-US" dirty="0" smtClean="0">
                <a:latin typeface="Helvetica" charset="0"/>
              </a:rPr>
              <a:t>New Physics @ LHC</a:t>
            </a:r>
            <a:endParaRPr lang="en-US" dirty="0" smtClean="0">
              <a:latin typeface="Helvetica" charset="0"/>
            </a:endParaRPr>
          </a:p>
          <a:p>
            <a:pPr lvl="1"/>
            <a:r>
              <a:rPr lang="en-US" dirty="0" smtClean="0">
                <a:latin typeface="Helvetica" charset="0"/>
              </a:rPr>
              <a:t>Probing the Quantum </a:t>
            </a:r>
            <a:r>
              <a:rPr lang="en-US" dirty="0" smtClean="0">
                <a:latin typeface="Helvetica" charset="0"/>
              </a:rPr>
              <a:t>Universe – the Instruments</a:t>
            </a:r>
          </a:p>
          <a:p>
            <a:pPr lvl="2"/>
            <a:r>
              <a:rPr lang="en-US" dirty="0" smtClean="0">
                <a:latin typeface="Helvetica" charset="0"/>
              </a:rPr>
              <a:t>The LHC Machine and The CMS Experiment</a:t>
            </a:r>
          </a:p>
          <a:p>
            <a:pPr lvl="2"/>
            <a:r>
              <a:rPr lang="en-US" dirty="0" smtClean="0">
                <a:latin typeface="Helvetica" charset="0"/>
              </a:rPr>
              <a:t>Slide show of engineering LHC/CMS (10’)</a:t>
            </a:r>
            <a:endParaRPr lang="en-US" dirty="0" smtClean="0">
              <a:latin typeface="Helvetica" charset="0"/>
            </a:endParaRPr>
          </a:p>
          <a:p>
            <a:pPr lvl="1"/>
            <a:r>
              <a:rPr lang="en-US" dirty="0" smtClean="0">
                <a:latin typeface="Helvetica" charset="0"/>
              </a:rPr>
              <a:t>2010 Results (20’)</a:t>
            </a:r>
          </a:p>
          <a:p>
            <a:pPr lvl="2"/>
            <a:r>
              <a:rPr lang="en-US" dirty="0" smtClean="0">
                <a:latin typeface="Helvetica" charset="0"/>
              </a:rPr>
              <a:t>Establishing Standard Model @ LHC</a:t>
            </a:r>
            <a:endParaRPr lang="en-US" dirty="0" smtClean="0">
              <a:latin typeface="Helvetica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fld id="{BB813DDF-0B21-DD42-9F74-54C46EE0C1D6}" type="datetime5">
              <a:rPr lang="en-US" smtClean="0"/>
              <a:t>Jan-3-11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7E27F9-5CC0-CC45-BC5B-797BA14D6A81}" type="slidenum">
              <a:rPr lang="en-US"/>
              <a:pPr/>
              <a:t>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Sridhara Dasu (Wisconsin) - IIT-B Colloquium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Anti-Matter Helps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66"/>
                </a:solidFill>
              </a:rPr>
              <a:t>“Anti-matter attraction”</a:t>
            </a:r>
            <a:r>
              <a:rPr lang="en-US" sz="2800" dirty="0"/>
              <a:t> cancels </a:t>
            </a:r>
            <a:r>
              <a:rPr lang="en-US" sz="2800" dirty="0">
                <a:solidFill>
                  <a:schemeClr val="hlink"/>
                </a:solidFill>
              </a:rPr>
              <a:t>“Like-charge repulsion</a:t>
            </a:r>
            <a:r>
              <a:rPr lang="en-US" sz="2800" dirty="0" smtClean="0">
                <a:solidFill>
                  <a:schemeClr val="hlink"/>
                </a:solidFill>
              </a:rPr>
              <a:t>”</a:t>
            </a:r>
          </a:p>
          <a:p>
            <a:r>
              <a:rPr lang="en-US" sz="2800" dirty="0" smtClean="0">
                <a:solidFill>
                  <a:schemeClr val="hlink"/>
                </a:solidFill>
              </a:rPr>
              <a:t> </a:t>
            </a:r>
            <a:endParaRPr lang="en-US" sz="2800" dirty="0">
              <a:solidFill>
                <a:schemeClr val="hlink"/>
              </a:solidFill>
            </a:endParaRPr>
          </a:p>
          <a:p>
            <a:r>
              <a:rPr lang="en-US" sz="2800" dirty="0"/>
              <a:t>It does not cost too much energy to tightly pack the electric charge inside the electron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/>
              <a:t>All we n</a:t>
            </a:r>
            <a:r>
              <a:rPr lang="en-US" sz="2800" dirty="0" smtClean="0"/>
              <a:t>eeded was anti</a:t>
            </a:r>
            <a:r>
              <a:rPr lang="en-US" sz="2800" dirty="0"/>
              <a:t>-matter:</a:t>
            </a:r>
            <a:r>
              <a:rPr lang="en-US" sz="2800" dirty="0" smtClean="0"/>
              <a:t> 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	We </a:t>
            </a:r>
            <a:r>
              <a:rPr lang="en-US" sz="2800" dirty="0" smtClean="0">
                <a:solidFill>
                  <a:srgbClr val="FF0066"/>
                </a:solidFill>
              </a:rPr>
              <a:t>doubled the </a:t>
            </a:r>
            <a:r>
              <a:rPr lang="en-US" sz="2800" dirty="0">
                <a:solidFill>
                  <a:srgbClr val="FF0066"/>
                </a:solidFill>
              </a:rPr>
              <a:t>#</a:t>
            </a:r>
            <a:r>
              <a:rPr lang="en-US" sz="2800" dirty="0" smtClean="0">
                <a:solidFill>
                  <a:srgbClr val="FF0066"/>
                </a:solidFill>
              </a:rPr>
              <a:t>particles in the universe</a:t>
            </a:r>
          </a:p>
          <a:p>
            <a:endParaRPr lang="en-US" sz="2800" dirty="0" smtClean="0"/>
          </a:p>
          <a:p>
            <a:r>
              <a:rPr lang="en-US" sz="2800" dirty="0" smtClean="0"/>
              <a:t>Quantum electrodynamics </a:t>
            </a:r>
            <a:r>
              <a:rPr lang="en-US" sz="2800" dirty="0"/>
              <a:t>(QED) now works at very short distances (12 digits accuracy!)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C41171-7323-4B42-BB1C-06AF1E2BE47C}" type="datetime5">
              <a:rPr lang="en-US" smtClean="0"/>
              <a:t>Jan-3-11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A67F97-51B5-B24A-9F28-B3BBD416125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</a:t>
            </a:r>
            <a:r>
              <a:rPr lang="en-US" dirty="0" err="1" smtClean="0"/>
              <a:t>vs</a:t>
            </a:r>
            <a:r>
              <a:rPr lang="en-US" dirty="0" smtClean="0"/>
              <a:t> Antimatter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All elementary particles come in matter- antimatter pairs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Opposite electric charge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Identical in almost all other respects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Electron-Positron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Proton-Antiproton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Neutron-Antineutron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Up quark - Anti up quark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Energy conservation can be violated for short periods of time to generate</a:t>
            </a:r>
            <a:r>
              <a:rPr lang="en-US" sz="2400" dirty="0" smtClean="0"/>
              <a:t> particle</a:t>
            </a:r>
            <a:r>
              <a:rPr lang="en-US" sz="2400" dirty="0"/>
              <a:t>-antiparticle pairs in vacuum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Relativistic Quantum </a:t>
            </a:r>
            <a:r>
              <a:rPr lang="en-US" sz="2400" dirty="0" smtClean="0"/>
              <a:t>Mechanics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Given energy new kinds of particles pop out </a:t>
            </a:r>
            <a:r>
              <a:rPr lang="en-US" sz="2400" dirty="0" err="1" smtClean="0">
                <a:sym typeface="Wingdings"/>
              </a:rPr>
              <a:t>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41185A-4E0F-2247-9EFE-514989D07BD7}" type="datetime5">
              <a:rPr lang="en-US" smtClean="0"/>
              <a:t>Jan-3-11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3721AC-2EE1-F54F-BE1F-E43A9DB9D0E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F3F450-89B7-2A4C-BD3C-E390D8AACC14}" type="slidenum">
              <a:rPr lang="en-US"/>
              <a:pPr/>
              <a:t>12</a:t>
            </a:fld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F54369-53F3-6C46-9249-7333DB2FA95C}" type="datetime5">
              <a:rPr lang="en-US" smtClean="0"/>
              <a:t>Jan-3-11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 to Quarks</a:t>
            </a:r>
          </a:p>
        </p:txBody>
      </p:sp>
      <p:pic>
        <p:nvPicPr>
          <p:cNvPr id="290821" name="Picture 5" descr="stru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6163" y="1211263"/>
            <a:ext cx="5246687" cy="5294312"/>
          </a:xfrm>
          <a:prstGeom prst="rect">
            <a:avLst/>
          </a:prstGeom>
          <a:noFill/>
        </p:spPr>
      </p:pic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176213" y="1782763"/>
            <a:ext cx="328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Rutherford Scattering with high energy electrons</a:t>
            </a:r>
          </a:p>
        </p:txBody>
      </p:sp>
      <p:pic>
        <p:nvPicPr>
          <p:cNvPr id="2908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2771775"/>
            <a:ext cx="299243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174625" y="5272088"/>
            <a:ext cx="3279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Stanford Linear Accelerator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Mesons and Baryons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Strong interactions between quarks bind them together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Mesons are q</a:t>
            </a:r>
            <a:r>
              <a:rPr lang="en-US" sz="2400" dirty="0" smtClean="0"/>
              <a:t>uark – anti-quark bound states</a:t>
            </a:r>
          </a:p>
          <a:p>
            <a:pPr lvl="2">
              <a:lnSpc>
                <a:spcPct val="90000"/>
              </a:lnSpc>
            </a:pPr>
            <a:r>
              <a:rPr lang="en-US" sz="2400" dirty="0" err="1" smtClean="0"/>
              <a:t>Pions</a:t>
            </a:r>
            <a:r>
              <a:rPr lang="en-US" sz="2400" dirty="0" smtClean="0"/>
              <a:t>, </a:t>
            </a:r>
            <a:r>
              <a:rPr lang="en-US" sz="2400" dirty="0" err="1" smtClean="0"/>
              <a:t>Kaons</a:t>
            </a:r>
            <a:r>
              <a:rPr lang="en-US" sz="2400" dirty="0" smtClean="0"/>
              <a:t>, …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Baryons are three quark bound states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Protons, neutrons,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strong force gets stronger at large distances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Free quarks have not been seen – they </a:t>
            </a:r>
            <a:r>
              <a:rPr lang="en-US" sz="2400" dirty="0" err="1" smtClean="0"/>
              <a:t>hadronize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400" dirty="0" smtClean="0"/>
              <a:t>Also explains lack of fractionally charged particles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There may be more exotic bound states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Strong forces gets weaker at short distances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With high energy one can knock out quarks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Which promptly </a:t>
            </a:r>
            <a:r>
              <a:rPr lang="en-US" sz="2400" dirty="0" err="1" smtClean="0"/>
              <a:t>hadronize</a:t>
            </a:r>
            <a:r>
              <a:rPr lang="en-US" sz="2400" dirty="0" smtClean="0"/>
              <a:t> into </a:t>
            </a:r>
            <a:r>
              <a:rPr lang="en-US" sz="2400" dirty="0" smtClean="0"/>
              <a:t>a plethora of hadrons </a:t>
            </a:r>
            <a:r>
              <a:rPr lang="en-US" sz="2400" dirty="0" err="1" smtClean="0">
                <a:sym typeface="Wingdings"/>
              </a:rPr>
              <a:t>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41185A-4E0F-2247-9EFE-514989D07BD7}" type="datetime5">
              <a:rPr lang="en-US" smtClean="0"/>
              <a:t>Jan-3-11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3721AC-2EE1-F54F-BE1F-E43A9DB9D0E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3505200" cy="1143000"/>
          </a:xfrm>
        </p:spPr>
        <p:txBody>
          <a:bodyPr/>
          <a:lstStyle/>
          <a:p>
            <a:r>
              <a:rPr lang="en-US" dirty="0" smtClean="0"/>
              <a:t>The Particle Zoo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00" y="1371601"/>
            <a:ext cx="3810000" cy="4953000"/>
          </a:xfrm>
        </p:spPr>
        <p:txBody>
          <a:bodyPr/>
          <a:lstStyle/>
          <a:p>
            <a:r>
              <a:rPr lang="en-US" sz="2000" dirty="0"/>
              <a:t>Many </a:t>
            </a:r>
            <a:r>
              <a:rPr lang="en-US" sz="2000" dirty="0" smtClean="0"/>
              <a:t>types and decays</a:t>
            </a:r>
            <a:endParaRPr lang="en-US" sz="2000" dirty="0"/>
          </a:p>
          <a:p>
            <a:r>
              <a:rPr lang="en-US" sz="2000" dirty="0"/>
              <a:t>Detection</a:t>
            </a:r>
          </a:p>
          <a:p>
            <a:pPr lvl="1"/>
            <a:r>
              <a:rPr lang="en-US" sz="2000" dirty="0"/>
              <a:t>Interactions with </a:t>
            </a:r>
            <a:r>
              <a:rPr lang="en-US" sz="2000" dirty="0" smtClean="0"/>
              <a:t>matter</a:t>
            </a:r>
          </a:p>
          <a:p>
            <a:pPr lvl="1"/>
            <a:r>
              <a:rPr lang="en-US" sz="2000" dirty="0" smtClean="0"/>
              <a:t>Measure momentum by</a:t>
            </a:r>
            <a:br>
              <a:rPr lang="en-US" sz="2000" dirty="0" smtClean="0"/>
            </a:br>
            <a:r>
              <a:rPr lang="en-US" sz="2000" dirty="0" smtClean="0"/>
              <a:t>bending tracks in</a:t>
            </a:r>
            <a:br>
              <a:rPr lang="en-US" sz="2000" dirty="0" smtClean="0"/>
            </a:br>
            <a:r>
              <a:rPr lang="en-US" sz="2000" dirty="0" smtClean="0"/>
              <a:t>magnetic fields</a:t>
            </a:r>
          </a:p>
          <a:p>
            <a:pPr lvl="1"/>
            <a:r>
              <a:rPr lang="en-US" sz="2000" dirty="0" smtClean="0"/>
              <a:t>Combinations of </a:t>
            </a:r>
            <a:r>
              <a:rPr lang="en-US" sz="2000" dirty="0" smtClean="0"/>
              <a:t>measured </a:t>
            </a:r>
            <a:r>
              <a:rPr lang="en-US" sz="2000" dirty="0" err="1" smtClean="0"/>
              <a:t>momenta</a:t>
            </a:r>
            <a:endParaRPr lang="en-US" sz="2000" dirty="0" smtClean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1C18CB-6FD9-054C-93B0-9D35C14B2D37}" type="datetime5">
              <a:rPr lang="en-US" smtClean="0"/>
              <a:t>Jan-3-11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7B6DE0-C634-5345-970A-19F3807C8033}" type="slidenum">
              <a:rPr lang="en-US"/>
              <a:pPr/>
              <a:t>14</a:t>
            </a:fld>
            <a:endParaRPr lang="en-US"/>
          </a:p>
        </p:txBody>
      </p:sp>
      <p:pic>
        <p:nvPicPr>
          <p:cNvPr id="97284" name="Picture 4" descr="&#10;mesons.pdf                                                     00008C41MacOSX                         B6E5819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76200"/>
            <a:ext cx="4960938" cy="6553200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1937" y="4403725"/>
          <a:ext cx="3395663" cy="1387475"/>
        </p:xfrm>
        <a:graphic>
          <a:graphicData uri="http://schemas.openxmlformats.org/presentationml/2006/ole">
            <p:oleObj spid="_x0000_s164866" name="Equation" r:id="rId4" imgW="2362200" imgH="965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A9FEA-A31F-384C-A37B-2088FCB4BC8D}" type="slidenum">
              <a:rPr lang="en-US"/>
              <a:pPr/>
              <a:t>15</a:t>
            </a:fld>
            <a:endParaRPr lang="en-US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76DD58-EB28-474C-9F71-46EEA8A24908}" type="datetime5">
              <a:rPr lang="en-US" smtClean="0"/>
              <a:t>Jan-3-11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Elementary particles</a:t>
            </a: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344488" y="1471613"/>
          <a:ext cx="8607425" cy="2192337"/>
        </p:xfrm>
        <a:graphic>
          <a:graphicData uri="http://schemas.openxmlformats.org/presentationml/2006/ole">
            <p:oleObj spid="_x0000_s154626" name="Equation" r:id="rId3" imgW="4686300" imgH="1193800" progId="Equation.DSMT4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4419600"/>
            <a:ext cx="1981200" cy="1509713"/>
            <a:chOff x="528" y="2784"/>
            <a:chExt cx="1248" cy="951"/>
          </a:xfrm>
        </p:grpSpPr>
        <p:sp>
          <p:nvSpPr>
            <p:cNvPr id="93189" name="Line 5"/>
            <p:cNvSpPr>
              <a:spLocks noChangeShapeType="1"/>
            </p:cNvSpPr>
            <p:nvPr/>
          </p:nvSpPr>
          <p:spPr bwMode="auto">
            <a:xfrm>
              <a:off x="528" y="2928"/>
              <a:ext cx="57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0" name="Line 6"/>
            <p:cNvSpPr>
              <a:spLocks noChangeShapeType="1"/>
            </p:cNvSpPr>
            <p:nvPr/>
          </p:nvSpPr>
          <p:spPr bwMode="auto">
            <a:xfrm flipV="1">
              <a:off x="528" y="3264"/>
              <a:ext cx="57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1" name="Line 7"/>
            <p:cNvSpPr>
              <a:spLocks noChangeShapeType="1"/>
            </p:cNvSpPr>
            <p:nvPr/>
          </p:nvSpPr>
          <p:spPr bwMode="auto">
            <a:xfrm>
              <a:off x="1104" y="3264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2" name="Text Box 8"/>
            <p:cNvSpPr txBox="1">
              <a:spLocks noChangeArrowheads="1"/>
            </p:cNvSpPr>
            <p:nvPr/>
          </p:nvSpPr>
          <p:spPr bwMode="auto">
            <a:xfrm>
              <a:off x="672" y="2784"/>
              <a:ext cx="33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imes New Roman" pitchFamily="-108" charset="0"/>
                </a:rPr>
                <a:t>e</a:t>
              </a:r>
              <a:r>
                <a:rPr lang="en-US" sz="2800" baseline="30000">
                  <a:latin typeface="Times New Roman" pitchFamily="-108" charset="0"/>
                </a:rPr>
                <a:t>-</a:t>
              </a:r>
            </a:p>
          </p:txBody>
        </p:sp>
        <p:sp>
          <p:nvSpPr>
            <p:cNvPr id="93193" name="Text Box 9"/>
            <p:cNvSpPr txBox="1">
              <a:spLocks noChangeArrowheads="1"/>
            </p:cNvSpPr>
            <p:nvPr/>
          </p:nvSpPr>
          <p:spPr bwMode="auto">
            <a:xfrm>
              <a:off x="672" y="3408"/>
              <a:ext cx="33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imes New Roman" pitchFamily="-108" charset="0"/>
                </a:rPr>
                <a:t>e</a:t>
              </a:r>
              <a:r>
                <a:rPr lang="en-US" sz="2800" baseline="30000">
                  <a:latin typeface="Times New Roman" pitchFamily="-108" charset="0"/>
                </a:rPr>
                <a:t>+</a:t>
              </a:r>
            </a:p>
          </p:txBody>
        </p:sp>
        <p:sp>
          <p:nvSpPr>
            <p:cNvPr id="93194" name="Text Box 10"/>
            <p:cNvSpPr txBox="1">
              <a:spLocks noChangeArrowheads="1"/>
            </p:cNvSpPr>
            <p:nvPr/>
          </p:nvSpPr>
          <p:spPr bwMode="auto">
            <a:xfrm>
              <a:off x="1200" y="2928"/>
              <a:ext cx="4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-108" charset="2"/>
                </a:rPr>
                <a:t>g</a:t>
              </a:r>
              <a:r>
                <a:rPr lang="en-US">
                  <a:latin typeface="Times New Roman" pitchFamily="-108" charset="0"/>
                </a:rPr>
                <a:t>,Z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505200" y="4572000"/>
            <a:ext cx="1981200" cy="1447800"/>
            <a:chOff x="2208" y="2880"/>
            <a:chExt cx="1248" cy="912"/>
          </a:xfrm>
        </p:grpSpPr>
        <p:sp>
          <p:nvSpPr>
            <p:cNvPr id="93196" name="Line 12"/>
            <p:cNvSpPr>
              <a:spLocks noChangeShapeType="1"/>
            </p:cNvSpPr>
            <p:nvPr/>
          </p:nvSpPr>
          <p:spPr bwMode="auto">
            <a:xfrm flipH="1">
              <a:off x="2880" y="2928"/>
              <a:ext cx="57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 flipH="1" flipV="1">
              <a:off x="2880" y="3264"/>
              <a:ext cx="57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8" name="Line 14"/>
            <p:cNvSpPr>
              <a:spLocks noChangeShapeType="1"/>
            </p:cNvSpPr>
            <p:nvPr/>
          </p:nvSpPr>
          <p:spPr bwMode="auto">
            <a:xfrm flipH="1">
              <a:off x="2208" y="3264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9" name="Text Box 15"/>
            <p:cNvSpPr txBox="1">
              <a:spLocks noChangeArrowheads="1"/>
            </p:cNvSpPr>
            <p:nvPr/>
          </p:nvSpPr>
          <p:spPr bwMode="auto">
            <a:xfrm>
              <a:off x="2928" y="2880"/>
              <a:ext cx="33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imes New Roman" pitchFamily="-108" charset="0"/>
                </a:rPr>
                <a:t>b</a:t>
              </a:r>
              <a:endParaRPr lang="en-US" sz="2800" baseline="30000">
                <a:latin typeface="Times New Roman" pitchFamily="-108" charset="0"/>
              </a:endParaRPr>
            </a:p>
          </p:txBody>
        </p:sp>
        <p:sp>
          <p:nvSpPr>
            <p:cNvPr id="93200" name="Text Box 16"/>
            <p:cNvSpPr txBox="1">
              <a:spLocks noChangeArrowheads="1"/>
            </p:cNvSpPr>
            <p:nvPr/>
          </p:nvSpPr>
          <p:spPr bwMode="auto">
            <a:xfrm>
              <a:off x="2448" y="2976"/>
              <a:ext cx="33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imes New Roman" pitchFamily="-108" charset="0"/>
                </a:rPr>
                <a:t>t</a:t>
              </a:r>
              <a:endParaRPr lang="en-US" sz="2800" baseline="30000">
                <a:latin typeface="Times New Roman" pitchFamily="-108" charset="0"/>
              </a:endParaRPr>
            </a:p>
          </p:txBody>
        </p:sp>
        <p:sp>
          <p:nvSpPr>
            <p:cNvPr id="93201" name="Text Box 17"/>
            <p:cNvSpPr txBox="1">
              <a:spLocks noChangeArrowheads="1"/>
            </p:cNvSpPr>
            <p:nvPr/>
          </p:nvSpPr>
          <p:spPr bwMode="auto">
            <a:xfrm>
              <a:off x="2928" y="3504"/>
              <a:ext cx="4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-108" charset="0"/>
                </a:rPr>
                <a:t>W</a:t>
              </a:r>
              <a:r>
                <a:rPr lang="en-US" baseline="30000">
                  <a:latin typeface="Times New Roman" pitchFamily="-108" charset="0"/>
                </a:rPr>
                <a:t>+</a:t>
              </a:r>
              <a:endParaRPr lang="en-US">
                <a:latin typeface="Times New Roman" pitchFamily="-108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096000" y="4495800"/>
            <a:ext cx="2819400" cy="2133600"/>
            <a:chOff x="3840" y="2832"/>
            <a:chExt cx="1776" cy="1344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840" y="2832"/>
              <a:ext cx="1248" cy="912"/>
              <a:chOff x="2208" y="2880"/>
              <a:chExt cx="1248" cy="912"/>
            </a:xfrm>
          </p:grpSpPr>
          <p:sp>
            <p:nvSpPr>
              <p:cNvPr id="93204" name="Line 20"/>
              <p:cNvSpPr>
                <a:spLocks noChangeShapeType="1"/>
              </p:cNvSpPr>
              <p:nvPr/>
            </p:nvSpPr>
            <p:spPr bwMode="auto">
              <a:xfrm flipH="1">
                <a:off x="2880" y="2928"/>
                <a:ext cx="57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05" name="Line 21"/>
              <p:cNvSpPr>
                <a:spLocks noChangeShapeType="1"/>
              </p:cNvSpPr>
              <p:nvPr/>
            </p:nvSpPr>
            <p:spPr bwMode="auto">
              <a:xfrm flipH="1" flipV="1">
                <a:off x="2880" y="3264"/>
                <a:ext cx="576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06" name="Line 22"/>
              <p:cNvSpPr>
                <a:spLocks noChangeShapeType="1"/>
              </p:cNvSpPr>
              <p:nvPr/>
            </p:nvSpPr>
            <p:spPr bwMode="auto">
              <a:xfrm flipH="1">
                <a:off x="2208" y="3264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07" name="Text Box 23"/>
              <p:cNvSpPr txBox="1">
                <a:spLocks noChangeArrowheads="1"/>
              </p:cNvSpPr>
              <p:nvPr/>
            </p:nvSpPr>
            <p:spPr bwMode="auto">
              <a:xfrm>
                <a:off x="2928" y="2880"/>
                <a:ext cx="33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Times New Roman" pitchFamily="-108" charset="0"/>
                  </a:rPr>
                  <a:t>c</a:t>
                </a:r>
                <a:endParaRPr lang="en-US" sz="2800" baseline="30000">
                  <a:latin typeface="Times New Roman" pitchFamily="-108" charset="0"/>
                </a:endParaRPr>
              </a:p>
            </p:txBody>
          </p:sp>
          <p:sp>
            <p:nvSpPr>
              <p:cNvPr id="93208" name="Text Box 24"/>
              <p:cNvSpPr txBox="1">
                <a:spLocks noChangeArrowheads="1"/>
              </p:cNvSpPr>
              <p:nvPr/>
            </p:nvSpPr>
            <p:spPr bwMode="auto">
              <a:xfrm>
                <a:off x="2448" y="2976"/>
                <a:ext cx="33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Times New Roman" pitchFamily="-108" charset="0"/>
                  </a:rPr>
                  <a:t>b</a:t>
                </a:r>
                <a:endParaRPr lang="en-US" sz="2800" baseline="30000">
                  <a:latin typeface="Times New Roman" pitchFamily="-108" charset="0"/>
                </a:endParaRPr>
              </a:p>
            </p:txBody>
          </p:sp>
          <p:sp>
            <p:nvSpPr>
              <p:cNvPr id="93209" name="Text Box 25"/>
              <p:cNvSpPr txBox="1">
                <a:spLocks noChangeArrowheads="1"/>
              </p:cNvSpPr>
              <p:nvPr/>
            </p:nvSpPr>
            <p:spPr bwMode="auto">
              <a:xfrm>
                <a:off x="2928" y="3504"/>
                <a:ext cx="4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Times New Roman" pitchFamily="-108" charset="0"/>
                  </a:rPr>
                  <a:t>W</a:t>
                </a:r>
                <a:r>
                  <a:rPr lang="en-US" baseline="30000">
                    <a:latin typeface="Times New Roman" pitchFamily="-108" charset="0"/>
                  </a:rPr>
                  <a:t>-</a:t>
                </a:r>
                <a:endParaRPr lang="en-US">
                  <a:latin typeface="Times New Roman" pitchFamily="-108" charset="0"/>
                </a:endParaRPr>
              </a:p>
            </p:txBody>
          </p:sp>
        </p:grp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5088" y="3408"/>
              <a:ext cx="52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>
              <a:off x="5088" y="3648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12" name="Text Box 28"/>
            <p:cNvSpPr txBox="1">
              <a:spLocks noChangeArrowheads="1"/>
            </p:cNvSpPr>
            <p:nvPr/>
          </p:nvSpPr>
          <p:spPr bwMode="auto">
            <a:xfrm>
              <a:off x="5232" y="3216"/>
              <a:ext cx="384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imes New Roman" pitchFamily="-108" charset="0"/>
                </a:rPr>
                <a:t>e</a:t>
              </a:r>
              <a:r>
                <a:rPr lang="en-US" sz="2800" baseline="30000">
                  <a:latin typeface="Times New Roman" pitchFamily="-108" charset="0"/>
                </a:rPr>
                <a:t>-</a:t>
              </a:r>
              <a:endParaRPr lang="en-US">
                <a:latin typeface="Times New Roman" pitchFamily="-108" charset="0"/>
              </a:endParaRPr>
            </a:p>
          </p:txBody>
        </p:sp>
        <p:sp>
          <p:nvSpPr>
            <p:cNvPr id="93213" name="Text Box 29"/>
            <p:cNvSpPr txBox="1">
              <a:spLocks noChangeArrowheads="1"/>
            </p:cNvSpPr>
            <p:nvPr/>
          </p:nvSpPr>
          <p:spPr bwMode="auto">
            <a:xfrm>
              <a:off x="5280" y="3888"/>
              <a:ext cx="24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-108" charset="2"/>
                </a:rPr>
                <a:t>n</a:t>
              </a:r>
            </a:p>
          </p:txBody>
        </p:sp>
      </p:grpSp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762000" y="5892800"/>
            <a:ext cx="73914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itchFamily="-108" charset="0"/>
              </a:rPr>
              <a:t>Heavier elementary particles decay - only the first generation (</a:t>
            </a:r>
            <a:r>
              <a:rPr lang="en-US" dirty="0" err="1">
                <a:solidFill>
                  <a:srgbClr val="000000"/>
                </a:solidFill>
                <a:latin typeface="Times New Roman" pitchFamily="-108" charset="0"/>
              </a:rPr>
              <a:t>e,u,d</a:t>
            </a:r>
            <a:r>
              <a:rPr lang="en-US" dirty="0">
                <a:solidFill>
                  <a:srgbClr val="000000"/>
                </a:solidFill>
                <a:latin typeface="Times New Roman" pitchFamily="-108" charset="0"/>
              </a:rPr>
              <a:t>), photons (</a:t>
            </a:r>
            <a:r>
              <a:rPr lang="en-US" dirty="0" err="1">
                <a:solidFill>
                  <a:srgbClr val="000000"/>
                </a:solidFill>
                <a:latin typeface="Symbol" pitchFamily="-108" charset="2"/>
              </a:rPr>
              <a:t>g</a:t>
            </a:r>
            <a:r>
              <a:rPr lang="en-US" dirty="0">
                <a:solidFill>
                  <a:srgbClr val="000000"/>
                </a:solidFill>
                <a:latin typeface="Times New Roman" pitchFamily="-108" charset="0"/>
              </a:rPr>
              <a:t>) and neutrinos (</a:t>
            </a:r>
            <a:r>
              <a:rPr lang="en-US" dirty="0" err="1">
                <a:solidFill>
                  <a:srgbClr val="000000"/>
                </a:solidFill>
                <a:latin typeface="Symbol" pitchFamily="-108" charset="2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 pitchFamily="-108" charset="0"/>
              </a:rPr>
              <a:t>) are stable.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Flavor Changing Interactions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Charged W</a:t>
            </a:r>
            <a:r>
              <a:rPr lang="en-US" sz="2400" baseline="30000" dirty="0"/>
              <a:t>±</a:t>
            </a:r>
            <a:r>
              <a:rPr lang="en-US" sz="2400" dirty="0"/>
              <a:t> particles (like photons but massive - 80 </a:t>
            </a:r>
            <a:r>
              <a:rPr lang="en-US" sz="2400" dirty="0" err="1"/>
              <a:t>GeV</a:t>
            </a:r>
            <a:r>
              <a:rPr lang="en-US" sz="2400" dirty="0"/>
              <a:t>) change flavor of quarks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Mass of W makes </a:t>
            </a:r>
            <a:r>
              <a:rPr lang="en-US" sz="2400" dirty="0" smtClean="0"/>
              <a:t>the interaction weak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For </a:t>
            </a:r>
            <a:r>
              <a:rPr lang="en-US" sz="2400" dirty="0"/>
              <a:t>short period energy conservation can be violated to create virtual heavy W</a:t>
            </a:r>
            <a:r>
              <a:rPr lang="en-US" sz="2400" baseline="30000" dirty="0"/>
              <a:t>±</a:t>
            </a:r>
            <a:r>
              <a:rPr lang="en-US" sz="2400" dirty="0"/>
              <a:t> particles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Heavier quarks, leptons decay to lighter generations (</a:t>
            </a:r>
            <a:r>
              <a:rPr lang="en-US" sz="2400" dirty="0" err="1"/>
              <a:t>u</a:t>
            </a:r>
            <a:r>
              <a:rPr lang="en-US" sz="2400" dirty="0"/>
              <a:t>, </a:t>
            </a:r>
            <a:r>
              <a:rPr lang="en-US" sz="2400" dirty="0" err="1"/>
              <a:t>d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Times"/>
                <a:cs typeface="Times"/>
              </a:rPr>
              <a:t>ν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Cross generational coupling exists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b</a:t>
            </a:r>
            <a:r>
              <a:rPr lang="en-US" sz="2400" dirty="0"/>
              <a:t> quark decays to </a:t>
            </a:r>
            <a:r>
              <a:rPr lang="en-US" sz="2400" dirty="0" err="1"/>
              <a:t>c</a:t>
            </a:r>
            <a:r>
              <a:rPr lang="en-US" sz="2400" dirty="0"/>
              <a:t> quark</a:t>
            </a:r>
            <a:r>
              <a:rPr lang="en-US" sz="2400" dirty="0" smtClean="0"/>
              <a:t> + W (virtual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There are no flavor changing neutral interactions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But, there is a neutral heavy boson Z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Neutrinos do not have electric charge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So, they don’t interact </a:t>
            </a:r>
            <a:r>
              <a:rPr lang="en-US" sz="2400" dirty="0" smtClean="0"/>
              <a:t>via photon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They interact only weakly</a:t>
            </a:r>
            <a:endParaRPr lang="en-US" sz="2400" dirty="0" smtClean="0"/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CEAFAB-E374-254A-B000-EF7018FB7893}" type="datetime5">
              <a:rPr lang="en-US" smtClean="0"/>
              <a:t>Jan-3-11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339072-011E-BE4E-8C93-BC4709448E40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3897312"/>
            <a:ext cx="2819400" cy="2046288"/>
            <a:chOff x="3888" y="2736"/>
            <a:chExt cx="1776" cy="128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88" y="2736"/>
              <a:ext cx="1248" cy="857"/>
              <a:chOff x="3888" y="2736"/>
              <a:chExt cx="1248" cy="857"/>
            </a:xfrm>
          </p:grpSpPr>
          <p:sp>
            <p:nvSpPr>
              <p:cNvPr id="94214" name="Line 6"/>
              <p:cNvSpPr>
                <a:spLocks noChangeShapeType="1"/>
              </p:cNvSpPr>
              <p:nvPr/>
            </p:nvSpPr>
            <p:spPr bwMode="auto">
              <a:xfrm flipH="1">
                <a:off x="4560" y="2784"/>
                <a:ext cx="57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215" name="Line 7"/>
              <p:cNvSpPr>
                <a:spLocks noChangeShapeType="1"/>
              </p:cNvSpPr>
              <p:nvPr/>
            </p:nvSpPr>
            <p:spPr bwMode="auto">
              <a:xfrm flipH="1" flipV="1">
                <a:off x="4560" y="3120"/>
                <a:ext cx="576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216" name="Line 8"/>
              <p:cNvSpPr>
                <a:spLocks noChangeShapeType="1"/>
              </p:cNvSpPr>
              <p:nvPr/>
            </p:nvSpPr>
            <p:spPr bwMode="auto">
              <a:xfrm flipH="1">
                <a:off x="3888" y="3120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217" name="Text Box 9"/>
              <p:cNvSpPr txBox="1">
                <a:spLocks noChangeArrowheads="1"/>
              </p:cNvSpPr>
              <p:nvPr/>
            </p:nvSpPr>
            <p:spPr bwMode="auto">
              <a:xfrm>
                <a:off x="4608" y="2736"/>
                <a:ext cx="33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-108" charset="0"/>
                  </a:rPr>
                  <a:t>c</a:t>
                </a:r>
                <a:endParaRPr lang="en-US" sz="2800" baseline="30000">
                  <a:solidFill>
                    <a:srgbClr val="000000"/>
                  </a:solidFill>
                  <a:latin typeface="Times New Roman" pitchFamily="-108" charset="0"/>
                </a:endParaRPr>
              </a:p>
            </p:txBody>
          </p:sp>
          <p:sp>
            <p:nvSpPr>
              <p:cNvPr id="94218" name="Text Box 10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33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000000"/>
                    </a:solidFill>
                    <a:latin typeface="Times New Roman" pitchFamily="-108" charset="0"/>
                  </a:rPr>
                  <a:t>b</a:t>
                </a:r>
                <a:endParaRPr lang="en-US" sz="2800" baseline="30000">
                  <a:solidFill>
                    <a:srgbClr val="000000"/>
                  </a:solidFill>
                  <a:latin typeface="Times New Roman" pitchFamily="-108" charset="0"/>
                </a:endParaRPr>
              </a:p>
            </p:txBody>
          </p:sp>
          <p:sp>
            <p:nvSpPr>
              <p:cNvPr id="94219" name="Text Box 11"/>
              <p:cNvSpPr txBox="1">
                <a:spLocks noChangeArrowheads="1"/>
              </p:cNvSpPr>
              <p:nvPr/>
            </p:nvSpPr>
            <p:spPr bwMode="auto">
              <a:xfrm>
                <a:off x="4608" y="3360"/>
                <a:ext cx="432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00"/>
                    </a:solidFill>
                    <a:latin typeface="Times New Roman" pitchFamily="-108" charset="0"/>
                  </a:rPr>
                  <a:t>W</a:t>
                </a:r>
                <a:r>
                  <a:rPr lang="en-US" baseline="30000">
                    <a:solidFill>
                      <a:srgbClr val="000000"/>
                    </a:solidFill>
                    <a:latin typeface="Times New Roman" pitchFamily="-108" charset="0"/>
                  </a:rPr>
                  <a:t>-</a:t>
                </a:r>
                <a:endParaRPr lang="en-US">
                  <a:solidFill>
                    <a:srgbClr val="000000"/>
                  </a:solidFill>
                  <a:latin typeface="Times New Roman" pitchFamily="-108" charset="0"/>
                </a:endParaRPr>
              </a:p>
            </p:txBody>
          </p:sp>
        </p:grpSp>
        <p:sp>
          <p:nvSpPr>
            <p:cNvPr id="94220" name="Line 12"/>
            <p:cNvSpPr>
              <a:spLocks noChangeShapeType="1"/>
            </p:cNvSpPr>
            <p:nvPr/>
          </p:nvSpPr>
          <p:spPr bwMode="auto">
            <a:xfrm flipV="1">
              <a:off x="5136" y="3312"/>
              <a:ext cx="52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221" name="Line 13"/>
            <p:cNvSpPr>
              <a:spLocks noChangeShapeType="1"/>
            </p:cNvSpPr>
            <p:nvPr/>
          </p:nvSpPr>
          <p:spPr bwMode="auto">
            <a:xfrm>
              <a:off x="5136" y="3552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222" name="Text Box 14"/>
            <p:cNvSpPr txBox="1">
              <a:spLocks noChangeArrowheads="1"/>
            </p:cNvSpPr>
            <p:nvPr/>
          </p:nvSpPr>
          <p:spPr bwMode="auto">
            <a:xfrm>
              <a:off x="5280" y="3120"/>
              <a:ext cx="384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  <a:latin typeface="Times New Roman" pitchFamily="-108" charset="0"/>
                </a:rPr>
                <a:t>e</a:t>
              </a:r>
              <a:r>
                <a:rPr lang="en-US" sz="2800" baseline="30000">
                  <a:solidFill>
                    <a:srgbClr val="000000"/>
                  </a:solidFill>
                  <a:latin typeface="Times New Roman" pitchFamily="-108" charset="0"/>
                </a:rPr>
                <a:t>-</a:t>
              </a:r>
              <a:endParaRPr lang="en-US">
                <a:solidFill>
                  <a:srgbClr val="000000"/>
                </a:solidFill>
                <a:latin typeface="Times New Roman" pitchFamily="-108" charset="0"/>
              </a:endParaRPr>
            </a:p>
          </p:txBody>
        </p:sp>
        <p:sp>
          <p:nvSpPr>
            <p:cNvPr id="94223" name="Text Box 15"/>
            <p:cNvSpPr txBox="1">
              <a:spLocks noChangeArrowheads="1"/>
            </p:cNvSpPr>
            <p:nvPr/>
          </p:nvSpPr>
          <p:spPr bwMode="auto">
            <a:xfrm>
              <a:off x="5328" y="3792"/>
              <a:ext cx="240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Symbol" pitchFamily="-108" charset="2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B576A3-269F-9F44-8DE7-A6A3D2BFAE0D}" type="slidenum">
              <a:rPr lang="en-US"/>
              <a:pPr/>
              <a:t>17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B8D84E3-0157-5045-A0A5-8C24929CD778}" type="datetime5">
              <a:rPr lang="en-US" smtClean="0"/>
              <a:t>Jan-3-11</a:t>
            </a:fld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Matter Particles</a:t>
            </a:r>
          </a:p>
        </p:txBody>
      </p:sp>
      <p:pic>
        <p:nvPicPr>
          <p:cNvPr id="294915" name="Picture 3" descr="ferm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1147763"/>
            <a:ext cx="6959600" cy="4787900"/>
          </a:xfrm>
          <a:prstGeom prst="rect">
            <a:avLst/>
          </a:prstGeom>
          <a:noFill/>
        </p:spPr>
      </p:pic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615950" y="5892800"/>
            <a:ext cx="7856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As Dirac Predicted all of these matter particles also have corresponding antimatter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D7541-534E-5847-8E02-3522AFECE96A}" type="slidenum">
              <a:rPr lang="en-US"/>
              <a:pPr/>
              <a:t>18</a:t>
            </a:fld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AB85A90-EA30-A141-97CF-5065433B97C4}" type="datetime5">
              <a:rPr lang="en-US" smtClean="0"/>
              <a:t>Jan-3-11</a:t>
            </a:fld>
            <a:endParaRPr 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Interactions Between Particles</a:t>
            </a:r>
          </a:p>
        </p:txBody>
      </p:sp>
      <p:pic>
        <p:nvPicPr>
          <p:cNvPr id="295939" name="Picture 3" descr="for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147763"/>
            <a:ext cx="9034463" cy="2574925"/>
          </a:xfrm>
          <a:prstGeom prst="rect">
            <a:avLst/>
          </a:prstGeom>
          <a:noFill/>
        </p:spPr>
      </p:pic>
      <p:pic>
        <p:nvPicPr>
          <p:cNvPr id="295940" name="Picture 4" descr="bos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3732213"/>
            <a:ext cx="5695950" cy="2921000"/>
          </a:xfrm>
          <a:prstGeom prst="rect">
            <a:avLst/>
          </a:prstGeom>
          <a:noFill/>
        </p:spPr>
      </p:pic>
      <p:pic>
        <p:nvPicPr>
          <p:cNvPr id="2959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275" y="4175125"/>
            <a:ext cx="28702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384175" y="6188075"/>
            <a:ext cx="245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CERN - Geneva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B61D45-DD86-9F43-AC12-E3ADE7751D0F}" type="slidenum">
              <a:rPr lang="en-US"/>
              <a:pPr/>
              <a:t>19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1B75549-EF4B-5044-9AFF-0EBB11E5FA71}" type="datetime5">
              <a:rPr lang="en-US" smtClean="0"/>
              <a:t>Jan-3-11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 Interactions</a:t>
            </a:r>
          </a:p>
        </p:txBody>
      </p:sp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158875"/>
            <a:ext cx="3200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0" y="1958975"/>
            <a:ext cx="3200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1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2650" y="3517900"/>
            <a:ext cx="3200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 Brief History of Time</a:t>
            </a:r>
            <a:endParaRPr lang="en-US" sz="3200" dirty="0" smtClean="0"/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dt" sz="half" idx="14"/>
          </p:nvPr>
        </p:nvSpPr>
        <p:spPr>
          <a:noFill/>
        </p:spPr>
        <p:txBody>
          <a:bodyPr/>
          <a:lstStyle/>
          <a:p>
            <a:fld id="{D4DFB418-1326-BA45-B110-B3C1F6E48910}" type="datetime5">
              <a:rPr lang="en-US" smtClean="0"/>
              <a:t>Jan-3-11</a:t>
            </a:fld>
            <a:endParaRPr lang="en-US" smtClean="0"/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ftr" sz="quarter" idx="15"/>
          </p:nvPr>
        </p:nvSpPr>
        <p:spPr>
          <a:noFill/>
        </p:spPr>
        <p:txBody>
          <a:bodyPr/>
          <a:lstStyle/>
          <a:p>
            <a:r>
              <a:rPr lang="en-US" smtClean="0"/>
              <a:t>Sridhara Dasu (Wisconsin) - IIT-B Colloquium</a:t>
            </a:r>
            <a:endParaRPr lang="en-US" smtClean="0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6B9DCBF1-5B82-EE45-81A4-50D6F739C810}" type="slidenum">
              <a:rPr lang="en-US"/>
              <a:pPr/>
              <a:t>2</a:t>
            </a:fld>
            <a:endParaRPr lang="en-US"/>
          </a:p>
        </p:txBody>
      </p:sp>
      <p:pic>
        <p:nvPicPr>
          <p:cNvPr id="12" name="Picture 11" descr="BBst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65" y="1678187"/>
            <a:ext cx="8463189" cy="1586848"/>
          </a:xfrm>
          <a:prstGeom prst="rect">
            <a:avLst/>
          </a:prstGeom>
        </p:spPr>
      </p:pic>
      <p:pic>
        <p:nvPicPr>
          <p:cNvPr id="13" name="Picture 12" descr="thebar_MainPage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6" y="3278387"/>
            <a:ext cx="8488628" cy="4738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646392" y="5082338"/>
            <a:ext cx="302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Quantum Gravity Era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74411" y="5082339"/>
            <a:ext cx="302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Grand Unification Era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394783" y="5082338"/>
            <a:ext cx="302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Electro-weak Era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567556" y="5082338"/>
            <a:ext cx="302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Proton &amp; Neutron Era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740329" y="5082338"/>
            <a:ext cx="302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Nuclear Era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913102" y="5082338"/>
            <a:ext cx="302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Atoms and Light Era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6085875" y="5082338"/>
            <a:ext cx="302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Galaxies Formation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17531" y="5082338"/>
            <a:ext cx="302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Today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Elusive Higgs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en-US" sz="2000" dirty="0" smtClean="0"/>
              <a:t>Weak force is weak because W and Z bosons are </a:t>
            </a:r>
            <a:r>
              <a:rPr lang="en-US" sz="2000" dirty="0" smtClean="0"/>
              <a:t>heavy</a:t>
            </a:r>
          </a:p>
          <a:p>
            <a:pPr marL="742950" lvl="2" indent="-342900"/>
            <a:r>
              <a:rPr lang="en-US" sz="2000" dirty="0" smtClean="0"/>
              <a:t>Relativistic quantum theory does not work with simple mass terms in the theory</a:t>
            </a:r>
          </a:p>
          <a:p>
            <a:pPr marL="742950" lvl="2" indent="-342900"/>
            <a:r>
              <a:rPr lang="en-US" sz="2000" dirty="0" smtClean="0"/>
              <a:t>Higgs Mechanism was invented to provide mass for weak bosons by adding a new field with four degrees of freedom</a:t>
            </a:r>
          </a:p>
          <a:p>
            <a:pPr marL="742950" lvl="2" indent="-342900"/>
            <a:r>
              <a:rPr lang="en-US" sz="2000" dirty="0" smtClean="0"/>
              <a:t>Three of those degrees of freedom are equivalent to having masses for W and Z</a:t>
            </a:r>
          </a:p>
          <a:p>
            <a:pPr marL="742950" lvl="2" indent="-342900"/>
            <a:r>
              <a:rPr lang="en-US" sz="2000" dirty="0" smtClean="0"/>
              <a:t>The left over degree of freedom is the scalar </a:t>
            </a:r>
            <a:r>
              <a:rPr lang="en-US" sz="2000" dirty="0" err="1" smtClean="0"/>
              <a:t>higgs</a:t>
            </a:r>
            <a:r>
              <a:rPr lang="en-US" sz="2000" dirty="0" smtClean="0"/>
              <a:t> boson in the Standard Model</a:t>
            </a:r>
          </a:p>
          <a:p>
            <a:pPr marL="1200150" lvl="3" indent="-342900"/>
            <a:r>
              <a:rPr lang="en-US" sz="2000" dirty="0" smtClean="0"/>
              <a:t>Higgs couplings to leptons and quarks provide them masses</a:t>
            </a:r>
          </a:p>
          <a:p>
            <a:pPr marL="742950" lvl="2" indent="-342900"/>
            <a:r>
              <a:rPr lang="en-US" sz="2000" dirty="0" smtClean="0"/>
              <a:t>The hunt is on to find the Higgs since the 80s!</a:t>
            </a:r>
          </a:p>
          <a:p>
            <a:pPr marL="342900" lvl="1" indent="-342900">
              <a:buNone/>
            </a:pPr>
            <a:r>
              <a:rPr lang="en-US" sz="2000" dirty="0" smtClean="0"/>
              <a:t>The </a:t>
            </a:r>
            <a:r>
              <a:rPr lang="en-US" sz="2000" dirty="0" err="1" smtClean="0"/>
              <a:t>higgs</a:t>
            </a:r>
            <a:r>
              <a:rPr lang="en-US" sz="2000" dirty="0" smtClean="0"/>
              <a:t> bosons of masses up to 114 </a:t>
            </a:r>
            <a:r>
              <a:rPr lang="en-US" sz="2000" dirty="0" err="1" smtClean="0"/>
              <a:t>GeV</a:t>
            </a:r>
            <a:r>
              <a:rPr lang="en-US" sz="2000" dirty="0" smtClean="0"/>
              <a:t> are excluded</a:t>
            </a:r>
          </a:p>
          <a:p>
            <a:pPr marL="742950" lvl="2" indent="-342900"/>
            <a:r>
              <a:rPr lang="en-US" sz="2000" dirty="0" smtClean="0"/>
              <a:t>For theory to make sense </a:t>
            </a:r>
            <a:r>
              <a:rPr lang="en-US" sz="2000" dirty="0" err="1" smtClean="0"/>
              <a:t>higgs</a:t>
            </a:r>
            <a:r>
              <a:rPr lang="en-US" sz="2000" dirty="0" smtClean="0"/>
              <a:t> mass should be &lt; ~1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pPr marL="742950" lvl="2" indent="-342900"/>
            <a:r>
              <a:rPr lang="en-US" sz="2000" dirty="0" smtClean="0"/>
              <a:t>The LHC is designed to find the </a:t>
            </a:r>
            <a:r>
              <a:rPr lang="en-US" sz="2000" dirty="0" err="1" smtClean="0"/>
              <a:t>higgs</a:t>
            </a:r>
            <a:r>
              <a:rPr lang="en-US" sz="2000" dirty="0" smtClean="0"/>
              <a:t> if it exists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68325A-B5B3-B846-82EC-6124D8604469}" type="datetime5">
              <a:rPr lang="en-US" smtClean="0"/>
              <a:t>Jan-3-11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Problems of Standard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en-US" sz="2400" dirty="0" smtClean="0"/>
              <a:t>Higgs self energy corrections</a:t>
            </a:r>
          </a:p>
          <a:p>
            <a:pPr marL="742950" lvl="2" indent="-342900"/>
            <a:r>
              <a:rPr lang="en-US" sz="2400" dirty="0" smtClean="0"/>
              <a:t>Higgs couples to itself</a:t>
            </a:r>
          </a:p>
          <a:p>
            <a:pPr marL="742950" lvl="2" indent="-342900"/>
            <a:r>
              <a:rPr lang="en-US" sz="2400" dirty="0" smtClean="0"/>
              <a:t>However, these self energy corrections are divergent</a:t>
            </a:r>
          </a:p>
          <a:p>
            <a:pPr marL="742950" lvl="2" indent="-342900"/>
            <a:r>
              <a:rPr lang="en-US" sz="2400" dirty="0" smtClean="0"/>
              <a:t>Up to about 1 </a:t>
            </a:r>
            <a:r>
              <a:rPr lang="en-US" sz="2400" dirty="0" err="1" smtClean="0"/>
              <a:t>TeV</a:t>
            </a:r>
            <a:r>
              <a:rPr lang="en-US" sz="2400" dirty="0" smtClean="0"/>
              <a:t> energy scale this is not a problem</a:t>
            </a:r>
          </a:p>
          <a:p>
            <a:pPr marL="742950" lvl="2" indent="-342900"/>
            <a:r>
              <a:rPr lang="en-US" sz="2400" dirty="0" smtClean="0"/>
              <a:t>Therefore, new physics should show up at ~few </a:t>
            </a:r>
            <a:r>
              <a:rPr lang="en-US" sz="2400" dirty="0" err="1" smtClean="0"/>
              <a:t>TeV</a:t>
            </a:r>
            <a:endParaRPr lang="en-US" sz="2400" dirty="0" smtClean="0"/>
          </a:p>
          <a:p>
            <a:pPr marL="342900" lvl="1" indent="-342900">
              <a:buNone/>
            </a:pPr>
            <a:r>
              <a:rPr lang="en-US" sz="2400" dirty="0" smtClean="0"/>
              <a:t>Super-symmetry</a:t>
            </a:r>
          </a:p>
          <a:p>
            <a:pPr marL="742950" lvl="2" indent="-342900"/>
            <a:r>
              <a:rPr lang="en-US" sz="2400" dirty="0" smtClean="0"/>
              <a:t>Corrections due to loops of fermions (leptons and quarks) and bosons (W, Z) come with opposite sign</a:t>
            </a:r>
          </a:p>
          <a:p>
            <a:pPr marL="742950" lvl="2" indent="-342900"/>
            <a:r>
              <a:rPr lang="en-US" sz="2400" dirty="0" smtClean="0"/>
              <a:t>What if there are equal number of fermions and bosons in the real theory at high masses (~few </a:t>
            </a:r>
            <a:r>
              <a:rPr lang="en-US" sz="2400" dirty="0" err="1" smtClean="0"/>
              <a:t>TeV</a:t>
            </a:r>
            <a:r>
              <a:rPr lang="en-US" sz="2400" dirty="0" smtClean="0"/>
              <a:t>)?</a:t>
            </a:r>
          </a:p>
          <a:p>
            <a:pPr marL="742950" lvl="2" indent="-342900"/>
            <a:r>
              <a:rPr lang="en-US" sz="2400" dirty="0" smtClean="0"/>
              <a:t>This could solve the problem of </a:t>
            </a:r>
            <a:r>
              <a:rPr lang="en-US" sz="2400" dirty="0" err="1" smtClean="0"/>
              <a:t>higgs</a:t>
            </a:r>
            <a:r>
              <a:rPr lang="en-US" sz="2400" dirty="0" smtClean="0"/>
              <a:t> divergences </a:t>
            </a:r>
            <a:r>
              <a:rPr lang="en-US" sz="2400" dirty="0" err="1" smtClean="0">
                <a:sym typeface="Wingdings"/>
              </a:rPr>
              <a:t>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68325A-B5B3-B846-82EC-6124D8604469}" type="datetime5">
              <a:rPr lang="en-US" smtClean="0"/>
              <a:t>Jan-3-11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Supersymmetry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C11F0-6B4D-644E-8124-C852C545899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D08B48-FD0A-0B4C-A78F-D8F3113A3246}" type="datetime5">
              <a:rPr lang="en-US" smtClean="0"/>
              <a:t>Jan-3-11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79" y="2209800"/>
            <a:ext cx="9056782" cy="4133850"/>
          </a:xfrm>
          <a:prstGeom prst="rect">
            <a:avLst/>
          </a:prstGeom>
        </p:spPr>
      </p:pic>
      <p:sp>
        <p:nvSpPr>
          <p:cNvPr id="7" name="Vertical Text Placeholder 6"/>
          <p:cNvSpPr txBox="1">
            <a:spLocks/>
          </p:cNvSpPr>
          <p:nvPr/>
        </p:nvSpPr>
        <p:spPr bwMode="auto">
          <a:xfrm rot="16200000">
            <a:off x="1926370" y="-554769"/>
            <a:ext cx="5273675" cy="866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 smtClean="0">
                <a:latin typeface="Helvetica"/>
                <a:cs typeface="Helvetica"/>
              </a:rPr>
              <a:t>A new physics theory which doubles known particles again – but the new particles have very large mass</a:t>
            </a:r>
            <a:br>
              <a:rPr lang="en-US" sz="2800" dirty="0" smtClean="0">
                <a:latin typeface="Helvetica"/>
                <a:cs typeface="Helvetica"/>
              </a:rPr>
            </a:br>
            <a:r>
              <a:rPr lang="en-US" sz="2800" dirty="0" smtClean="0">
                <a:latin typeface="Helvetica"/>
                <a:cs typeface="Helvetica"/>
              </a:rPr>
              <a:t/>
            </a:r>
            <a:br>
              <a:rPr lang="en-US" sz="2800" dirty="0" smtClean="0">
                <a:latin typeface="Helvetica"/>
                <a:cs typeface="Helvetica"/>
              </a:rPr>
            </a:br>
            <a:r>
              <a:rPr lang="en-US" sz="2800" dirty="0" smtClean="0">
                <a:latin typeface="Helvetica"/>
                <a:cs typeface="Helvetica"/>
              </a:rPr>
              <a:t/>
            </a:r>
            <a:br>
              <a:rPr lang="en-US" sz="2800" dirty="0" smtClean="0">
                <a:latin typeface="Helvetica"/>
                <a:cs typeface="Helvetica"/>
              </a:rPr>
            </a:br>
            <a:r>
              <a:rPr lang="en-US" sz="2800" dirty="0" smtClean="0">
                <a:latin typeface="Helvetica"/>
                <a:cs typeface="Helvetica"/>
              </a:rPr>
              <a:t/>
            </a:r>
            <a:br>
              <a:rPr lang="en-US" sz="2800" dirty="0" smtClean="0">
                <a:latin typeface="Helvetica"/>
                <a:cs typeface="Helvetica"/>
              </a:rPr>
            </a:br>
            <a:r>
              <a:rPr lang="en-US" sz="2800" dirty="0" smtClean="0">
                <a:latin typeface="Helvetica"/>
                <a:cs typeface="Helvetica"/>
              </a:rPr>
              <a:t/>
            </a:r>
            <a:br>
              <a:rPr lang="en-US" sz="2800" dirty="0" smtClean="0">
                <a:latin typeface="Helvetica"/>
                <a:cs typeface="Helvetica"/>
              </a:rPr>
            </a:br>
            <a:r>
              <a:rPr lang="en-US" sz="2800" dirty="0" smtClean="0">
                <a:latin typeface="Helvetica"/>
                <a:cs typeface="Helvetica"/>
              </a:rPr>
              <a:t/>
            </a:r>
            <a:br>
              <a:rPr lang="en-US" sz="2800" dirty="0" smtClean="0">
                <a:latin typeface="Helvetica"/>
                <a:cs typeface="Helvetica"/>
              </a:rPr>
            </a:br>
            <a:r>
              <a:rPr lang="en-US" sz="2800" dirty="0" smtClean="0">
                <a:latin typeface="Helvetica"/>
                <a:cs typeface="Helvetica"/>
              </a:rPr>
              <a:t/>
            </a:r>
            <a:br>
              <a:rPr lang="en-US" sz="2800" dirty="0" smtClean="0">
                <a:latin typeface="Helvetica"/>
                <a:cs typeface="Helvetica"/>
              </a:rPr>
            </a:br>
            <a:r>
              <a:rPr lang="en-US" sz="2800" dirty="0" smtClean="0">
                <a:latin typeface="Helvetica"/>
                <a:cs typeface="Helvetica"/>
              </a:rPr>
              <a:t/>
            </a:r>
            <a:br>
              <a:rPr lang="en-US" sz="2800" dirty="0" smtClean="0">
                <a:latin typeface="Helvetica"/>
                <a:cs typeface="Helvetica"/>
              </a:rPr>
            </a:br>
            <a:r>
              <a:rPr lang="en-US" sz="2800" dirty="0" smtClean="0">
                <a:latin typeface="Helvetica"/>
                <a:cs typeface="Helvetica"/>
              </a:rPr>
              <a:t/>
            </a:r>
            <a:br>
              <a:rPr lang="en-US" sz="2800" dirty="0" smtClean="0">
                <a:latin typeface="Helvetica"/>
                <a:cs typeface="Helvetica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 smtClean="0">
                <a:latin typeface="Helvetica"/>
                <a:cs typeface="Helvetica"/>
              </a:rPr>
              <a:t>LHC may be able to produce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81812-1632-AA48-958B-8D1F0D9E8634}" type="slidenum">
              <a:rPr lang="en-US"/>
              <a:pPr/>
              <a:t>23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B48A8FC-6B0F-9746-99C9-AB53C2B7939C}" type="datetime5">
              <a:rPr lang="en-US" smtClean="0"/>
              <a:t>Jan-3-11</a:t>
            </a:fld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Quarks to Cosmos </a:t>
            </a:r>
          </a:p>
        </p:txBody>
      </p:sp>
      <p:pic>
        <p:nvPicPr>
          <p:cNvPr id="296963" name="Picture 3" descr="univers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220788"/>
            <a:ext cx="6297613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Galactic Motion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C11F0-6B4D-644E-8124-C852C545899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220C7E-001E-E443-B7D4-22E059503FB2}" type="datetime5">
              <a:rPr lang="en-US" smtClean="0"/>
              <a:t>Jan-3-11</a:t>
            </a:fld>
            <a:endParaRPr lang="en-US"/>
          </a:p>
        </p:txBody>
      </p:sp>
      <p:pic>
        <p:nvPicPr>
          <p:cNvPr id="6" name="Picture 5" descr="galacticRotation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331101"/>
            <a:ext cx="4876799" cy="35814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0012" y="1330325"/>
          <a:ext cx="4395788" cy="3133053"/>
        </p:xfrm>
        <a:graphic>
          <a:graphicData uri="http://schemas.openxmlformats.org/presentationml/2006/ole">
            <p:oleObj spid="_x0000_s157698" name="Equation" r:id="rId4" imgW="2882900" imgH="17653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81600" y="5181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fact, most of the matter in the universe is </a:t>
            </a:r>
            <a:r>
              <a:rPr lang="en-US" b="1" i="1" dirty="0" smtClean="0"/>
              <a:t>dark</a:t>
            </a:r>
            <a:endParaRPr lang="en-US" b="1" i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82362" y="4572000"/>
          <a:ext cx="4846838" cy="214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</a:t>
            </a:r>
            <a:endParaRPr lang="en-US" dirty="0"/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>
          <a:xfrm rot="16200000">
            <a:off x="1926370" y="-478569"/>
            <a:ext cx="5273675" cy="8669214"/>
          </a:xfrm>
        </p:spPr>
        <p:txBody>
          <a:bodyPr/>
          <a:lstStyle/>
          <a:p>
            <a:r>
              <a:rPr lang="en-US" dirty="0" smtClean="0"/>
              <a:t>Collision of two clusters of galaxies showing definitive proof of the existence of Dark Matter.</a:t>
            </a:r>
          </a:p>
          <a:p>
            <a:endParaRPr lang="en-US" dirty="0" smtClean="0"/>
          </a:p>
          <a:p>
            <a:r>
              <a:rPr lang="en-US" dirty="0" smtClean="0"/>
              <a:t>Collision reshaped the intergalactic gas (</a:t>
            </a:r>
            <a:r>
              <a:rPr lang="en-US" dirty="0" smtClean="0">
                <a:solidFill>
                  <a:srgbClr val="EF4182"/>
                </a:solidFill>
              </a:rPr>
              <a:t>pink</a:t>
            </a:r>
            <a:r>
              <a:rPr lang="en-US" dirty="0" smtClean="0"/>
              <a:t>) of one into a distinctive “bullet” shape. </a:t>
            </a:r>
          </a:p>
          <a:p>
            <a:endParaRPr lang="en-US" dirty="0" smtClean="0"/>
          </a:p>
          <a:p>
            <a:r>
              <a:rPr lang="en-US" dirty="0" smtClean="0"/>
              <a:t>The dark matter (</a:t>
            </a:r>
            <a:r>
              <a:rPr lang="en-US" dirty="0" smtClean="0">
                <a:solidFill>
                  <a:srgbClr val="4130A4"/>
                </a:solidFill>
              </a:rPr>
              <a:t>blue</a:t>
            </a:r>
            <a:r>
              <a:rPr lang="en-US" dirty="0" smtClean="0"/>
              <a:t>) barely </a:t>
            </a:r>
            <a:br>
              <a:rPr lang="en-US" dirty="0" smtClean="0"/>
            </a:br>
            <a:r>
              <a:rPr lang="en-US" dirty="0" smtClean="0"/>
              <a:t>interacts with other matter </a:t>
            </a:r>
          </a:p>
          <a:p>
            <a:endParaRPr lang="en-US" dirty="0" smtClean="0"/>
          </a:p>
          <a:p>
            <a:r>
              <a:rPr lang="en-US" dirty="0" smtClean="0"/>
              <a:t>Flies through normal matter </a:t>
            </a:r>
            <a:br>
              <a:rPr lang="en-US" dirty="0" smtClean="0"/>
            </a:br>
            <a:r>
              <a:rPr lang="en-US" dirty="0" smtClean="0"/>
              <a:t>ending up light-years away from the normal matter.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451B-51C9-C240-B57A-D40253BBE32F}" type="datetime5">
              <a:rPr lang="en-US" smtClean="0"/>
              <a:t>Jan-3-11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11F0-6B4D-644E-8124-C852C545899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505200"/>
            <a:ext cx="3657600" cy="264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199"/>
            <a:ext cx="9144000" cy="5273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Dark Matter?</a:t>
            </a:r>
            <a:endParaRPr lang="en-US" dirty="0"/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>
          <a:xfrm rot="16200000">
            <a:off x="1926370" y="-478569"/>
            <a:ext cx="5273675" cy="866921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Known particles in the Standard Model cannot be what dark matter is made of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Only neutrinos interact very weakly with other matter but they have very low mass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Super-symmetric theories have weakly interacting massive particles (</a:t>
            </a:r>
            <a:r>
              <a:rPr lang="en-US" dirty="0" err="1" smtClean="0">
                <a:solidFill>
                  <a:srgbClr val="FFFF00"/>
                </a:solidFill>
              </a:rPr>
              <a:t>WIMPs</a:t>
            </a:r>
            <a:r>
              <a:rPr lang="en-US" dirty="0" smtClean="0">
                <a:solidFill>
                  <a:srgbClr val="FFFF00"/>
                </a:solidFill>
              </a:rPr>
              <a:t>), which are ideal dark matter candidates 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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625E-A898-DC45-9E90-44ED220D800B}" type="datetime5">
              <a:rPr lang="en-US" smtClean="0"/>
              <a:t>Jan-3-11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11F0-6B4D-644E-8124-C852C545899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Transverse Energy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C11F0-6B4D-644E-8124-C852C545899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A47FA59-F145-4D42-8DA6-4CF3E23C76AE}" type="datetime5">
              <a:rPr lang="en-US" smtClean="0"/>
              <a:t>Jan-3-11</a:t>
            </a:fld>
            <a:endParaRPr lang="en-US"/>
          </a:p>
        </p:txBody>
      </p:sp>
      <p:pic>
        <p:nvPicPr>
          <p:cNvPr id="6" name="Picture 5" descr="susyM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156" y="2514600"/>
            <a:ext cx="4137444" cy="382959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8750" y="1295400"/>
          <a:ext cx="5911850" cy="1600200"/>
        </p:xfrm>
        <a:graphic>
          <a:graphicData uri="http://schemas.openxmlformats.org/presentationml/2006/ole">
            <p:oleObj spid="_x0000_s178178" name="Equation" r:id="rId4" imgW="3378200" imgH="9144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4950" y="3109079"/>
            <a:ext cx="4489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particles (protons) are going in and out of the screen in this picture</a:t>
            </a:r>
          </a:p>
          <a:p>
            <a:endParaRPr lang="en-US" dirty="0" smtClean="0"/>
          </a:p>
          <a:p>
            <a:r>
              <a:rPr lang="en-US" dirty="0" smtClean="0"/>
              <a:t>Net momentum initially is zero in this XY-plane</a:t>
            </a:r>
          </a:p>
          <a:p>
            <a:endParaRPr lang="en-US" dirty="0" smtClean="0"/>
          </a:p>
          <a:p>
            <a:r>
              <a:rPr lang="en-US" dirty="0" smtClean="0"/>
              <a:t>Remnants after the collision should also add up to zero momentum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Imbalance seen when there are non-interacting (dark) particles.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Universe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00" y="1295400"/>
            <a:ext cx="88392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Unified Forces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Are there undiscovered principles of nature: </a:t>
            </a:r>
            <a:br>
              <a:rPr lang="en-US" sz="2400" dirty="0"/>
            </a:br>
            <a:r>
              <a:rPr lang="en-US" sz="2400" dirty="0"/>
              <a:t>new symmetries, new physical laws?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How can we solve the mystery of dark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Are there extra dimensions of space?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 all forces become one?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The Particle World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 are there so many kinds of particles?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dark matter? How can we make it?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are neutrinos telling us?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The Birth of the Universe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How did the Universe come to be?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happened to the antimatter?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F30F49-10A9-1647-88A5-E7980DBB3A1F}" type="datetime5">
              <a:rPr lang="en-US" smtClean="0"/>
              <a:t>Jan-3-11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947F586-989F-984D-BFA3-1928CFD8D22C}" type="slidenum">
              <a:rPr lang="en-US"/>
              <a:pPr/>
              <a:t>28</a:t>
            </a:fld>
            <a:endParaRPr lang="en-US"/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5208588" y="1262063"/>
            <a:ext cx="3703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0">
                <a:latin typeface="Times" pitchFamily="-108" charset="0"/>
                <a:hlinkClick r:id="rId3"/>
              </a:rPr>
              <a:t>http://interactions.org/quantumuniverse/</a:t>
            </a:r>
            <a:endParaRPr lang="en-US" sz="1600" i="0">
              <a:latin typeface="Times" pitchFamily="-108" charset="0"/>
            </a:endParaRPr>
          </a:p>
        </p:txBody>
      </p:sp>
      <p:pic>
        <p:nvPicPr>
          <p:cNvPr id="286726" name="Picture 6" descr="qu_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775" y="3681413"/>
            <a:ext cx="2222500" cy="2882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0609031-A4-at-144-dp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66800"/>
            <a:ext cx="9144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charset="0"/>
              </a:rPr>
              <a:t>Large Hadron Collider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F53051C7-8448-6946-A28E-102F9770EE77}" type="datetime5">
              <a:rPr lang="en-US" smtClean="0"/>
              <a:t>Jan-3-11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276-08C0-1B4B-A2B5-F2F11B4A2087}" type="slidenum">
              <a:rPr lang="en-US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Particles &amp; The Universe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00" y="4724400"/>
            <a:ext cx="8839200" cy="1663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Particle physics experiment results are needed for understanding our microcosm and the cosmos itself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What is mass? Where has all the Anti</a:t>
            </a:r>
            <a:r>
              <a:rPr lang="en-US" sz="2400" dirty="0"/>
              <a:t>-matter</a:t>
            </a:r>
            <a:r>
              <a:rPr lang="en-US" sz="2400" dirty="0" smtClean="0"/>
              <a:t> gone?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What is dark matter? …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021148-60B2-F74A-B1A4-23835F16549F}" type="datetime5">
              <a:rPr lang="en-US" smtClean="0"/>
              <a:t>Jan-3-11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CC7855-F0BD-3E4C-A5BE-98285D173A36}" type="slidenum">
              <a:rPr lang="en-US"/>
              <a:pPr/>
              <a:t>3</a:t>
            </a:fld>
            <a:endParaRPr lang="en-US"/>
          </a:p>
        </p:txBody>
      </p:sp>
      <p:pic>
        <p:nvPicPr>
          <p:cNvPr id="105478" name="Picture 6" descr="&#10;origin.pdf                                                     0002332AMacintosh HD                   B746699A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08125" y="850900"/>
            <a:ext cx="5883275" cy="420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Large Hadron Collider</a:t>
            </a:r>
          </a:p>
        </p:txBody>
      </p:sp>
      <p:sp>
        <p:nvSpPr>
          <p:cNvPr id="17412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AEEA413-B6EC-2944-9727-BB296252B048}" type="datetime5">
              <a:rPr lang="en-US" smtClean="0"/>
              <a:t>Jan-3-11</a:t>
            </a:fld>
            <a:endParaRPr lang="en-US"/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CA384C-5EC4-B34F-9347-6B2B56C9283C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75" y="1289050"/>
            <a:ext cx="814387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: A Giga-Pixel Camera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2530-7149-9645-BFEE-43BE62752843}" type="datetime5">
              <a:rPr lang="en-US" smtClean="0"/>
              <a:t>Jan-3-11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CMSnc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63600"/>
            <a:ext cx="91597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124272"/>
            <a:ext cx="350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Snaps a billion pictures of quantum interactions a second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76C1-0FD3-CB41-BC97-D7D347E60F92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229600" cy="762000"/>
          </a:xfrm>
        </p:spPr>
        <p:txBody>
          <a:bodyPr/>
          <a:lstStyle/>
          <a:p>
            <a:r>
              <a:rPr lang="en-US" dirty="0" smtClean="0"/>
              <a:t>Particle Detection in CMS</a:t>
            </a:r>
          </a:p>
        </p:txBody>
      </p:sp>
      <p:pic>
        <p:nvPicPr>
          <p:cNvPr id="9" name="Content Placeholder 8" descr="Slice - White.pd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8013" y="1130300"/>
            <a:ext cx="7770812" cy="549433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A71-8616-6D41-A05A-0029CDE503E2}" type="datetime5">
              <a:rPr lang="en-US" smtClean="0"/>
              <a:t>Jan-3-11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Deeper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0" y="1371601"/>
            <a:ext cx="4800600" cy="4953000"/>
          </a:xfrm>
        </p:spPr>
        <p:txBody>
          <a:bodyPr/>
          <a:lstStyle/>
          <a:p>
            <a:r>
              <a:rPr lang="en-US" dirty="0" smtClean="0"/>
              <a:t>As you probe deeper – i.e., reach higher energies – </a:t>
            </a:r>
            <a:br>
              <a:rPr lang="en-US" dirty="0" smtClean="0"/>
            </a:br>
            <a:r>
              <a:rPr lang="en-US" dirty="0" smtClean="0"/>
              <a:t>new worlds open up – quantum relativistic world!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C21820-386A-5142-A1BC-8D5B2D26FEF5}" type="datetime5">
              <a:rPr lang="en-US" smtClean="0"/>
              <a:t>Jan-3-11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a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325" y="1295400"/>
            <a:ext cx="4675275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smallness of the electron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At the end of 19th century</a:t>
            </a:r>
          </a:p>
          <a:p>
            <a:pPr lvl="1"/>
            <a:r>
              <a:rPr lang="en-US" dirty="0"/>
              <a:t>Physicists pondered about the electron</a:t>
            </a:r>
          </a:p>
          <a:p>
            <a:pPr lvl="2"/>
            <a:r>
              <a:rPr lang="en-US" dirty="0"/>
              <a:t>Electron is point-like</a:t>
            </a:r>
            <a:endParaRPr lang="en-US" dirty="0" smtClean="0"/>
          </a:p>
          <a:p>
            <a:pPr lvl="2"/>
            <a:r>
              <a:rPr lang="en-US" dirty="0" smtClean="0"/>
              <a:t>Radius smaller </a:t>
            </a:r>
            <a:r>
              <a:rPr lang="en-US" dirty="0"/>
              <a:t>than 10</a:t>
            </a:r>
            <a:r>
              <a:rPr lang="en-US" baseline="30000" dirty="0"/>
              <a:t>-17</a:t>
            </a:r>
            <a:r>
              <a:rPr lang="en-US" dirty="0"/>
              <a:t> cm</a:t>
            </a:r>
          </a:p>
          <a:p>
            <a:pPr lvl="2"/>
            <a:r>
              <a:rPr lang="en-US" dirty="0"/>
              <a:t>Like charges repel</a:t>
            </a:r>
          </a:p>
          <a:p>
            <a:pPr lvl="3"/>
            <a:r>
              <a:rPr lang="en-US" dirty="0"/>
              <a:t>Hard to keep electric charge in a small pack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Need </a:t>
            </a:r>
            <a:r>
              <a:rPr lang="en-US" dirty="0">
                <a:solidFill>
                  <a:srgbClr val="FF0000"/>
                </a:solidFill>
              </a:rPr>
              <a:t>a lot of energy to keep</a:t>
            </a:r>
            <a:r>
              <a:rPr lang="en-US" dirty="0" smtClean="0">
                <a:solidFill>
                  <a:srgbClr val="FF0000"/>
                </a:solidFill>
              </a:rPr>
              <a:t> the electron small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D2E3AD-244C-EE41-9C07-C3CDF6991C5D}" type="datetime5">
              <a:rPr lang="en-US" smtClean="0"/>
              <a:t>Jan-3-11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F98638-2C00-ED4F-8CAE-AAD6B56D358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Relativity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00" y="1295400"/>
            <a:ext cx="8839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Space and time treated on equal footing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Energy </a:t>
            </a:r>
            <a:r>
              <a:rPr lang="en-US" sz="2400" dirty="0"/>
              <a:t>and matter are related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Energy </a:t>
            </a:r>
            <a:r>
              <a:rPr lang="en-US" sz="2400" dirty="0"/>
              <a:t>can be transformed to mass </a:t>
            </a:r>
            <a:br>
              <a:rPr lang="en-US" sz="2400" dirty="0"/>
            </a:br>
            <a:r>
              <a:rPr lang="en-US" sz="2400" dirty="0"/>
              <a:t>and vice versa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Conservation of mass-</a:t>
            </a:r>
            <a:r>
              <a:rPr lang="en-US" sz="2400" dirty="0" smtClean="0"/>
              <a:t>energy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Measured energy of the electron is only </a:t>
            </a:r>
            <a:r>
              <a:rPr lang="en-US" sz="2400" dirty="0">
                <a:solidFill>
                  <a:schemeClr val="tx1"/>
                </a:solidFill>
              </a:rPr>
              <a:t>0.5 </a:t>
            </a:r>
            <a:r>
              <a:rPr lang="en-US" sz="2400" dirty="0" err="1">
                <a:solidFill>
                  <a:schemeClr val="tx1"/>
                </a:solidFill>
              </a:rPr>
              <a:t>MeV</a:t>
            </a:r>
            <a:endParaRPr lang="en-US" sz="24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Can explain a size of 10</a:t>
            </a:r>
            <a:r>
              <a:rPr lang="en-US" sz="2400" baseline="30000" dirty="0"/>
              <a:t>-10</a:t>
            </a:r>
            <a:r>
              <a:rPr lang="en-US" sz="2400" dirty="0"/>
              <a:t> to 10</a:t>
            </a:r>
            <a:r>
              <a:rPr lang="en-US" sz="2400" baseline="30000" dirty="0"/>
              <a:t>-13</a:t>
            </a:r>
            <a:r>
              <a:rPr lang="en-US" sz="2400" dirty="0"/>
              <a:t> cm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Cannot explain &lt; 10</a:t>
            </a:r>
            <a:r>
              <a:rPr lang="en-US" sz="2400" baseline="30000" dirty="0"/>
              <a:t>-17</a:t>
            </a:r>
            <a:r>
              <a:rPr lang="en-US" sz="2400" dirty="0"/>
              <a:t> cm as measured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Need </a:t>
            </a:r>
            <a:r>
              <a:rPr lang="en-US" sz="2400" dirty="0">
                <a:solidFill>
                  <a:srgbClr val="FF0066"/>
                </a:solidFill>
              </a:rPr>
              <a:t>LOTS</a:t>
            </a:r>
            <a:r>
              <a:rPr lang="en-US" sz="2400" dirty="0"/>
              <a:t> of energy to pack charge tightly inside the electron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hlink"/>
                </a:solidFill>
              </a:rPr>
              <a:t>Breakdown of theory of electromagnetism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F3EAD3-6B36-9242-9649-664BEBAD2346}" type="datetime5">
              <a:rPr lang="en-US" smtClean="0"/>
              <a:t>Jan-3-11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614BE0-7137-C14A-A93E-949156BA9B6E}" type="slidenum">
              <a:rPr lang="en-US"/>
              <a:pPr/>
              <a:t>6</a:t>
            </a:fld>
            <a:endParaRPr lang="en-US"/>
          </a:p>
        </p:txBody>
      </p:sp>
      <p:pic>
        <p:nvPicPr>
          <p:cNvPr id="86020" name="Picture 4" descr="einstein_tongue.jpg                                            00008FE8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5737" y="-76200"/>
            <a:ext cx="2684463" cy="3733800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2871787"/>
          <a:ext cx="3898900" cy="481013"/>
        </p:xfrm>
        <a:graphic>
          <a:graphicData uri="http://schemas.openxmlformats.org/presentationml/2006/ole">
            <p:oleObj spid="_x0000_s148482" name="Equation" r:id="rId4" imgW="2057400" imgH="2540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90599" y="1676400"/>
          <a:ext cx="4325471" cy="762000"/>
        </p:xfrm>
        <a:graphic>
          <a:graphicData uri="http://schemas.openxmlformats.org/presentationml/2006/ole">
            <p:oleObj spid="_x0000_s148483" name="Equation" r:id="rId5" imgW="2451100" imgH="431800" progId="Equation.DSMT4">
              <p:embed/>
            </p:oleObj>
          </a:graphicData>
        </a:graphic>
      </p:graphicFrame>
      <p:pic>
        <p:nvPicPr>
          <p:cNvPr id="10" name="Picture 9" descr="Fig 26p823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9587" y="1752600"/>
            <a:ext cx="1493752" cy="250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Mechanics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00" y="1371601"/>
            <a:ext cx="5867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Uncertainty Principle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i="1" dirty="0" smtClean="0"/>
              <a:t>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i="1" dirty="0" smtClean="0"/>
              <a:t>You </a:t>
            </a:r>
            <a:r>
              <a:rPr lang="en-US" sz="2400" i="1" dirty="0"/>
              <a:t>can violate energy conservation but only for a short time</a:t>
            </a:r>
            <a:endParaRPr lang="en-US" sz="2400" i="1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i="1" dirty="0" smtClean="0"/>
              <a:t>You </a:t>
            </a:r>
            <a:r>
              <a:rPr lang="en-US" sz="2400" i="1" dirty="0"/>
              <a:t>can create more massive objects than you have energy - but they are </a:t>
            </a:r>
            <a:r>
              <a:rPr lang="en-US" sz="2400" i="1" dirty="0" smtClean="0"/>
              <a:t>virtual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i="1" dirty="0" smtClean="0"/>
              <a:t>i</a:t>
            </a:r>
            <a:r>
              <a:rPr lang="en-US" sz="2400" i="1" dirty="0"/>
              <a:t>.e., they disappear promptly and rematerialize in particle states that conserve mass-energy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693D2B-2A82-4F4E-A616-A210B2F0F534}" type="datetime5">
              <a:rPr lang="en-US" smtClean="0"/>
              <a:t>Jan-3-11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6E7EE-3D4C-8046-97FB-8854A7717D84}" type="slidenum">
              <a:rPr lang="en-US"/>
              <a:pPr/>
              <a:t>7</a:t>
            </a:fld>
            <a:endParaRPr lang="en-US"/>
          </a:p>
        </p:txBody>
      </p:sp>
      <p:pic>
        <p:nvPicPr>
          <p:cNvPr id="87044" name="Picture 4" descr="youngwh.jpg                                                    00008FE8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81200"/>
            <a:ext cx="2692400" cy="3975100"/>
          </a:xfrm>
          <a:prstGeom prst="rect">
            <a:avLst/>
          </a:prstGeom>
          <a:noFill/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867400" y="5867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-108" charset="0"/>
              </a:rPr>
              <a:t>Werner Heisenberg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4799" y="1871580"/>
          <a:ext cx="4152563" cy="1328820"/>
        </p:xfrm>
        <a:graphic>
          <a:graphicData uri="http://schemas.openxmlformats.org/presentationml/2006/ole">
            <p:oleObj spid="_x0000_s149506" name="Equation" r:id="rId4" imgW="1905000" imgH="609600" progId="Equation.DSMT4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108450" y="1295400"/>
            <a:ext cx="1911350" cy="1737910"/>
            <a:chOff x="4108450" y="1295400"/>
            <a:chExt cx="1911350" cy="1737910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08450" y="1295400"/>
              <a:ext cx="1911350" cy="1737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572000" y="2096869"/>
              <a:ext cx="3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pple Chancery"/>
                  <a:cs typeface="Apple Chancery"/>
                </a:rPr>
                <a:t>γ</a:t>
              </a:r>
              <a:endParaRPr lang="en-US" dirty="0">
                <a:latin typeface="Apple Chancery"/>
                <a:cs typeface="Apple Chancer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Relativistic Quantum world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Dirac formulated Relativistic Quantum Mechanics</a:t>
            </a:r>
            <a:endParaRPr lang="en-US" sz="2400" dirty="0" smtClean="0"/>
          </a:p>
          <a:p>
            <a:pPr lvl="1"/>
            <a:r>
              <a:rPr lang="en-US" sz="2000" dirty="0" smtClean="0"/>
              <a:t>Space and time symmetric quantum equation</a:t>
            </a:r>
          </a:p>
          <a:p>
            <a:pPr lvl="2"/>
            <a:r>
              <a:rPr lang="en-US" sz="2000" dirty="0" smtClean="0"/>
              <a:t>Describes infinite number of particles unlike Schrodinger equation</a:t>
            </a:r>
          </a:p>
          <a:p>
            <a:pPr lvl="2"/>
            <a:r>
              <a:rPr lang="en-US" sz="2000" dirty="0" smtClean="0"/>
              <a:t>Describes negative electrons and its </a:t>
            </a:r>
            <a:br>
              <a:rPr lang="en-US" sz="2000" dirty="0" smtClean="0"/>
            </a:br>
            <a:r>
              <a:rPr lang="en-US" sz="2000" dirty="0" smtClean="0"/>
              <a:t>positive charged cousins – positrons</a:t>
            </a:r>
          </a:p>
          <a:p>
            <a:pPr lvl="2"/>
            <a:r>
              <a:rPr lang="en-US" sz="2000" dirty="0" smtClean="0"/>
              <a:t>Photons couple them together</a:t>
            </a:r>
          </a:p>
          <a:p>
            <a:r>
              <a:rPr lang="en-US" sz="2400" dirty="0" smtClean="0"/>
              <a:t>Predicted </a:t>
            </a:r>
            <a:r>
              <a:rPr lang="en-US" sz="2400" dirty="0"/>
              <a:t>antimatter</a:t>
            </a:r>
          </a:p>
          <a:p>
            <a:pPr lvl="1"/>
            <a:r>
              <a:rPr lang="en-US" sz="2000" dirty="0"/>
              <a:t>Anderson discovered positron</a:t>
            </a:r>
          </a:p>
          <a:p>
            <a:r>
              <a:rPr lang="en-US" sz="2400" dirty="0"/>
              <a:t>Vacuum is full of </a:t>
            </a:r>
            <a:r>
              <a:rPr lang="en-US" sz="2400" dirty="0">
                <a:solidFill>
                  <a:schemeClr val="hlink"/>
                </a:solidFill>
              </a:rPr>
              <a:t>quantum bubbles!</a:t>
            </a:r>
          </a:p>
          <a:p>
            <a:endParaRPr lang="en-US" sz="2400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A5A6AD-4118-F74A-9184-B9E44B91709C}" type="datetime5">
              <a:rPr lang="en-US" smtClean="0"/>
              <a:t>Jan-3-11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831FF2-6055-A343-8B25-E594B1222090}" type="slidenum">
              <a:rPr lang="en-US"/>
              <a:pPr/>
              <a:t>8</a:t>
            </a:fld>
            <a:endParaRPr lang="en-US"/>
          </a:p>
        </p:txBody>
      </p:sp>
      <p:pic>
        <p:nvPicPr>
          <p:cNvPr id="89092" name="Picture 4" descr="&#10;bubble.gif                                                     00008FE8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800600"/>
            <a:ext cx="1638300" cy="2006600"/>
          </a:xfrm>
          <a:prstGeom prst="rect">
            <a:avLst/>
          </a:prstGeom>
          <a:solidFill>
            <a:srgbClr val="FEFF94"/>
          </a:solidFill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410200" y="61722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-108" charset="0"/>
              </a:rPr>
              <a:t>Paul Adrian Maurice Dirac</a:t>
            </a:r>
          </a:p>
        </p:txBody>
      </p:sp>
      <p:pic>
        <p:nvPicPr>
          <p:cNvPr id="89094" name="Picture 6" descr="Dirac_4.jpg                                                    00008C41MacOSX                         B6E5819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590800"/>
            <a:ext cx="253682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Anti-Matter Helps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00" y="1371601"/>
            <a:ext cx="443071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Electron creates a force </a:t>
            </a:r>
            <a:r>
              <a:rPr lang="en-US" sz="2400" dirty="0" smtClean="0"/>
              <a:t>to attract “portions of itself”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Vacuum bubble of matter anti-matter creation/annihilation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Electron </a:t>
            </a:r>
            <a:r>
              <a:rPr lang="en-US" sz="2400" dirty="0">
                <a:solidFill>
                  <a:schemeClr val="hlink"/>
                </a:solidFill>
              </a:rPr>
              <a:t>annihilates the positron in the </a:t>
            </a:r>
            <a:r>
              <a:rPr lang="en-US" sz="2400" dirty="0" smtClean="0">
                <a:solidFill>
                  <a:schemeClr val="hlink"/>
                </a:solidFill>
              </a:rPr>
              <a:t>bubble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dirty="0" err="1">
                <a:sym typeface="Symbol" pitchFamily="-108" charset="2"/>
              </a:rPr>
              <a:t></a:t>
            </a:r>
            <a:r>
              <a:rPr lang="en-US" sz="2400" dirty="0">
                <a:sym typeface="Symbol" pitchFamily="-108" charset="2"/>
              </a:rPr>
              <a:t> Size of the electron is no longer a relevant parameter - the closer you probe, the more you see the structure of vacuum … matter and antimatter pairs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B09C80-1C76-0C47-A271-E2204A59E864}" type="datetime5">
              <a:rPr lang="en-US" smtClean="0"/>
              <a:t>Jan-3-11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Sridhara Dasu (Wisconsin) - IIT-B Colloquium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5FD5C3-2D16-2045-947B-866CBBCDEE81}" type="slidenum">
              <a:rPr lang="en-US"/>
              <a:pPr/>
              <a:t>9</a:t>
            </a:fld>
            <a:endParaRPr lang="en-US"/>
          </a:p>
        </p:txBody>
      </p:sp>
      <p:pic>
        <p:nvPicPr>
          <p:cNvPr id="90116" name="Picture 4" descr="coulomb.gif                                                    00008FE8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3113" y="1905000"/>
            <a:ext cx="4159250" cy="887413"/>
          </a:xfrm>
          <a:prstGeom prst="rect">
            <a:avLst/>
          </a:prstGeom>
          <a:solidFill>
            <a:srgbClr val="FEFF94"/>
          </a:solidFill>
        </p:spPr>
      </p:pic>
      <p:pic>
        <p:nvPicPr>
          <p:cNvPr id="90117" name="Picture 5" descr="&#10;bubble.gif                                                     00008FE8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0913" y="2819400"/>
            <a:ext cx="1306512" cy="1600200"/>
          </a:xfrm>
          <a:prstGeom prst="rect">
            <a:avLst/>
          </a:prstGeom>
          <a:solidFill>
            <a:srgbClr val="FEFF94"/>
          </a:solidFill>
        </p:spPr>
      </p:pic>
      <p:pic>
        <p:nvPicPr>
          <p:cNvPr id="90118" name="Picture 6" descr=" self2.gif                                                      00008FE8Macintosh HD                   ABA7815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3113" y="4494213"/>
            <a:ext cx="4176712" cy="1449387"/>
          </a:xfrm>
          <a:prstGeom prst="rect">
            <a:avLst/>
          </a:prstGeom>
          <a:solidFill>
            <a:srgbClr val="FEFF94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12383</TotalTime>
  <Words>1960</Words>
  <Application>Microsoft Macintosh PowerPoint</Application>
  <PresentationFormat>On-screen Show (4:3)</PresentationFormat>
  <Paragraphs>331</Paragraphs>
  <Slides>32</Slides>
  <Notes>9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Equation</vt:lpstr>
      <vt:lpstr>MathType 6.0 Equation</vt:lpstr>
      <vt:lpstr>The Large Hadron Collider @ CERN</vt:lpstr>
      <vt:lpstr>A Brief History of Time</vt:lpstr>
      <vt:lpstr>Particles &amp; The Universe</vt:lpstr>
      <vt:lpstr>Probing Deeper</vt:lpstr>
      <vt:lpstr>The smallness of the electron</vt:lpstr>
      <vt:lpstr>Special Relativity</vt:lpstr>
      <vt:lpstr>Quantum Mechanics</vt:lpstr>
      <vt:lpstr>Relativistic Quantum world</vt:lpstr>
      <vt:lpstr>Anti-Matter Helps</vt:lpstr>
      <vt:lpstr>Anti-Matter Helps</vt:lpstr>
      <vt:lpstr>Matter vs Antimatter</vt:lpstr>
      <vt:lpstr>Down to Quarks</vt:lpstr>
      <vt:lpstr>Mesons and Baryons</vt:lpstr>
      <vt:lpstr>The Particle Zoo</vt:lpstr>
      <vt:lpstr>Elementary particles</vt:lpstr>
      <vt:lpstr>Flavor Changing Interactions</vt:lpstr>
      <vt:lpstr>Matter Particles</vt:lpstr>
      <vt:lpstr>Interactions Between Particles</vt:lpstr>
      <vt:lpstr>Particle Interactions</vt:lpstr>
      <vt:lpstr>The Elusive Higgs</vt:lpstr>
      <vt:lpstr>The Problems of Standard Model</vt:lpstr>
      <vt:lpstr>Supersymmetry</vt:lpstr>
      <vt:lpstr>From Quarks to Cosmos </vt:lpstr>
      <vt:lpstr>The Galactic Motion</vt:lpstr>
      <vt:lpstr>Dark Matter</vt:lpstr>
      <vt:lpstr>What is Dark Matter?</vt:lpstr>
      <vt:lpstr>Missing Transverse Energy</vt:lpstr>
      <vt:lpstr>Quantum Universe</vt:lpstr>
      <vt:lpstr>Large Hadron Collider</vt:lpstr>
      <vt:lpstr>The Large Hadron Collider</vt:lpstr>
      <vt:lpstr>CMS : A Giga-Pixel Camera</vt:lpstr>
      <vt:lpstr>Particle Detection in CMS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 machine and its Physics Potential</dc:title>
  <dc:creator>Sridhara Dasu</dc:creator>
  <cp:lastModifiedBy>Sridhara Dasu</cp:lastModifiedBy>
  <cp:revision>59</cp:revision>
  <dcterms:created xsi:type="dcterms:W3CDTF">2011-01-02T23:52:00Z</dcterms:created>
  <dcterms:modified xsi:type="dcterms:W3CDTF">2011-01-05T05:47:57Z</dcterms:modified>
</cp:coreProperties>
</file>