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5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48"/>
  </p:notesMasterIdLst>
  <p:handoutMasterIdLst>
    <p:handoutMasterId r:id="rId49"/>
  </p:handoutMasterIdLst>
  <p:sldIdLst>
    <p:sldId id="313" r:id="rId3"/>
    <p:sldId id="628" r:id="rId4"/>
    <p:sldId id="752" r:id="rId5"/>
    <p:sldId id="256" r:id="rId6"/>
    <p:sldId id="627" r:id="rId7"/>
    <p:sldId id="631" r:id="rId8"/>
    <p:sldId id="753" r:id="rId9"/>
    <p:sldId id="306" r:id="rId10"/>
    <p:sldId id="749" r:id="rId11"/>
    <p:sldId id="747" r:id="rId12"/>
    <p:sldId id="748" r:id="rId13"/>
    <p:sldId id="750" r:id="rId14"/>
    <p:sldId id="754" r:id="rId15"/>
    <p:sldId id="259" r:id="rId16"/>
    <p:sldId id="312" r:id="rId17"/>
    <p:sldId id="321" r:id="rId18"/>
    <p:sldId id="330" r:id="rId19"/>
    <p:sldId id="333" r:id="rId20"/>
    <p:sldId id="332" r:id="rId21"/>
    <p:sldId id="315" r:id="rId22"/>
    <p:sldId id="257" r:id="rId23"/>
    <p:sldId id="326" r:id="rId24"/>
    <p:sldId id="258" r:id="rId25"/>
    <p:sldId id="317" r:id="rId26"/>
    <p:sldId id="329" r:id="rId27"/>
    <p:sldId id="316" r:id="rId28"/>
    <p:sldId id="293" r:id="rId29"/>
    <p:sldId id="300" r:id="rId30"/>
    <p:sldId id="288" r:id="rId31"/>
    <p:sldId id="297" r:id="rId32"/>
    <p:sldId id="290" r:id="rId33"/>
    <p:sldId id="751" r:id="rId34"/>
    <p:sldId id="287" r:id="rId35"/>
    <p:sldId id="309" r:id="rId36"/>
    <p:sldId id="301" r:id="rId37"/>
    <p:sldId id="299" r:id="rId38"/>
    <p:sldId id="291" r:id="rId39"/>
    <p:sldId id="310" r:id="rId40"/>
    <p:sldId id="292" r:id="rId41"/>
    <p:sldId id="284" r:id="rId42"/>
    <p:sldId id="311" r:id="rId43"/>
    <p:sldId id="302" r:id="rId44"/>
    <p:sldId id="335" r:id="rId45"/>
    <p:sldId id="336" r:id="rId46"/>
    <p:sldId id="755" r:id="rId4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F00"/>
    <a:srgbClr val="941100"/>
    <a:srgbClr val="FF9300"/>
    <a:srgbClr val="0000FF"/>
    <a:srgbClr val="942093"/>
    <a:srgbClr val="FF42F7"/>
    <a:srgbClr val="FFD579"/>
    <a:srgbClr val="FF6666"/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61" autoAdjust="0"/>
    <p:restoredTop sz="95107" autoAdjust="0"/>
  </p:normalViewPr>
  <p:slideViewPr>
    <p:cSldViewPr snapToObjects="1">
      <p:cViewPr varScale="1">
        <p:scale>
          <a:sx n="123" d="100"/>
          <a:sy n="123" d="100"/>
        </p:scale>
        <p:origin x="192" y="9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58935-38C1-44D9-AEFF-C859518C1505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9777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52501"/>
            <a:ext cx="6400800" cy="476249"/>
          </a:xfrm>
        </p:spPr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E9645F-AFA4-254D-B050-B7B0280C08A2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028701"/>
            <a:ext cx="8839200" cy="3714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0CA229D-7F6D-074D-B5E1-4F51E97BE407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1F6A1B-9475-9D40-BCB9-1C4D06443183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42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E6788E-6207-D64B-B57F-5B231A685CCD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9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DB79BF-0B37-8043-958E-5AAE280D4644}" type="datetime5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10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869657"/>
            <a:ext cx="9144000" cy="2738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9144000" cy="9072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715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28701"/>
            <a:ext cx="8686800" cy="3840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869657"/>
            <a:ext cx="12509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5D45520-9F23-5E42-A633-843EAE6D35FD}" type="datetime5">
              <a:rPr lang="en-US" smtClean="0"/>
              <a:t>17-Oct-24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4869657"/>
            <a:ext cx="6826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4869657"/>
            <a:ext cx="10668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" y="5384"/>
            <a:ext cx="749235" cy="891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8" r:id="rId4"/>
    <p:sldLayoutId id="2147483659" r:id="rId5"/>
    <p:sldLayoutId id="2147483660" r:id="rId6"/>
  </p:sldLayoutIdLst>
  <p:hf hdr="0"/>
  <p:txStyles>
    <p:titleStyle>
      <a:lvl1pPr algn="ctr" defTabSz="342900" rtl="0" fontAlgn="base">
        <a:spcBef>
          <a:spcPct val="0"/>
        </a:spcBef>
        <a:spcAft>
          <a:spcPct val="0"/>
        </a:spcAft>
        <a:defRPr sz="27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27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257175" indent="-257175" algn="l" defTabSz="342900" rtl="0" fontAlgn="base">
        <a:spcBef>
          <a:spcPct val="20000"/>
        </a:spcBef>
        <a:spcAft>
          <a:spcPct val="0"/>
        </a:spcAft>
        <a:buFont typeface="Arial" charset="0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557213" indent="-214313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8572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2001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1543050" indent="-171450" algn="l" defTabSz="342900" rtl="0" fontAlgn="base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68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eb.slac.stanford.edu/c3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uoncollider.web.cern.ch/" TargetMode="External"/><Relationship Id="rId5" Type="http://schemas.openxmlformats.org/officeDocument/2006/relationships/hyperlink" Target="https://www.muoncollider.us/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ac.stanford.edu/pubs/beamline/27/1/27-1-panofsky.pdf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rxiv.org/pdf/1807.10195.pdf" TargetMode="External"/><Relationship Id="rId5" Type="http://schemas.openxmlformats.org/officeDocument/2006/relationships/image" Target="../media/image36.png"/><Relationship Id="rId4" Type="http://schemas.openxmlformats.org/officeDocument/2006/relationships/hyperlink" Target="https://journals.aps.org/prab/pdf/10.1103/PhysRevAccelBeams.21.102002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arxiv:1901.0615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14043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14043.pdf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iopscience.iop.org/journal/1748-0221/page/extraproc46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ature.com/articles/s41586-020-1958-9.pdf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p99/PAPERS/THP52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genda.hep.wisc.edu/event/2188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762000" y="76201"/>
            <a:ext cx="7772400" cy="74294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Compact Colliders Of Tomorrow:</a:t>
            </a:r>
            <a:br>
              <a:rPr lang="en-US" sz="3200" dirty="0"/>
            </a:br>
            <a:r>
              <a:rPr lang="en-US" sz="2400" dirty="0"/>
              <a:t>The Cool Copper Collider &amp; The Muon Collider</a:t>
            </a:r>
            <a:endParaRPr lang="en-US" sz="2400" dirty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7EA0C-8DBF-2042-A9E1-CADE25A773FF}" type="datetime5">
              <a:rPr lang="en-US" smtClean="0"/>
              <a:t>17-Oct-24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95350"/>
            <a:ext cx="9144000" cy="1371600"/>
          </a:xfrm>
        </p:spPr>
        <p:txBody>
          <a:bodyPr/>
          <a:lstStyle/>
          <a:p>
            <a:r>
              <a:rPr lang="en-US" dirty="0"/>
              <a:t>Precision Electroweak to Discoveries at the Energy Frontier</a:t>
            </a:r>
            <a:endParaRPr lang="en-US" dirty="0">
              <a:solidFill>
                <a:schemeClr val="tx1"/>
              </a:solidFill>
            </a:endParaRPr>
          </a:p>
          <a:p>
            <a:br>
              <a:rPr lang="en-US" sz="900" dirty="0"/>
            </a:br>
            <a:r>
              <a:rPr lang="en-US" i="1" dirty="0"/>
              <a:t>based on US Snowmass 2021-22 + </a:t>
            </a:r>
            <a:br>
              <a:rPr lang="en-US" i="1" dirty="0"/>
            </a:br>
            <a:r>
              <a:rPr lang="en-US" i="1" dirty="0"/>
              <a:t>2023 Particle Physics Project Prioritization Panel (P5) discussions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942ABF-6B99-C2D7-091B-790077C918DF}"/>
              </a:ext>
            </a:extLst>
          </p:cNvPr>
          <p:cNvGrpSpPr/>
          <p:nvPr/>
        </p:nvGrpSpPr>
        <p:grpSpPr>
          <a:xfrm>
            <a:off x="-152400" y="2190750"/>
            <a:ext cx="9225948" cy="753685"/>
            <a:chOff x="76200" y="2514548"/>
            <a:chExt cx="9225948" cy="753685"/>
          </a:xfrm>
        </p:grpSpPr>
        <p:pic>
          <p:nvPicPr>
            <p:cNvPr id="21" name="Picture 20" descr="Text&#10;&#10;Description automatically generated">
              <a:extLst>
                <a:ext uri="{FF2B5EF4-FFF2-40B4-BE49-F238E27FC236}">
                  <a16:creationId xmlns:a16="http://schemas.microsoft.com/office/drawing/2014/main" id="{CD55D711-A4C8-B5D0-B478-B5366428A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241" b="30695"/>
            <a:stretch/>
          </p:blipFill>
          <p:spPr>
            <a:xfrm>
              <a:off x="76200" y="2514549"/>
              <a:ext cx="4572000" cy="753684"/>
            </a:xfrm>
            <a:prstGeom prst="rect">
              <a:avLst/>
            </a:prstGeom>
          </p:spPr>
        </p:pic>
        <p:pic>
          <p:nvPicPr>
            <p:cNvPr id="5" name="Picture 4" descr="Text&#10;&#10;Description automatically generated">
              <a:extLst>
                <a:ext uri="{FF2B5EF4-FFF2-40B4-BE49-F238E27FC236}">
                  <a16:creationId xmlns:a16="http://schemas.microsoft.com/office/drawing/2014/main" id="{3BFE1C40-2E5D-8C74-A715-B7CF730B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0148" y="2514548"/>
              <a:ext cx="4572000" cy="705797"/>
            </a:xfrm>
            <a:prstGeom prst="rect">
              <a:avLst/>
            </a:prstGeom>
          </p:spPr>
        </p:pic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F565634-561C-F804-5413-DFEFD70DC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397217"/>
            <a:ext cx="4572000" cy="13244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A26B0-08C9-7D93-1857-B02C0D263637}"/>
              </a:ext>
            </a:extLst>
          </p:cNvPr>
          <p:cNvSpPr txBox="1"/>
          <p:nvPr/>
        </p:nvSpPr>
        <p:spPr>
          <a:xfrm>
            <a:off x="5102526" y="2878439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hlinkClick r:id="rId5"/>
              </a:rPr>
              <a:t>https://www.muoncollider.us/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>
                <a:hlinkClick r:id="rId6"/>
              </a:rPr>
              <a:t>https://muoncollider.web.cern.ch/</a:t>
            </a:r>
            <a:r>
              <a:rPr lang="en-US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7514F-9097-8D7D-2E32-5599ED6B27DD}"/>
              </a:ext>
            </a:extLst>
          </p:cNvPr>
          <p:cNvSpPr txBox="1"/>
          <p:nvPr/>
        </p:nvSpPr>
        <p:spPr>
          <a:xfrm>
            <a:off x="76200" y="302895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7"/>
              </a:rPr>
              <a:t>https://web.slac.stanford.edu/c3/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248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B00B78AE-9DAA-0148-AEA6-E22C3719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522" y="2744110"/>
            <a:ext cx="1503878" cy="57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F1DEB-9BCF-4149-BCCB-B9AE6AE4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61" y="1428751"/>
            <a:ext cx="4515741" cy="34409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Golden Channels @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971551"/>
            <a:ext cx="6515100" cy="400049"/>
          </a:xfrm>
        </p:spPr>
        <p:txBody>
          <a:bodyPr/>
          <a:lstStyle/>
          <a:p>
            <a:pPr marL="0" indent="-205740"/>
            <a:r>
              <a:rPr lang="en-US" sz="1500" b="1" dirty="0"/>
              <a:t>Our Higgs boson data sets are enabling detailed studies of the 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04C9-1A67-EF4A-A101-0484C3D31FAC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7" name="Picture 16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2FF020F7-E33D-D24F-8DE6-027A583EC3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4970" y="2057401"/>
            <a:ext cx="947330" cy="580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4FD8E-BC1F-A246-9FE8-B0C96D4174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5460" y="1322217"/>
            <a:ext cx="3601340" cy="34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281D-B76A-EB5E-A18E-1D68C6CF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of Higgs Couplings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A7165-0227-7D28-F7DD-17D27E97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20EC-652C-5144-9D29-B5AD20C26CEF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C642B-2445-EBB9-1194-2E7D95E46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5B941-6AB3-B893-62DC-B51BD91F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85FA5E20-ECF3-836C-FD6D-FDCFB9FD1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051782"/>
            <a:ext cx="7772400" cy="36804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C73DA-470F-2944-FFF4-1CDB5432A217}"/>
              </a:ext>
            </a:extLst>
          </p:cNvPr>
          <p:cNvSpPr txBox="1"/>
          <p:nvPr/>
        </p:nvSpPr>
        <p:spPr>
          <a:xfrm>
            <a:off x="228600" y="4595396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Discrepancies at this level if any would imply &lt;1 </a:t>
            </a:r>
            <a:r>
              <a:rPr lang="en-US" sz="1600" dirty="0" err="1"/>
              <a:t>TeV</a:t>
            </a:r>
            <a:r>
              <a:rPr lang="en-US" sz="1600" dirty="0"/>
              <a:t> scale new physics – we did not see either</a:t>
            </a:r>
          </a:p>
        </p:txBody>
      </p:sp>
    </p:spTree>
    <p:extLst>
      <p:ext uri="{BB962C8B-B14F-4D97-AF65-F5344CB8AC3E}">
        <p14:creationId xmlns:p14="http://schemas.microsoft.com/office/powerpoint/2010/main" val="36330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DCF1D-5CC8-A5D4-2EA4-031FBDE7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 </a:t>
            </a:r>
            <a:br>
              <a:rPr lang="en-US" dirty="0"/>
            </a:br>
            <a:r>
              <a:rPr lang="en-US" sz="2400" dirty="0"/>
              <a:t>Sub-percent Level Higgs Couplings </a:t>
            </a:r>
            <a:r>
              <a:rPr lang="en-US" sz="2400" dirty="0">
                <a:sym typeface="Wingdings" pitchFamily="2" charset="2"/>
              </a:rPr>
              <a:t> 10 </a:t>
            </a:r>
            <a:r>
              <a:rPr lang="en-US" sz="2400" dirty="0" err="1">
                <a:sym typeface="Wingdings" pitchFamily="2" charset="2"/>
              </a:rPr>
              <a:t>TeV</a:t>
            </a:r>
            <a:r>
              <a:rPr lang="en-US" sz="2400" dirty="0">
                <a:sym typeface="Wingdings" pitchFamily="2" charset="2"/>
              </a:rPr>
              <a:t> BSM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285FD-0D40-3507-B1EA-083DC4F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40E4-EC5C-FD4C-8D52-E8F74EE96DC9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C706-DFB8-081C-A818-9C38DAC59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5E59F-9550-7FA3-A756-044971A3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4F1CB38-8B66-35C2-5961-474B36959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76850"/>
            <a:ext cx="7683243" cy="3865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057DF-E95C-E51C-BE20-FA66529B7FBE}"/>
              </a:ext>
            </a:extLst>
          </p:cNvPr>
          <p:cNvSpPr txBox="1"/>
          <p:nvPr/>
        </p:nvSpPr>
        <p:spPr>
          <a:xfrm>
            <a:off x="6096000" y="3704332"/>
            <a:ext cx="289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</a:rPr>
              <a:t>Couplings Deviations found at 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C</a:t>
            </a:r>
            <a:r>
              <a:rPr lang="en-US" sz="1600" baseline="30000" dirty="0">
                <a:solidFill>
                  <a:srgbClr val="0000FF"/>
                </a:solidFill>
              </a:rPr>
              <a:t>3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30000" dirty="0" err="1">
                <a:solidFill>
                  <a:srgbClr val="0000FF"/>
                </a:solidFill>
              </a:rPr>
              <a:t>+</a:t>
            </a:r>
            <a:r>
              <a:rPr lang="en-US" sz="1600" dirty="0" err="1">
                <a:solidFill>
                  <a:srgbClr val="0000FF"/>
                </a:solidFill>
              </a:rPr>
              <a:t>e</a:t>
            </a:r>
            <a:r>
              <a:rPr lang="en-US" sz="1600" baseline="30000" dirty="0">
                <a:solidFill>
                  <a:srgbClr val="0000FF"/>
                </a:solidFill>
              </a:rPr>
              <a:t>–</a:t>
            </a:r>
            <a:r>
              <a:rPr lang="en-US" sz="1600" dirty="0">
                <a:solidFill>
                  <a:srgbClr val="0000FF"/>
                </a:solidFill>
              </a:rPr>
              <a:t>Higgs Factory 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  <a:sym typeface="Wingdings" pitchFamily="2" charset="2"/>
              </a:rPr>
              <a:t> </a:t>
            </a:r>
            <a:br>
              <a:rPr lang="en-US" sz="1600" dirty="0">
                <a:solidFill>
                  <a:srgbClr val="0000FF"/>
                </a:solidFill>
                <a:sym typeface="Wingdings" pitchFamily="2" charset="2"/>
              </a:rPr>
            </a:br>
            <a:r>
              <a:rPr lang="en-US" sz="1600" dirty="0">
                <a:solidFill>
                  <a:srgbClr val="0000FF"/>
                </a:solidFill>
                <a:sym typeface="Wingdings" pitchFamily="2" charset="2"/>
              </a:rPr>
              <a:t>BSM @ 10 </a:t>
            </a:r>
            <a:r>
              <a:rPr lang="en-US" sz="1600" dirty="0" err="1">
                <a:solidFill>
                  <a:srgbClr val="0000FF"/>
                </a:solidFill>
                <a:sym typeface="Wingdings" pitchFamily="2" charset="2"/>
              </a:rPr>
              <a:t>TeV</a:t>
            </a:r>
            <a:r>
              <a:rPr lang="en-US" sz="1600" dirty="0">
                <a:solidFill>
                  <a:srgbClr val="0000FF"/>
                </a:solidFill>
                <a:sym typeface="Wingdings" pitchFamily="2" charset="2"/>
              </a:rPr>
              <a:t> Muon Collider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4D8B0-CD7D-D2CD-277B-4F59A953BBA8}"/>
              </a:ext>
            </a:extLst>
          </p:cNvPr>
          <p:cNvSpPr txBox="1"/>
          <p:nvPr/>
        </p:nvSpPr>
        <p:spPr>
          <a:xfrm>
            <a:off x="891696" y="4857750"/>
            <a:ext cx="1800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Adapted from Patrick Meade</a:t>
            </a:r>
          </a:p>
        </p:txBody>
      </p:sp>
    </p:spTree>
    <p:extLst>
      <p:ext uri="{BB962C8B-B14F-4D97-AF65-F5344CB8AC3E}">
        <p14:creationId xmlns:p14="http://schemas.microsoft.com/office/powerpoint/2010/main" val="13226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8DE13-32D7-8DBA-BED0-BF2B7F9B1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an electron-positron collider?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A75D4-35A2-6567-6AC9-CF90B358B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6A1B-9475-9D40-BCB9-1C4D06443183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C9971-F492-5718-AE8D-17090633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1B5C80-6EB4-7CF3-173C-CB179CC6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43C8A234-E998-7E96-DB76-407C790A6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56402"/>
            <a:ext cx="3449523" cy="3309352"/>
          </a:xfrm>
          <a:prstGeom prst="rect">
            <a:avLst/>
          </a:prstGeom>
        </p:spPr>
      </p:pic>
      <p:pic>
        <p:nvPicPr>
          <p:cNvPr id="7" name="Picture 6" descr="A screenshot of a cell phone screen with text&#13;&#10;&#13;&#10;Description automatically generated">
            <a:extLst>
              <a:ext uri="{FF2B5EF4-FFF2-40B4-BE49-F238E27FC236}">
                <a16:creationId xmlns:a16="http://schemas.microsoft.com/office/drawing/2014/main" id="{EEA8A076-7A34-B63B-5D9C-97A56BBE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99402"/>
            <a:ext cx="1122583" cy="10769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5CE4CA2-EE9E-58F5-CE49-6867E239E908}"/>
              </a:ext>
            </a:extLst>
          </p:cNvPr>
          <p:cNvGrpSpPr/>
          <p:nvPr/>
        </p:nvGrpSpPr>
        <p:grpSpPr>
          <a:xfrm>
            <a:off x="4267200" y="1006253"/>
            <a:ext cx="4800600" cy="3771551"/>
            <a:chOff x="4267200" y="1006253"/>
            <a:chExt cx="4800600" cy="3771551"/>
          </a:xfrm>
        </p:grpSpPr>
        <p:pic>
          <p:nvPicPr>
            <p:cNvPr id="9" name="Picture 8" descr="A screenshot of a graph&#10;&#10;Description automatically generated">
              <a:extLst>
                <a:ext uri="{FF2B5EF4-FFF2-40B4-BE49-F238E27FC236}">
                  <a16:creationId xmlns:a16="http://schemas.microsoft.com/office/drawing/2014/main" id="{EC9A9380-5DB2-607D-73A9-86C120237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7200" y="1006253"/>
              <a:ext cx="2971800" cy="37715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1204F0-7D3C-1AFF-D223-C2592D27E87C}"/>
                </a:ext>
              </a:extLst>
            </p:cNvPr>
            <p:cNvSpPr txBox="1"/>
            <p:nvPr/>
          </p:nvSpPr>
          <p:spPr>
            <a:xfrm>
              <a:off x="6934200" y="2493824"/>
              <a:ext cx="2133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Recoil mass at electron positron collider</a:t>
              </a:r>
              <a:br>
                <a:rPr lang="en-US" dirty="0"/>
              </a:br>
              <a:br>
                <a:rPr lang="en-US" dirty="0"/>
              </a:br>
              <a:r>
                <a:rPr lang="en-US" dirty="0"/>
                <a:t>Higgs to anything  over background</a:t>
              </a:r>
            </a:p>
          </p:txBody>
        </p:sp>
      </p:grpSp>
      <p:pic>
        <p:nvPicPr>
          <p:cNvPr id="13" name="Picture 12" descr="A diagram of a voltage&#10;&#10;Description automatically generated">
            <a:extLst>
              <a:ext uri="{FF2B5EF4-FFF2-40B4-BE49-F238E27FC236}">
                <a16:creationId xmlns:a16="http://schemas.microsoft.com/office/drawing/2014/main" id="{FA115AF7-BADC-5E11-2481-3241DC2C8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109" y="971550"/>
            <a:ext cx="18669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F88A9F-D81D-1C44-A2F4-DE6EDB69F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476" t="30000" r="2474" b="8329"/>
          <a:stretch/>
        </p:blipFill>
        <p:spPr>
          <a:xfrm>
            <a:off x="0" y="914401"/>
            <a:ext cx="9153469" cy="3959352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42949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Colliders Of Tomorrow</a:t>
            </a:r>
            <a:endParaRPr lang="en-US" sz="3200" dirty="0">
              <a:ea typeface="+mj-ea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A6223-F56A-084B-BDCE-80C4F76FBB8A}" type="datetime5">
              <a:rPr lang="en-US" smtClean="0"/>
              <a:t>17-Oct-24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14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725" y="590550"/>
            <a:ext cx="5600700" cy="78646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Many Opportunities at the Energy Frontier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46ED4A-53C3-0942-A236-B73E2E205077}"/>
              </a:ext>
            </a:extLst>
          </p:cNvPr>
          <p:cNvSpPr>
            <a:spLocks noChangeAspect="1"/>
          </p:cNvSpPr>
          <p:nvPr/>
        </p:nvSpPr>
        <p:spPr>
          <a:xfrm>
            <a:off x="2132013" y="1059657"/>
            <a:ext cx="5106987" cy="3810000"/>
          </a:xfrm>
          <a:prstGeom prst="ellipse">
            <a:avLst/>
          </a:prstGeom>
          <a:noFill/>
          <a:ln w="38100">
            <a:solidFill>
              <a:srgbClr val="9411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941100"/>
              </a:solidFill>
              <a:highlight>
                <a:srgbClr val="FF0000"/>
              </a:highligh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872035-D6C4-4E4B-8317-E46C1374D6A2}"/>
              </a:ext>
            </a:extLst>
          </p:cNvPr>
          <p:cNvSpPr>
            <a:spLocks noChangeAspect="1"/>
          </p:cNvSpPr>
          <p:nvPr/>
        </p:nvSpPr>
        <p:spPr>
          <a:xfrm>
            <a:off x="3962400" y="3790950"/>
            <a:ext cx="1380744" cy="103008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800000"/>
              </a:highligh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E42E69-72EC-0D44-A91B-E688F6CE6869}"/>
              </a:ext>
            </a:extLst>
          </p:cNvPr>
          <p:cNvCxnSpPr/>
          <p:nvPr/>
        </p:nvCxnSpPr>
        <p:spPr>
          <a:xfrm>
            <a:off x="2193766" y="2868569"/>
            <a:ext cx="4983480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138C829-73CE-4C40-A85B-56E9BD18FD3A}"/>
              </a:ext>
            </a:extLst>
          </p:cNvPr>
          <p:cNvSpPr txBox="1"/>
          <p:nvPr/>
        </p:nvSpPr>
        <p:spPr>
          <a:xfrm>
            <a:off x="2438400" y="1134130"/>
            <a:ext cx="6248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FCC-pp, SPPS	100 km	100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r>
              <a:rPr lang="en-US" sz="1400" dirty="0">
                <a:solidFill>
                  <a:srgbClr val="C00000"/>
                </a:solidFill>
              </a:rPr>
              <a:t> ~ E</a:t>
            </a:r>
            <a:r>
              <a:rPr lang="en-US" sz="1400" baseline="-25000" dirty="0">
                <a:solidFill>
                  <a:srgbClr val="C00000"/>
                </a:solidFill>
              </a:rPr>
              <a:t>qq</a:t>
            </a:r>
            <a:r>
              <a:rPr lang="en-US" sz="1400" dirty="0">
                <a:solidFill>
                  <a:srgbClr val="C00000"/>
                </a:solidFill>
              </a:rPr>
              <a:t>~15 </a:t>
            </a:r>
            <a:r>
              <a:rPr lang="en-US" sz="1400" dirty="0" err="1">
                <a:solidFill>
                  <a:srgbClr val="C00000"/>
                </a:solidFill>
              </a:rPr>
              <a:t>TeV</a:t>
            </a:r>
            <a:r>
              <a:rPr lang="en-US" sz="1400" dirty="0">
                <a:solidFill>
                  <a:srgbClr val="C00000"/>
                </a:solidFill>
              </a:rPr>
              <a:t>		500 - 3000 fb</a:t>
            </a:r>
            <a:r>
              <a:rPr lang="en-US" sz="1400" baseline="30000" dirty="0">
                <a:solidFill>
                  <a:srgbClr val="C00000"/>
                </a:solidFill>
              </a:rPr>
              <a:t>-1</a:t>
            </a:r>
            <a:r>
              <a:rPr lang="en-US" sz="1400" dirty="0">
                <a:solidFill>
                  <a:srgbClr val="C00000"/>
                </a:solidFill>
              </a:rPr>
              <a:t>sy</a:t>
            </a:r>
            <a:r>
              <a:rPr lang="en-US" sz="1400" baseline="30000" dirty="0">
                <a:solidFill>
                  <a:srgbClr val="C00000"/>
                </a:solidFill>
              </a:rPr>
              <a:t>-1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/>
              <a:t>FCC-</a:t>
            </a:r>
            <a:r>
              <a:rPr lang="en-US" sz="1400" dirty="0" err="1"/>
              <a:t>ee</a:t>
            </a:r>
            <a:r>
              <a:rPr lang="en-US" sz="1400" dirty="0"/>
              <a:t>, CEPC	100 km	240, 365 GeV			850, 155 fb</a:t>
            </a:r>
            <a:r>
              <a:rPr lang="en-US" sz="1400" baseline="30000" dirty="0"/>
              <a:t>-1</a:t>
            </a:r>
            <a:r>
              <a:rPr lang="en-US" sz="1400" dirty="0"/>
              <a:t>sy</a:t>
            </a:r>
            <a:r>
              <a:rPr lang="en-US" sz="1400" baseline="30000" dirty="0"/>
              <a:t>-1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DBE02-3831-CAC7-4E45-69F11C7356E5}"/>
              </a:ext>
            </a:extLst>
          </p:cNvPr>
          <p:cNvGrpSpPr/>
          <p:nvPr/>
        </p:nvGrpSpPr>
        <p:grpSpPr>
          <a:xfrm>
            <a:off x="553212" y="1721756"/>
            <a:ext cx="8590789" cy="316594"/>
            <a:chOff x="553212" y="1721756"/>
            <a:chExt cx="8590789" cy="31659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6708CE1-A407-4944-9844-C5BBA2D56929}"/>
                </a:ext>
              </a:extLst>
            </p:cNvPr>
            <p:cNvCxnSpPr/>
            <p:nvPr/>
          </p:nvCxnSpPr>
          <p:spPr>
            <a:xfrm>
              <a:off x="553212" y="2038350"/>
              <a:ext cx="80375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81754A-EC1C-7048-8B70-BA0A86792CA0}"/>
                </a:ext>
              </a:extLst>
            </p:cNvPr>
            <p:cNvSpPr txBox="1"/>
            <p:nvPr/>
          </p:nvSpPr>
          <p:spPr>
            <a:xfrm>
              <a:off x="2895601" y="1721756"/>
              <a:ext cx="624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CLIC-</a:t>
              </a:r>
              <a:r>
                <a:rPr lang="en-US" sz="1400" dirty="0" err="1"/>
                <a:t>ee</a:t>
              </a:r>
              <a:r>
                <a:rPr lang="en-US" sz="1400" dirty="0"/>
                <a:t>	50 km	0.38,1.5, 3 </a:t>
              </a:r>
              <a:r>
                <a:rPr lang="en-US" sz="1400" dirty="0" err="1"/>
                <a:t>TeV</a:t>
              </a:r>
              <a:r>
                <a:rPr lang="en-US" sz="1400" dirty="0"/>
                <a:t>			150, 370, 590 fb</a:t>
              </a:r>
              <a:r>
                <a:rPr lang="en-US" sz="1400" baseline="30000" dirty="0"/>
                <a:t>-1</a:t>
              </a:r>
              <a:r>
                <a:rPr lang="en-US" sz="1400" dirty="0"/>
                <a:t>sy</a:t>
              </a:r>
              <a:r>
                <a:rPr lang="en-US" sz="1400" baseline="30000" dirty="0"/>
                <a:t>-1</a:t>
              </a:r>
              <a:endParaRPr lang="en-US" sz="14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2F8F84F-1043-9548-8712-C159E0EACDC7}"/>
              </a:ext>
            </a:extLst>
          </p:cNvPr>
          <p:cNvSpPr txBox="1"/>
          <p:nvPr/>
        </p:nvSpPr>
        <p:spPr>
          <a:xfrm>
            <a:off x="2895601" y="2545612"/>
            <a:ext cx="624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ILC-</a:t>
            </a:r>
            <a:r>
              <a:rPr lang="en-US" sz="1400" dirty="0" err="1"/>
              <a:t>ee</a:t>
            </a:r>
            <a:r>
              <a:rPr lang="en-US" sz="1400" dirty="0"/>
              <a:t>	31 km	250, 500 GeV			75, 180 fb</a:t>
            </a:r>
            <a:r>
              <a:rPr lang="en-US" sz="1400" baseline="30000" dirty="0"/>
              <a:t>-1</a:t>
            </a:r>
            <a:r>
              <a:rPr lang="en-US" sz="1400" dirty="0"/>
              <a:t>sy</a:t>
            </a:r>
            <a:r>
              <a:rPr lang="en-US" sz="1400" baseline="30000" dirty="0"/>
              <a:t>-1</a:t>
            </a:r>
            <a:endParaRPr lang="en-US" sz="1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E5A168-2DDB-2557-E936-DF713BE1A09E}"/>
              </a:ext>
            </a:extLst>
          </p:cNvPr>
          <p:cNvGrpSpPr/>
          <p:nvPr/>
        </p:nvGrpSpPr>
        <p:grpSpPr>
          <a:xfrm>
            <a:off x="2895601" y="3178373"/>
            <a:ext cx="6248399" cy="307777"/>
            <a:chOff x="2895601" y="3178373"/>
            <a:chExt cx="6248399" cy="30777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B95C7D4-38B1-F444-9A04-2E8DC3FC967C}"/>
                </a:ext>
              </a:extLst>
            </p:cNvPr>
            <p:cNvCxnSpPr/>
            <p:nvPr/>
          </p:nvCxnSpPr>
          <p:spPr>
            <a:xfrm>
              <a:off x="4101719" y="3486150"/>
              <a:ext cx="1124712" cy="0"/>
            </a:xfrm>
            <a:prstGeom prst="line">
              <a:avLst/>
            </a:prstGeom>
            <a:ln w="12700">
              <a:solidFill>
                <a:srgbClr val="FF42F7"/>
              </a:solidFill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A97AE5D-60DA-044D-B90E-3FD611C30B8D}"/>
                </a:ext>
              </a:extLst>
            </p:cNvPr>
            <p:cNvSpPr txBox="1"/>
            <p:nvPr/>
          </p:nvSpPr>
          <p:spPr>
            <a:xfrm>
              <a:off x="2895601" y="3178373"/>
              <a:ext cx="6248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42F7"/>
                  </a:solidFill>
                </a:rPr>
                <a:t>C</a:t>
              </a:r>
              <a:r>
                <a:rPr lang="en-US" sz="1400" baseline="30000" dirty="0">
                  <a:solidFill>
                    <a:srgbClr val="FF42F7"/>
                  </a:solidFill>
                </a:rPr>
                <a:t>3</a:t>
              </a:r>
              <a:r>
                <a:rPr lang="en-US" sz="1400" dirty="0">
                  <a:solidFill>
                    <a:srgbClr val="FF42F7"/>
                  </a:solidFill>
                </a:rPr>
                <a:t>-ee		7 km		250, 550 GeV			100, 200 fb</a:t>
              </a:r>
              <a:r>
                <a:rPr lang="en-US" sz="1400" baseline="30000" dirty="0">
                  <a:solidFill>
                    <a:srgbClr val="FF42F7"/>
                  </a:solidFill>
                </a:rPr>
                <a:t>-1</a:t>
              </a:r>
              <a:r>
                <a:rPr lang="en-US" sz="1400" dirty="0">
                  <a:solidFill>
                    <a:srgbClr val="FF42F7"/>
                  </a:solidFill>
                </a:rPr>
                <a:t>sy</a:t>
              </a:r>
              <a:r>
                <a:rPr lang="en-US" sz="1400" baseline="30000" dirty="0">
                  <a:solidFill>
                    <a:srgbClr val="FF42F7"/>
                  </a:solidFill>
                </a:rPr>
                <a:t>-1</a:t>
              </a:r>
              <a:endParaRPr lang="en-US" sz="1400" dirty="0">
                <a:solidFill>
                  <a:srgbClr val="FF42F7"/>
                </a:solidFill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9EAB764-3D91-6A4B-AB9F-1F06B9DD1479}"/>
              </a:ext>
            </a:extLst>
          </p:cNvPr>
          <p:cNvSpPr txBox="1"/>
          <p:nvPr/>
        </p:nvSpPr>
        <p:spPr>
          <a:xfrm>
            <a:off x="2895601" y="3562350"/>
            <a:ext cx="6248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HL-LHC	27 km	14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TeV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~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</a:t>
            </a:r>
            <a:r>
              <a:rPr lang="en-US" sz="1400" b="1" baseline="-25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qq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~ 2 </a:t>
            </a:r>
            <a:r>
              <a:rPr lang="en-US" sz="1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TeV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200 - 500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fb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-1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</a:t>
            </a:r>
            <a:r>
              <a:rPr lang="en-US" sz="1400" b="1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-1</a:t>
            </a:r>
            <a:endParaRPr lang="en-US" sz="1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68BF0-218E-954A-AD50-5A48C703071D}"/>
              </a:ext>
            </a:extLst>
          </p:cNvPr>
          <p:cNvSpPr txBox="1"/>
          <p:nvPr/>
        </p:nvSpPr>
        <p:spPr>
          <a:xfrm>
            <a:off x="7038594" y="4865848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snowmass</a:t>
            </a:r>
            <a:r>
              <a:rPr lang="en-US" sz="1000" dirty="0"/>
              <a:t> year = 10</a:t>
            </a:r>
            <a:r>
              <a:rPr lang="en-US" sz="1000" baseline="30000" dirty="0"/>
              <a:t>7</a:t>
            </a:r>
            <a:r>
              <a:rPr lang="en-US" sz="1000" dirty="0"/>
              <a:t>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7CD31B-1C75-A452-2C61-88B9AAAE8EAD}"/>
              </a:ext>
            </a:extLst>
          </p:cNvPr>
          <p:cNvGrpSpPr/>
          <p:nvPr/>
        </p:nvGrpSpPr>
        <p:grpSpPr>
          <a:xfrm>
            <a:off x="2895601" y="4027251"/>
            <a:ext cx="6248399" cy="754299"/>
            <a:chOff x="2895601" y="4027251"/>
            <a:chExt cx="6248399" cy="75429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D1F0C80-DCD7-E641-B0E8-B4E5C3F28F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5800" y="4549610"/>
              <a:ext cx="310896" cy="23194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D678539-EEF9-4845-93DC-F42C7E26E4A4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4628388" y="4671241"/>
              <a:ext cx="45720" cy="34109"/>
            </a:xfrm>
            <a:prstGeom prst="ellipse">
              <a:avLst/>
            </a:prstGeom>
            <a:noFill/>
            <a:ln w="12700">
              <a:solidFill>
                <a:srgbClr val="0000FF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A9A0CB2-0323-0445-8CED-69081E1BEF02}"/>
                </a:ext>
              </a:extLst>
            </p:cNvPr>
            <p:cNvSpPr txBox="1"/>
            <p:nvPr/>
          </p:nvSpPr>
          <p:spPr>
            <a:xfrm>
              <a:off x="2895601" y="4027251"/>
              <a:ext cx="6248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FF"/>
                  </a:solidFill>
                  <a:latin typeface="Symbol" pitchFamily="2" charset="2"/>
                </a:rPr>
                <a:t>m</a:t>
              </a:r>
              <a:r>
                <a:rPr lang="en-US" sz="1400" dirty="0" err="1">
                  <a:solidFill>
                    <a:srgbClr val="0000FF"/>
                  </a:solidFill>
                </a:rPr>
                <a:t>Col</a:t>
              </a:r>
              <a:r>
                <a:rPr lang="en-US" sz="1400" dirty="0">
                  <a:solidFill>
                    <a:srgbClr val="0000FF"/>
                  </a:solidFill>
                </a:rPr>
                <a:t>	~27 km	10, 15 </a:t>
              </a:r>
              <a:r>
                <a:rPr lang="en-US" sz="1400" dirty="0" err="1">
                  <a:solidFill>
                    <a:srgbClr val="0000FF"/>
                  </a:solidFill>
                </a:rPr>
                <a:t>TeV</a:t>
              </a:r>
              <a:r>
                <a:rPr lang="en-US" sz="1400" dirty="0">
                  <a:solidFill>
                    <a:srgbClr val="0000FF"/>
                  </a:solidFill>
                </a:rPr>
                <a:t>					1000 - 2000 fb</a:t>
              </a:r>
              <a:r>
                <a:rPr lang="en-US" sz="1400" baseline="30000" dirty="0">
                  <a:solidFill>
                    <a:srgbClr val="0000FF"/>
                  </a:solidFill>
                </a:rPr>
                <a:t>-1</a:t>
              </a:r>
              <a:r>
                <a:rPr lang="en-US" sz="1400" dirty="0">
                  <a:solidFill>
                    <a:srgbClr val="0000FF"/>
                  </a:solidFill>
                </a:rPr>
                <a:t>sy</a:t>
              </a:r>
              <a:r>
                <a:rPr lang="en-US" sz="1400" baseline="30000" dirty="0">
                  <a:solidFill>
                    <a:srgbClr val="0000FF"/>
                  </a:solidFill>
                </a:rPr>
                <a:t>-1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828DECC-0C20-7047-A7F6-BC24151A6AF3}"/>
                </a:ext>
              </a:extLst>
            </p:cNvPr>
            <p:cNvSpPr txBox="1"/>
            <p:nvPr/>
          </p:nvSpPr>
          <p:spPr>
            <a:xfrm>
              <a:off x="2895601" y="4289056"/>
              <a:ext cx="6248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rgbClr val="0000FF"/>
                  </a:solidFill>
                  <a:latin typeface="Symbol" pitchFamily="2" charset="2"/>
                </a:rPr>
                <a:t>m</a:t>
              </a:r>
              <a:r>
                <a:rPr lang="en-US" sz="1400" dirty="0" err="1">
                  <a:solidFill>
                    <a:srgbClr val="0000FF"/>
                  </a:solidFill>
                </a:rPr>
                <a:t>Col</a:t>
              </a:r>
              <a:r>
                <a:rPr lang="en-US" sz="1400" dirty="0">
                  <a:solidFill>
                    <a:srgbClr val="0000FF"/>
                  </a:solidFill>
                </a:rPr>
                <a:t>	6 km		3, 6, 10 </a:t>
              </a:r>
              <a:r>
                <a:rPr lang="en-US" sz="1400" dirty="0" err="1">
                  <a:solidFill>
                    <a:srgbClr val="0000FF"/>
                  </a:solidFill>
                </a:rPr>
                <a:t>TeV</a:t>
              </a:r>
              <a:r>
                <a:rPr lang="en-US" sz="1400" dirty="0">
                  <a:solidFill>
                    <a:srgbClr val="0000FF"/>
                  </a:solidFill>
                </a:rPr>
                <a:t>				200, 500 fb</a:t>
              </a:r>
              <a:r>
                <a:rPr lang="en-US" sz="1400" baseline="30000" dirty="0">
                  <a:solidFill>
                    <a:srgbClr val="0000FF"/>
                  </a:solidFill>
                </a:rPr>
                <a:t>-1</a:t>
              </a:r>
              <a:r>
                <a:rPr lang="en-US" sz="1400" dirty="0">
                  <a:solidFill>
                    <a:srgbClr val="0000FF"/>
                  </a:solidFill>
                </a:rPr>
                <a:t>sy</a:t>
              </a:r>
              <a:r>
                <a:rPr lang="en-US" sz="1400" baseline="30000" dirty="0">
                  <a:solidFill>
                    <a:srgbClr val="0000FF"/>
                  </a:solidFill>
                </a:rPr>
                <a:t>-1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92E9530A-5E2E-4CEB-8776-9C0EABCAF90E}"/>
              </a:ext>
            </a:extLst>
          </p:cNvPr>
          <p:cNvSpPr>
            <a:spLocks noChangeAspect="1"/>
          </p:cNvSpPr>
          <p:nvPr/>
        </p:nvSpPr>
        <p:spPr>
          <a:xfrm>
            <a:off x="4038600" y="3894886"/>
            <a:ext cx="1241425" cy="926149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28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2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F6A1-7382-DDEB-23AB-DF0DC0D6A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Task Force </a:t>
            </a:r>
            <a:br>
              <a:rPr lang="en-US" dirty="0"/>
            </a:br>
            <a:r>
              <a:rPr lang="en-US" dirty="0"/>
              <a:t>Evaluated Collider Types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8EE2EC1-D8C5-737D-FCAD-4E46A504560D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52400" y="914400"/>
                <a:ext cx="8839200" cy="3714750"/>
              </a:xfrm>
            </p:spPr>
            <p:txBody>
              <a:bodyPr/>
              <a:lstStyle/>
              <a:p>
                <a:r>
                  <a:rPr lang="en-US" sz="1800" dirty="0">
                    <a:solidFill>
                      <a:srgbClr val="0000FF"/>
                    </a:solidFill>
                  </a:rPr>
                  <a:t>Circular Colliders 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e</a:t>
                </a:r>
                <a:r>
                  <a:rPr lang="en-US" sz="1800" baseline="30000" dirty="0" err="1">
                    <a:solidFill>
                      <a:srgbClr val="0000FF"/>
                    </a:solidFill>
                  </a:rPr>
                  <a:t>+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e</a:t>
                </a:r>
                <a:r>
                  <a:rPr lang="en-US" sz="1800" baseline="30000" dirty="0">
                    <a:solidFill>
                      <a:srgbClr val="0000FF"/>
                    </a:solidFill>
                  </a:rPr>
                  <a:t>–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00FF"/>
                    </a:solidFill>
                  </a:rPr>
                  <a:t>From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𝑊𝑊</m:t>
                        </m:r>
                      </m:sub>
                    </m:sSub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𝑡𝑡</m:t>
                        </m:r>
                      </m:sub>
                    </m:sSub>
                  </m:oMath>
                </a14:m>
                <a:endParaRPr lang="en-US" sz="180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0000FF"/>
                    </a:solidFill>
                  </a:rPr>
                  <a:t>Tera-Z, millions of H – very high luminosity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”Upgrade” to pp-machine for high energy</a:t>
                </a:r>
              </a:p>
              <a:p>
                <a:pPr marL="0" indent="0"/>
                <a:r>
                  <a:rPr lang="en-US" sz="1800" dirty="0"/>
                  <a:t>Proton Colliders (FCC-</a:t>
                </a:r>
                <a:r>
                  <a:rPr lang="en-US" sz="1800" dirty="0" err="1"/>
                  <a:t>hh</a:t>
                </a:r>
                <a:r>
                  <a:rPr lang="en-US" sz="1800" dirty="0"/>
                  <a:t>, SPPS/China ~100 </a:t>
                </a:r>
                <a:r>
                  <a:rPr lang="en-US" sz="1800" dirty="0" err="1"/>
                  <a:t>TeV</a:t>
                </a:r>
                <a:r>
                  <a:rPr lang="en-US" sz="1800" dirty="0"/>
                  <a:t>, 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10s ab</a:t>
                </a:r>
                <a:r>
                  <a:rPr lang="en-US" sz="1800" baseline="30000" dirty="0">
                    <a:solidFill>
                      <a:schemeClr val="accent3">
                        <a:lumMod val="50000"/>
                      </a:schemeClr>
                    </a:solidFill>
                  </a:rPr>
                  <a:t>–1</a:t>
                </a:r>
                <a:r>
                  <a:rPr lang="en-US" sz="1800" dirty="0"/>
                  <a:t> )</a:t>
                </a:r>
              </a:p>
              <a:p>
                <a:pPr marL="0" indent="0"/>
                <a:r>
                  <a:rPr lang="en-US" sz="1800" dirty="0">
                    <a:solidFill>
                      <a:srgbClr val="C00000"/>
                    </a:solidFill>
                  </a:rPr>
                  <a:t>Linear Colliders </a:t>
                </a:r>
                <a:r>
                  <a:rPr lang="en-US" sz="1800" dirty="0" err="1">
                    <a:solidFill>
                      <a:srgbClr val="C00000"/>
                    </a:solidFill>
                  </a:rPr>
                  <a:t>e</a:t>
                </a:r>
                <a:r>
                  <a:rPr lang="en-US" sz="1800" baseline="30000" dirty="0" err="1">
                    <a:solidFill>
                      <a:srgbClr val="C00000"/>
                    </a:solidFill>
                  </a:rPr>
                  <a:t>+</a:t>
                </a:r>
                <a:r>
                  <a:rPr lang="en-US" sz="1800" dirty="0" err="1">
                    <a:solidFill>
                      <a:srgbClr val="C00000"/>
                    </a:solidFill>
                  </a:rPr>
                  <a:t>e</a:t>
                </a:r>
                <a:r>
                  <a:rPr lang="en-US" sz="1800" baseline="30000" dirty="0">
                    <a:solidFill>
                      <a:srgbClr val="C00000"/>
                    </a:solidFill>
                  </a:rPr>
                  <a:t>–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</a:rPr>
                  <a:t>Polarization, Energy Reach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  <a:ea typeface="Cambria Math" panose="02040503050406030204" pitchFamily="18" charset="0"/>
                  </a:rPr>
                  <a:t>From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sub>
                    </m:sSub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𝑊𝑊</m:t>
                        </m:r>
                      </m:sub>
                    </m:sSub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550 </m:t>
                    </m:r>
                    <m:r>
                      <m:rPr>
                        <m:nor/>
                      </m:rPr>
                      <a:rPr lang="en-US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800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rgbClr val="C00000"/>
                    </a:solidFill>
                  </a:rPr>
                  <a:t>Upgraded / Expanded facilities: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endParaRPr lang="en-US" sz="1800" dirty="0">
                  <a:solidFill>
                    <a:srgbClr val="C0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Advanced technologies: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rad>
                    <m:r>
                      <a:rPr lang="en-US" sz="1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</m:t>
                    </m:r>
                    <m:r>
                      <a:rPr lang="en-US" sz="180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TeV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(much R&amp;D needed)</a:t>
                </a:r>
              </a:p>
              <a:p>
                <a:pPr marL="0" indent="0"/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Muon Colliders (10 </a:t>
                </a:r>
                <a:r>
                  <a:rPr lang="en-US" sz="1800" dirty="0" err="1">
                    <a:solidFill>
                      <a:schemeClr val="accent3">
                        <a:lumMod val="50000"/>
                      </a:schemeClr>
                    </a:solidFill>
                  </a:rPr>
                  <a:t>TeV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, 10 ab</a:t>
                </a:r>
                <a:r>
                  <a:rPr lang="en-US" sz="1800" baseline="30000" dirty="0">
                    <a:solidFill>
                      <a:schemeClr val="accent3">
                        <a:lumMod val="50000"/>
                      </a:schemeClr>
                    </a:solidFill>
                  </a:rPr>
                  <a:t>–1</a:t>
                </a: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solidFill>
                      <a:schemeClr val="accent3">
                        <a:lumMod val="50000"/>
                      </a:schemeClr>
                    </a:solidFill>
                  </a:rPr>
                  <a:t>Revived interest in high-energy option due to recent advances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8EE2EC1-D8C5-737D-FCAD-4E46A50456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52400" y="914400"/>
                <a:ext cx="8839200" cy="3714750"/>
              </a:xfrm>
              <a:blipFill>
                <a:blip r:embed="rId2"/>
                <a:stretch>
                  <a:fillRect l="-575" t="-683" b="-10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C01E-8821-6CB7-C5F5-DB8AF712DA5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0FDFA5-DDCF-5A4D-9FF0-1C920632CA96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5005D-B536-38A3-E25B-BC7E6D1603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4D763-B0DE-8572-36B7-E8802A567B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Table&#10;&#10;Description automatically generated with low confidence">
            <a:extLst>
              <a:ext uri="{FF2B5EF4-FFF2-40B4-BE49-F238E27FC236}">
                <a16:creationId xmlns:a16="http://schemas.microsoft.com/office/drawing/2014/main" id="{3429997C-5477-1683-FC25-5E4879B24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276350"/>
            <a:ext cx="264844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608D24-C7F1-D1F7-F56E-4507E13C11E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57150"/>
                <a:ext cx="8686800" cy="857250"/>
              </a:xfrm>
            </p:spPr>
            <p:txBody>
              <a:bodyPr/>
              <a:lstStyle/>
              <a:p>
                <a:r>
                  <a:rPr lang="en-US" dirty="0"/>
                  <a:t>Lepton collider Luminosity vs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√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dirty="0"/>
                  <a:t> Landscape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D608D24-C7F1-D1F7-F56E-4507E13C11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7150"/>
                <a:ext cx="8686800" cy="8572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95803-3C0B-0C23-000D-7DF9C78517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9816-6D81-137F-6174-E57E58D0B0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6B41F5F-FC45-FB49-89C8-99AADAB03F2C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5975-6715-686B-3E23-2CE411E469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AF118-9A3D-4462-55CB-453F6DA6AD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C520E1D-52E1-FAF8-39E7-69A7B4DAF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2" y="994922"/>
            <a:ext cx="4515608" cy="3840480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8E257DA-57AE-ADFB-617F-77CDD7293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17270"/>
            <a:ext cx="46175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33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EC4B3-DF58-E817-8165-6C861C34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Luminosity / Power vs Energy from ITF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06F41-B3EB-E444-6155-510028E50F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1276350"/>
            <a:ext cx="2362200" cy="3086101"/>
          </a:xfrm>
        </p:spPr>
        <p:txBody>
          <a:bodyPr/>
          <a:lstStyle/>
          <a:p>
            <a:r>
              <a:rPr lang="en-US" sz="1600" dirty="0"/>
              <a:t>Points computed from proponent submitted parameters table</a:t>
            </a:r>
          </a:p>
          <a:p>
            <a:endParaRPr lang="en-US" sz="1600" dirty="0"/>
          </a:p>
          <a:p>
            <a:r>
              <a:rPr lang="en-US" sz="1600" dirty="0"/>
              <a:t>Uncertainty band is   ITF judgement based on many considerations: technical design status, risk assessment,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546C-28A9-E8A3-85EC-A6D5A47CF3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8CD12B-A21E-8C47-95A6-F1B4788D15AC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4B171-E25E-19B1-C815-12D7DC8E67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28DB-1F9A-FDE8-5223-14C9A1DEA6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B62C721-EFCE-FA53-D2BC-C18808BD5C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1963" y="914400"/>
            <a:ext cx="6463437" cy="39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80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BA607C-28B2-BEAD-B988-513C3AE3E09E}"/>
              </a:ext>
            </a:extLst>
          </p:cNvPr>
          <p:cNvSpPr/>
          <p:nvPr/>
        </p:nvSpPr>
        <p:spPr>
          <a:xfrm>
            <a:off x="914400" y="2952750"/>
            <a:ext cx="7473496" cy="381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97D22-1525-2930-782A-ECE120A2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Factories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5C9AE-C4D9-6D1A-0913-EB2BDC59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73811-1F14-0445-8559-36BBC88E8F2B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EBA21-47D3-F238-E3C1-F969A8C38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AB0B3-FC63-4916-B755-8B714945B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4C37D7A-07E3-6DA4-FBE8-2554852130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6104" y="903514"/>
            <a:ext cx="7772400" cy="4259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5DCCA8-2314-B2C8-AC2C-9A05473040C7}"/>
              </a:ext>
            </a:extLst>
          </p:cNvPr>
          <p:cNvSpPr txBox="1"/>
          <p:nvPr/>
        </p:nvSpPr>
        <p:spPr>
          <a:xfrm>
            <a:off x="6477000" y="51792"/>
            <a:ext cx="251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5 y R&amp;D could get physics rolling by 2040 for ~$10B</a:t>
            </a:r>
          </a:p>
        </p:txBody>
      </p:sp>
    </p:spTree>
    <p:extLst>
      <p:ext uri="{BB962C8B-B14F-4D97-AF65-F5344CB8AC3E}">
        <p14:creationId xmlns:p14="http://schemas.microsoft.com/office/powerpoint/2010/main" val="221092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0C49EEC-7FD2-80FF-8292-B345A1585477}"/>
              </a:ext>
            </a:extLst>
          </p:cNvPr>
          <p:cNvSpPr/>
          <p:nvPr/>
        </p:nvSpPr>
        <p:spPr>
          <a:xfrm>
            <a:off x="146504" y="1885950"/>
            <a:ext cx="8616496" cy="457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9D8C47-5D09-90E3-544F-32F79676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Frontier Machines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BC9E0-ADDD-D03E-9FBA-1638A221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D9A13-A04B-894E-A00D-B7722E5B2E47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EB2C3-9EDC-D082-10C6-7C22ED6F6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8626A-9627-7278-ACAD-5A704C3C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4294E800-BF7D-DDA5-E298-C40EEAA361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47750"/>
            <a:ext cx="8897631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F13844-6D58-61F8-E0CD-255353F99B2A}"/>
              </a:ext>
            </a:extLst>
          </p:cNvPr>
          <p:cNvSpPr txBox="1"/>
          <p:nvPr/>
        </p:nvSpPr>
        <p:spPr>
          <a:xfrm>
            <a:off x="6626452" y="51792"/>
            <a:ext cx="2517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With 10 y R&amp;D could get physics rolling by 2050 for ~$18B</a:t>
            </a:r>
          </a:p>
        </p:txBody>
      </p:sp>
    </p:spTree>
    <p:extLst>
      <p:ext uri="{BB962C8B-B14F-4D97-AF65-F5344CB8AC3E}">
        <p14:creationId xmlns:p14="http://schemas.microsoft.com/office/powerpoint/2010/main" val="182353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286BA7F-C0D1-0DF5-E0DB-06173F9D155A}"/>
              </a:ext>
            </a:extLst>
          </p:cNvPr>
          <p:cNvSpPr/>
          <p:nvPr/>
        </p:nvSpPr>
        <p:spPr>
          <a:xfrm>
            <a:off x="7962961" y="1014233"/>
            <a:ext cx="629995" cy="34901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B4C310-58B1-3618-E466-BC22B7431708}"/>
              </a:ext>
            </a:extLst>
          </p:cNvPr>
          <p:cNvSpPr/>
          <p:nvPr/>
        </p:nvSpPr>
        <p:spPr>
          <a:xfrm>
            <a:off x="7316133" y="1014233"/>
            <a:ext cx="629995" cy="34901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A4CF5E-46F7-6D1A-1DC2-5840B053486E}"/>
              </a:ext>
            </a:extLst>
          </p:cNvPr>
          <p:cNvSpPr/>
          <p:nvPr/>
        </p:nvSpPr>
        <p:spPr>
          <a:xfrm>
            <a:off x="6678607" y="1014233"/>
            <a:ext cx="629995" cy="3490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Colliders @ the Energy Frontier!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070DF-C6A7-9C4D-8871-2B7EBA747615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54856"/>
            <a:ext cx="4114800" cy="411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78540" y="1014233"/>
            <a:ext cx="629995" cy="34901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705350" y="1591831"/>
            <a:ext cx="102870" cy="1028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08534" y="1014233"/>
            <a:ext cx="629995" cy="34901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019800" y="4658752"/>
            <a:ext cx="294322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obviously need to invest more in machine R&amp;D; more people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1089678" y="2696840"/>
            <a:ext cx="36450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/>
              </a:rPr>
              <a:t>http://www.slac.stanford.edu/pubs/beamline/27/1/27-1-panofsky.pdf</a:t>
            </a:r>
            <a:r>
              <a:rPr lang="en-US" sz="900" dirty="0"/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41081" y="1014233"/>
            <a:ext cx="629995" cy="34901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284720" y="2140684"/>
            <a:ext cx="68580" cy="6858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29449" y="2190750"/>
            <a:ext cx="1353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" charset="0"/>
                <a:ea typeface="Times" charset="0"/>
                <a:cs typeface="Times" charset="0"/>
              </a:rPr>
              <a:t>CERN Plan A</a:t>
            </a:r>
          </a:p>
          <a:p>
            <a:pPr algn="ctr"/>
            <a:r>
              <a:rPr lang="en-US" sz="1600" dirty="0">
                <a:latin typeface="Times" charset="0"/>
                <a:ea typeface="Times" charset="0"/>
                <a:cs typeface="Times" charset="0"/>
              </a:rPr>
              <a:t>FCC-</a:t>
            </a:r>
            <a:r>
              <a:rPr lang="en-US" sz="1600" dirty="0" err="1">
                <a:latin typeface="Times" charset="0"/>
                <a:ea typeface="Times" charset="0"/>
                <a:cs typeface="Times" charset="0"/>
              </a:rPr>
              <a:t>ee</a:t>
            </a:r>
            <a:endParaRPr lang="en-US" sz="16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00" y="1504950"/>
            <a:ext cx="685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" charset="0"/>
                <a:ea typeface="Times" charset="0"/>
                <a:cs typeface="Times" charset="0"/>
              </a:rPr>
              <a:t>HL-LHC</a:t>
            </a:r>
          </a:p>
        </p:txBody>
      </p:sp>
      <p:sp>
        <p:nvSpPr>
          <p:cNvPr id="15" name="Rectangle 14"/>
          <p:cNvSpPr/>
          <p:nvPr/>
        </p:nvSpPr>
        <p:spPr>
          <a:xfrm rot="21321732">
            <a:off x="4723123" y="1534515"/>
            <a:ext cx="1909305" cy="45719"/>
          </a:xfrm>
          <a:prstGeom prst="rect">
            <a:avLst/>
          </a:prstGeom>
          <a:gradFill flip="none" rotWithShape="1">
            <a:gsLst>
              <a:gs pos="20000">
                <a:schemeClr val="tx1"/>
              </a:gs>
              <a:gs pos="7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919354" y="973025"/>
            <a:ext cx="945941" cy="393182"/>
            <a:chOff x="7727209" y="2347953"/>
            <a:chExt cx="1261255" cy="524241"/>
          </a:xfrm>
        </p:grpSpPr>
        <p:sp>
          <p:nvSpPr>
            <p:cNvPr id="22" name="TextBox 21"/>
            <p:cNvSpPr txBox="1"/>
            <p:nvPr/>
          </p:nvSpPr>
          <p:spPr>
            <a:xfrm>
              <a:off x="7727209" y="2420790"/>
              <a:ext cx="1261255" cy="451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Times" charset="0"/>
                  <a:ea typeface="Times" charset="0"/>
                  <a:cs typeface="Times" charset="0"/>
                </a:rPr>
                <a:t>MuCol</a:t>
              </a:r>
              <a:r>
                <a:rPr lang="en-US" sz="1600" b="1" dirty="0">
                  <a:latin typeface="Times" charset="0"/>
                  <a:ea typeface="Times" charset="0"/>
                  <a:cs typeface="Times" charset="0"/>
                </a:rPr>
                <a:t>?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14360" y="2347953"/>
              <a:ext cx="91440" cy="104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/>
          <p:cNvCxnSpPr>
            <a:cxnSpLocks/>
          </p:cNvCxnSpPr>
          <p:nvPr/>
        </p:nvCxnSpPr>
        <p:spPr>
          <a:xfrm flipH="1">
            <a:off x="7374589" y="1011962"/>
            <a:ext cx="124354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59120" y="504918"/>
            <a:ext cx="1509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charset="0"/>
                <a:ea typeface="Times" charset="0"/>
                <a:cs typeface="Times" charset="0"/>
              </a:rPr>
              <a:t>CERN Plan A</a:t>
            </a:r>
          </a:p>
          <a:p>
            <a:pPr algn="ctr"/>
            <a:r>
              <a:rPr lang="en-US" dirty="0"/>
              <a:t>FCC-</a:t>
            </a:r>
            <a:r>
              <a:rPr lang="en-US" dirty="0" err="1"/>
              <a:t>hh</a:t>
            </a:r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7946128" y="916670"/>
            <a:ext cx="1197872" cy="414497"/>
          </a:xfrm>
          <a:prstGeom prst="straightConnector1">
            <a:avLst/>
          </a:prstGeom>
          <a:ln w="57150">
            <a:solidFill>
              <a:schemeClr val="bg1">
                <a:lumMod val="6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4B38A96-363A-A1FD-0A11-94CA0ECD904E}"/>
              </a:ext>
            </a:extLst>
          </p:cNvPr>
          <p:cNvSpPr txBox="1"/>
          <p:nvPr/>
        </p:nvSpPr>
        <p:spPr>
          <a:xfrm>
            <a:off x="5191125" y="4486238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E1641-D679-93D8-4AE9-2B9106375E73}"/>
              </a:ext>
            </a:extLst>
          </p:cNvPr>
          <p:cNvSpPr txBox="1"/>
          <p:nvPr/>
        </p:nvSpPr>
        <p:spPr>
          <a:xfrm>
            <a:off x="5854232" y="4495824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88C58D-F491-6265-B7D7-04B4634711B3}"/>
              </a:ext>
            </a:extLst>
          </p:cNvPr>
          <p:cNvSpPr txBox="1"/>
          <p:nvPr/>
        </p:nvSpPr>
        <p:spPr>
          <a:xfrm>
            <a:off x="6517339" y="4505410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2040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264B33-84B4-1202-45EF-9814BF45CC9A}"/>
              </a:ext>
            </a:extLst>
          </p:cNvPr>
          <p:cNvSpPr txBox="1"/>
          <p:nvPr/>
        </p:nvSpPr>
        <p:spPr>
          <a:xfrm>
            <a:off x="7136464" y="4506501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2050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5B3771-EC0D-630D-CD3D-F41F42F76F96}"/>
              </a:ext>
            </a:extLst>
          </p:cNvPr>
          <p:cNvSpPr txBox="1"/>
          <p:nvPr/>
        </p:nvSpPr>
        <p:spPr>
          <a:xfrm>
            <a:off x="7778282" y="4500713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2060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069FC6-7DF1-ABE7-BBF4-178E1208D122}"/>
              </a:ext>
            </a:extLst>
          </p:cNvPr>
          <p:cNvSpPr txBox="1"/>
          <p:nvPr/>
        </p:nvSpPr>
        <p:spPr>
          <a:xfrm>
            <a:off x="8382767" y="4495824"/>
            <a:ext cx="4762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2070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00FAF8F-E2E4-2228-1279-B061CAB9CCD7}"/>
              </a:ext>
            </a:extLst>
          </p:cNvPr>
          <p:cNvCxnSpPr>
            <a:cxnSpLocks/>
          </p:cNvCxnSpPr>
          <p:nvPr/>
        </p:nvCxnSpPr>
        <p:spPr>
          <a:xfrm flipH="1" flipV="1">
            <a:off x="6722432" y="1950987"/>
            <a:ext cx="562286" cy="1896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26BA46-73FC-159F-E2F8-3B76261C2A28}"/>
              </a:ext>
            </a:extLst>
          </p:cNvPr>
          <p:cNvGrpSpPr/>
          <p:nvPr/>
        </p:nvGrpSpPr>
        <p:grpSpPr>
          <a:xfrm>
            <a:off x="6451968" y="1512600"/>
            <a:ext cx="540929" cy="441930"/>
            <a:chOff x="6451968" y="1512600"/>
            <a:chExt cx="540929" cy="44193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A11B1A9-5434-17FB-C966-AD233BF895CD}"/>
                </a:ext>
              </a:extLst>
            </p:cNvPr>
            <p:cNvSpPr txBox="1"/>
            <p:nvPr/>
          </p:nvSpPr>
          <p:spPr>
            <a:xfrm>
              <a:off x="6451968" y="1512600"/>
              <a:ext cx="540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" charset="0"/>
                  <a:ea typeface="Times" charset="0"/>
                  <a:cs typeface="Times" charset="0"/>
                </a:rPr>
                <a:t>C</a:t>
              </a:r>
              <a:r>
                <a:rPr lang="en-US" sz="1600" b="1" baseline="30000" dirty="0">
                  <a:latin typeface="Times" charset="0"/>
                  <a:ea typeface="Times" charset="0"/>
                  <a:cs typeface="Times" charset="0"/>
                </a:rPr>
                <a:t>3</a:t>
              </a:r>
              <a:r>
                <a:rPr lang="en-US" sz="1600" b="1" dirty="0">
                  <a:latin typeface="Times" charset="0"/>
                  <a:ea typeface="Times" charset="0"/>
                  <a:cs typeface="Times" charset="0"/>
                </a:rPr>
                <a:t>?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3ADED15-E3EB-533A-090A-D98E715538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29400" y="1885950"/>
              <a:ext cx="68580" cy="6858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C260722-062B-43AE-D5A2-89BF137614B4}"/>
              </a:ext>
            </a:extLst>
          </p:cNvPr>
          <p:cNvSpPr txBox="1"/>
          <p:nvPr/>
        </p:nvSpPr>
        <p:spPr>
          <a:xfrm>
            <a:off x="4267200" y="3822563"/>
            <a:ext cx="4419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Strong desire to start new colliders early</a:t>
            </a:r>
          </a:p>
        </p:txBody>
      </p:sp>
    </p:spTree>
    <p:extLst>
      <p:ext uri="{BB962C8B-B14F-4D97-AF65-F5344CB8AC3E}">
        <p14:creationId xmlns:p14="http://schemas.microsoft.com/office/powerpoint/2010/main" val="14543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1" grpId="0" animBg="1"/>
      <p:bldP spid="8" grpId="0" animBg="1"/>
      <p:bldP spid="9" grpId="0" animBg="1"/>
      <p:bldP spid="11" grpId="0" animBg="1"/>
      <p:bldP spid="18" grpId="0" animBg="1"/>
      <p:bldP spid="20" grpId="0" animBg="1"/>
      <p:bldP spid="10" grpId="0" animBg="1"/>
      <p:bldP spid="16" grpId="0"/>
      <p:bldP spid="17" grpId="0"/>
      <p:bldP spid="15" grpId="0" animBg="1"/>
      <p:bldP spid="1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D4BB0-D711-C895-079B-1CBBDE6A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Higgs Factory Physics Timeline </a:t>
            </a:r>
            <a:br>
              <a:rPr lang="en-US" dirty="0"/>
            </a:br>
            <a:r>
              <a:rPr lang="en-US" dirty="0"/>
              <a:t>vis-à-vis Integrated Luminosity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15BED-E896-E2E1-0C08-F63745336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Caveat – run plans are adjustable; start of physics times are different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Technically feasible times: </a:t>
            </a:r>
            <a:r>
              <a:rPr lang="en-US" sz="1600" dirty="0">
                <a:solidFill>
                  <a:srgbClr val="4E8F00"/>
                </a:solidFill>
              </a:rPr>
              <a:t>ILC &lt; 12y,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0000FF"/>
                </a:solidFill>
              </a:rPr>
              <a:t>FCC-</a:t>
            </a:r>
            <a:r>
              <a:rPr lang="en-US" sz="1600" dirty="0" err="1">
                <a:solidFill>
                  <a:srgbClr val="0000FF"/>
                </a:solidFill>
              </a:rPr>
              <a:t>ee</a:t>
            </a:r>
            <a:r>
              <a:rPr lang="en-US" sz="1600" dirty="0">
                <a:solidFill>
                  <a:srgbClr val="0000FF"/>
                </a:solidFill>
              </a:rPr>
              <a:t>, CLIC, CEPC, C3 : 13-18y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ILC “shovel ready” + C3 Short R&amp;D –potential for earliest start</a:t>
            </a:r>
          </a:p>
          <a:p>
            <a:pPr marL="942975" lvl="2" indent="-342900">
              <a:buFont typeface="Arial" panose="020B0604020202020204" pitchFamily="34" charset="0"/>
              <a:buChar char="•"/>
            </a:pPr>
            <a:r>
              <a:rPr lang="en-US" sz="1600" dirty="0"/>
              <a:t>FCC-</a:t>
            </a:r>
            <a:r>
              <a:rPr lang="en-US" sz="1600" dirty="0" err="1"/>
              <a:t>ee</a:t>
            </a:r>
            <a:r>
              <a:rPr lang="en-US" sz="1600" dirty="0"/>
              <a:t>, CLIC – post HL-LHC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Circular colliders have shorter runs, higher luminosity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Linear collider runs have access to polarization and higher energy</a:t>
            </a:r>
          </a:p>
          <a:p>
            <a:pPr marL="642938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Both provide good precision on Higgs Couplings &amp; EWK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F2C7-5D3B-F0DC-D7C5-CE598E57F3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97C84E-8A4D-B549-A798-080A9BB00780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BC0D1-9623-CBA9-D728-C391308C76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9E08-4F3A-23B0-2F84-D2FE710695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8FA2FCB7-0081-1DBD-D046-D4A4230AF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2688"/>
            <a:ext cx="9144000" cy="13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462F-0BA4-B948-ABC3-AEB17A352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C3 – Cool Copper Collider – New Option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ECA56-F18F-C244-8AD0-1692A105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B4DA-6C47-2542-B916-840D8B7A9F3B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C8759-85AB-AD40-A6A2-9EA5A78A4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745E0-A07A-C242-807D-5D0CFC8D6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17E66B3D-CD52-FB44-9EF0-448EDBBBF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550"/>
            <a:ext cx="5130800" cy="1981699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BEE42442-9FA8-F14A-B5D0-D2A56D237E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9400" y="895350"/>
            <a:ext cx="3556000" cy="4191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741FE33-DFE6-2C4F-9A58-D0331B6A95CE}"/>
              </a:ext>
            </a:extLst>
          </p:cNvPr>
          <p:cNvGrpSpPr/>
          <p:nvPr/>
        </p:nvGrpSpPr>
        <p:grpSpPr>
          <a:xfrm>
            <a:off x="76200" y="2949773"/>
            <a:ext cx="4114800" cy="2212777"/>
            <a:chOff x="76200" y="2949773"/>
            <a:chExt cx="4114800" cy="22127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BF022-66F2-0E43-856E-BAEA1CB3FD5D}"/>
                </a:ext>
              </a:extLst>
            </p:cNvPr>
            <p:cNvSpPr txBox="1"/>
            <p:nvPr/>
          </p:nvSpPr>
          <p:spPr>
            <a:xfrm>
              <a:off x="76200" y="2949773"/>
              <a:ext cx="411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Cryogenic operation improves performance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D44C0E-0D75-994E-B5CF-2CE2CB815D95}"/>
                </a:ext>
              </a:extLst>
            </p:cNvPr>
            <p:cNvSpPr txBox="1"/>
            <p:nvPr/>
          </p:nvSpPr>
          <p:spPr>
            <a:xfrm rot="16200000">
              <a:off x="-510809" y="3813541"/>
              <a:ext cx="1840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4"/>
                </a:rPr>
                <a:t>Cahill et al, </a:t>
              </a:r>
              <a:br>
                <a:rPr lang="en-US" sz="1000" dirty="0">
                  <a:hlinkClick r:id="rId4"/>
                </a:rPr>
              </a:br>
              <a:r>
                <a:rPr lang="en-US" sz="1000" dirty="0">
                  <a:hlinkClick r:id="rId4"/>
                </a:rPr>
                <a:t>PRAB 21.10 (2018): 102002</a:t>
              </a:r>
              <a:endParaRPr lang="en-US" sz="10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19815D1-C702-554B-BACD-82B0EC5E0246}"/>
                </a:ext>
              </a:extLst>
            </p:cNvPr>
            <p:cNvGrpSpPr/>
            <p:nvPr/>
          </p:nvGrpSpPr>
          <p:grpSpPr>
            <a:xfrm>
              <a:off x="761999" y="3215226"/>
              <a:ext cx="3143235" cy="1947324"/>
              <a:chOff x="761999" y="3215226"/>
              <a:chExt cx="3143235" cy="1947324"/>
            </a:xfrm>
          </p:grpSpPr>
          <p:pic>
            <p:nvPicPr>
              <p:cNvPr id="11" name="Picture 10" descr="Chart&#10;&#10;Description automatically generated">
                <a:extLst>
                  <a:ext uri="{FF2B5EF4-FFF2-40B4-BE49-F238E27FC236}">
                    <a16:creationId xmlns:a16="http://schemas.microsoft.com/office/drawing/2014/main" id="{BB8077BA-2E30-F546-A062-0776400B3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999" y="3215226"/>
                <a:ext cx="3143235" cy="194732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9E990B1-F3F2-AB46-8D9D-FEBB26B9ADFE}"/>
                  </a:ext>
                </a:extLst>
              </p:cNvPr>
              <p:cNvSpPr/>
              <p:nvPr/>
            </p:nvSpPr>
            <p:spPr>
              <a:xfrm>
                <a:off x="762000" y="5012233"/>
                <a:ext cx="381000" cy="1503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E3868289-923E-8E45-9B9A-E82F1E819EAA}"/>
              </a:ext>
            </a:extLst>
          </p:cNvPr>
          <p:cNvSpPr txBox="1"/>
          <p:nvPr/>
        </p:nvSpPr>
        <p:spPr>
          <a:xfrm>
            <a:off x="3968750" y="4590541"/>
            <a:ext cx="2275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Bane et al, </a:t>
            </a:r>
            <a:r>
              <a:rPr lang="en-US" sz="1200" dirty="0" err="1">
                <a:hlinkClick r:id="rId6"/>
              </a:rPr>
              <a:t>arXiv</a:t>
            </a:r>
            <a:r>
              <a:rPr lang="en-US" sz="1200" dirty="0">
                <a:hlinkClick r:id="rId6"/>
              </a:rPr>
              <a:t> 1807.10195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906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5BF56-768F-D307-5119-AE241500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 With X-Ray Photon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64706-BF9E-B827-E436-1EDD697EE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vast majority of ~30,000 currently  operating accelerators globally are electron accelerators. </a:t>
            </a:r>
          </a:p>
          <a:p>
            <a:endParaRPr lang="en-US" dirty="0"/>
          </a:p>
          <a:p>
            <a:r>
              <a:rPr lang="en-US" dirty="0"/>
              <a:t>Electron accelerator R&amp;D ranges from industrial applications to the cutting-edge development of ultimate storage rings and linear accelerator based XFELs. </a:t>
            </a:r>
          </a:p>
          <a:p>
            <a:endParaRPr lang="en-US" dirty="0"/>
          </a:p>
          <a:p>
            <a:r>
              <a:rPr lang="en-US" dirty="0"/>
              <a:t>This fortunate situation allows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–</a:t>
            </a:r>
            <a:r>
              <a:rPr lang="en-US" dirty="0"/>
              <a:t> colliders to leverage these global efforts to provide a viable path to a collider reducing the R&amp;D costs to the HEP budget.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17C9E-83AF-E106-FDD7-C034309FE0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68EDCC8-C473-B64A-BEE3-3AD7C6081331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AED8E-F888-EC4C-4A86-C6632790B9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D6723-EA48-C5FF-2221-826AFC235DF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09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0C63F0-6C69-BF40-B819-20FC48FB824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57150"/>
                <a:ext cx="8686800" cy="857250"/>
              </a:xfrm>
            </p:spPr>
            <p:txBody>
              <a:bodyPr/>
              <a:lstStyle/>
              <a:p>
                <a:r>
                  <a:rPr lang="en-US" dirty="0"/>
                  <a:t>C</a:t>
                </a:r>
                <a:r>
                  <a:rPr lang="en-US" baseline="30000" dirty="0"/>
                  <a:t>3</a:t>
                </a:r>
                <a:r>
                  <a:rPr lang="en-US" dirty="0"/>
                  <a:t> –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𝟐𝟓𝟎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𝟓𝟓𝟎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GeV – Potential Coordinates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0C63F0-6C69-BF40-B819-20FC48FB82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57150"/>
                <a:ext cx="8686800" cy="8572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13C8EE-04FD-D64B-B1BA-D7223719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C9E4A-812C-104D-B8FD-2C4692560C1A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86D714-99D4-1C45-99A7-0E5031AC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8B493-4E33-AD4B-8D86-27D6296C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Timeline, waterfall chart&#10;&#10;Description automatically generated">
            <a:extLst>
              <a:ext uri="{FF2B5EF4-FFF2-40B4-BE49-F238E27FC236}">
                <a16:creationId xmlns:a16="http://schemas.microsoft.com/office/drawing/2014/main" id="{390AE589-0DF4-4B41-9FA2-17B7EB40A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1" b="7824"/>
          <a:stretch/>
        </p:blipFill>
        <p:spPr>
          <a:xfrm>
            <a:off x="228600" y="1084236"/>
            <a:ext cx="8631467" cy="3406617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88FF83F-D525-774A-9923-11288CDB7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84" y="1885950"/>
            <a:ext cx="2642616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C450ED-4DBF-B142-A7DD-CADCC51F8293}"/>
              </a:ext>
            </a:extLst>
          </p:cNvPr>
          <p:cNvSpPr txBox="1"/>
          <p:nvPr/>
        </p:nvSpPr>
        <p:spPr>
          <a:xfrm>
            <a:off x="6400800" y="4617243"/>
            <a:ext cx="29169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Can fit in FNAL site with BDS improvements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397D37-9C3D-894C-A7AD-D7BFDC5DE155}"/>
              </a:ext>
            </a:extLst>
          </p:cNvPr>
          <p:cNvSpPr txBox="1"/>
          <p:nvPr/>
        </p:nvSpPr>
        <p:spPr>
          <a:xfrm rot="17895589">
            <a:off x="7996241" y="2033887"/>
            <a:ext cx="1100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41100"/>
                </a:solidFill>
              </a:rPr>
              <a:t>LINAC 2km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12ADF-BE2E-0C4F-8510-38B25F136740}"/>
              </a:ext>
            </a:extLst>
          </p:cNvPr>
          <p:cNvSpPr txBox="1"/>
          <p:nvPr/>
        </p:nvSpPr>
        <p:spPr>
          <a:xfrm rot="17895589">
            <a:off x="7515902" y="2912719"/>
            <a:ext cx="1161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5">
                    <a:lumMod val="50000"/>
                  </a:schemeClr>
                </a:solidFill>
              </a:rPr>
              <a:t>BDS ~3km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0670BB-05E7-9747-A651-F2DCFC80131A}"/>
              </a:ext>
            </a:extLst>
          </p:cNvPr>
          <p:cNvSpPr txBox="1"/>
          <p:nvPr/>
        </p:nvSpPr>
        <p:spPr>
          <a:xfrm>
            <a:off x="2992667" y="1541437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Optional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BFCF11-C09E-9740-AABD-FBA9EA1D36AC}"/>
              </a:ext>
            </a:extLst>
          </p:cNvPr>
          <p:cNvSpPr txBox="1"/>
          <p:nvPr/>
        </p:nvSpPr>
        <p:spPr>
          <a:xfrm rot="17895589">
            <a:off x="6924811" y="4047228"/>
            <a:ext cx="11004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941100"/>
                </a:solidFill>
              </a:rPr>
              <a:t>LINAC 2km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72994C-F914-EB49-AF6E-C9B6617D26B4}"/>
              </a:ext>
            </a:extLst>
          </p:cNvPr>
          <p:cNvSpPr txBox="1"/>
          <p:nvPr/>
        </p:nvSpPr>
        <p:spPr>
          <a:xfrm>
            <a:off x="4167436" y="4149385"/>
            <a:ext cx="2264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BDS – similar to ILC design  for 1-TeV – redesign optimally.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80171D-7268-0442-BBA0-9E44A11AD0C6}"/>
              </a:ext>
            </a:extLst>
          </p:cNvPr>
          <p:cNvSpPr txBox="1"/>
          <p:nvPr/>
        </p:nvSpPr>
        <p:spPr>
          <a:xfrm>
            <a:off x="3983267" y="1128707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1% H couplings - precision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193B6-74E9-A44E-841C-138EBEF4B82F}"/>
              </a:ext>
            </a:extLst>
          </p:cNvPr>
          <p:cNvSpPr txBox="1"/>
          <p:nvPr/>
        </p:nvSpPr>
        <p:spPr>
          <a:xfrm>
            <a:off x="6383567" y="821689"/>
            <a:ext cx="2722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O(10)% Higgs Self Coupling</a:t>
            </a:r>
          </a:p>
        </p:txBody>
      </p:sp>
    </p:spTree>
    <p:extLst>
      <p:ext uri="{BB962C8B-B14F-4D97-AF65-F5344CB8AC3E}">
        <p14:creationId xmlns:p14="http://schemas.microsoft.com/office/powerpoint/2010/main" val="636710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4D2FF6A-94A2-8C8E-8A9B-58BBC5D4BF9B}"/>
              </a:ext>
            </a:extLst>
          </p:cNvPr>
          <p:cNvSpPr/>
          <p:nvPr/>
        </p:nvSpPr>
        <p:spPr>
          <a:xfrm>
            <a:off x="2895600" y="1009650"/>
            <a:ext cx="914400" cy="38221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847AA0-3AE1-3CF6-098E-D092D986A9B2}"/>
              </a:ext>
            </a:extLst>
          </p:cNvPr>
          <p:cNvSpPr/>
          <p:nvPr/>
        </p:nvSpPr>
        <p:spPr>
          <a:xfrm>
            <a:off x="4680736" y="952231"/>
            <a:ext cx="914400" cy="39055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4634E7C0-3F24-C760-0ECC-0D77CDDC67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909964"/>
            <a:ext cx="9144000" cy="4023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81DCCB-7F2E-C534-430E-C45A8347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Couplings from Factories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04454-B42C-796B-67F5-935265192BF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F4E92F-9807-F743-A07D-24F66242B420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9A541-1C27-695F-3FD9-9C3E3D0C46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ADEB7-0889-3676-F464-CC4DCABBC3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8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54282-5B02-BA55-706F-46ADA5F1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Top-Yukawa and Higgs Self-Coupling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846E6-EC1B-AB9A-33AB-E70CA848EF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Advantages of Energy Reach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E3C54-4BEA-0B89-A9BD-C2E4251CDB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F785125-333E-7E4A-ABE0-F59FF7607639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99B9A-4FE5-2EE5-482E-CB2BBE655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0D5E4-96D6-2AA9-E56D-1585B55F8E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FFE1A94-082F-CAA7-B6C6-3C73AFDB6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28" y="1390649"/>
            <a:ext cx="4713493" cy="3479007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71077CEE-0503-A2A4-7EBA-6B019DE1E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816702"/>
              </p:ext>
            </p:extLst>
          </p:nvPr>
        </p:nvGraphicFramePr>
        <p:xfrm>
          <a:off x="4648201" y="1597450"/>
          <a:ext cx="4343400" cy="3040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199">
                  <a:extLst>
                    <a:ext uri="{9D8B030D-6E8A-4147-A177-3AD203B41FA5}">
                      <a16:colId xmlns:a16="http://schemas.microsoft.com/office/drawing/2014/main" val="2151580981"/>
                    </a:ext>
                  </a:extLst>
                </a:gridCol>
                <a:gridCol w="2362201">
                  <a:extLst>
                    <a:ext uri="{9D8B030D-6E8A-4147-A177-3AD203B41FA5}">
                      <a16:colId xmlns:a16="http://schemas.microsoft.com/office/drawing/2014/main" val="3559117162"/>
                    </a:ext>
                  </a:extLst>
                </a:gridCol>
              </a:tblGrid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</a:t>
                      </a:r>
                      <a:r>
                        <a:rPr lang="en-US" sz="2000" baseline="-25000" dirty="0"/>
                        <a:t>CM</a:t>
                      </a:r>
                      <a:r>
                        <a:rPr lang="en-US" sz="2000" baseline="0" dirty="0"/>
                        <a:t> (</a:t>
                      </a:r>
                      <a:r>
                        <a:rPr lang="en-US" sz="2000" baseline="0" dirty="0" err="1"/>
                        <a:t>TeV</a:t>
                      </a:r>
                      <a:r>
                        <a:rPr lang="en-US" sz="2000" baseline="0" dirty="0"/>
                        <a:t>)</a:t>
                      </a:r>
                      <a:endParaRPr lang="en-US" sz="20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Precision of </a:t>
                      </a:r>
                      <a:r>
                        <a:rPr lang="en-US" sz="2000" dirty="0" err="1">
                          <a:latin typeface="Symbol" pitchFamily="2" charset="2"/>
                        </a:rPr>
                        <a:t>l</a:t>
                      </a:r>
                      <a:r>
                        <a:rPr lang="en-US" sz="2000" baseline="-25000" dirty="0" err="1"/>
                        <a:t>HHH</a:t>
                      </a:r>
                      <a:endParaRPr lang="en-US" sz="2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553500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HL-LHC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905399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ILC 0.5, C3 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73017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CLIC 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9883646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CLIC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269487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Symbol" pitchFamily="2" charset="2"/>
                        </a:rPr>
                        <a:t>m</a:t>
                      </a:r>
                      <a:r>
                        <a:rPr lang="en-US" sz="2000" dirty="0"/>
                        <a:t>C10, FCC-</a:t>
                      </a:r>
                      <a:r>
                        <a:rPr lang="en-US" sz="2000" dirty="0" err="1"/>
                        <a:t>hh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25912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10259A1-C596-EE66-D626-B7C0A4138D56}"/>
              </a:ext>
            </a:extLst>
          </p:cNvPr>
          <p:cNvSpPr txBox="1"/>
          <p:nvPr/>
        </p:nvSpPr>
        <p:spPr>
          <a:xfrm>
            <a:off x="5257800" y="12001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Double Higgs production</a:t>
            </a:r>
          </a:p>
        </p:txBody>
      </p:sp>
    </p:spTree>
    <p:extLst>
      <p:ext uri="{BB962C8B-B14F-4D97-AF65-F5344CB8AC3E}">
        <p14:creationId xmlns:p14="http://schemas.microsoft.com/office/powerpoint/2010/main" val="4150901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3D468-9710-93B6-5304-2F77A2F3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Electroweak Observables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FAB41-5C2B-5860-A126-CB284BEE8E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185E23F-A6CD-1544-833C-46C362D4BC46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1CD46-ACCC-C13D-774A-90F0296C88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B26DD-4B5E-0197-8A09-CF3B2E2700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28243D1-F497-9D11-982E-36C4849A9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1047750"/>
            <a:ext cx="6959600" cy="3746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CF3A15-9C81-B623-8843-FC26CF96B820}"/>
              </a:ext>
            </a:extLst>
          </p:cNvPr>
          <p:cNvSpPr txBox="1"/>
          <p:nvPr/>
        </p:nvSpPr>
        <p:spPr>
          <a:xfrm>
            <a:off x="76200" y="1337429"/>
            <a:ext cx="1955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GigaZ</a:t>
            </a:r>
            <a:r>
              <a:rPr lang="en-US" dirty="0"/>
              <a:t> is a big improvement over current status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FCC-</a:t>
            </a:r>
            <a:r>
              <a:rPr lang="en-US" dirty="0" err="1"/>
              <a:t>ee</a:t>
            </a:r>
            <a:r>
              <a:rPr lang="en-US" dirty="0"/>
              <a:t> </a:t>
            </a:r>
            <a:r>
              <a:rPr lang="en-US" dirty="0" err="1"/>
              <a:t>TeraZ</a:t>
            </a:r>
            <a:r>
              <a:rPr lang="en-US" dirty="0"/>
              <a:t> suggests even bigger leap forward in precision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037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B954-392E-02FE-AEDC-39742C6AB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475"/>
            <a:ext cx="7239000" cy="857250"/>
          </a:xfrm>
        </p:spPr>
        <p:txBody>
          <a:bodyPr/>
          <a:lstStyle/>
          <a:p>
            <a:r>
              <a:rPr lang="en-US" dirty="0"/>
              <a:t>Oh! Lord of Rings!! </a:t>
            </a:r>
            <a:br>
              <a:rPr lang="en-US" dirty="0"/>
            </a:br>
            <a:r>
              <a:rPr lang="en-US" dirty="0"/>
              <a:t>Can’t we get to 10 </a:t>
            </a:r>
            <a:r>
              <a:rPr lang="en-US" dirty="0" err="1"/>
              <a:t>TeV</a:t>
            </a:r>
            <a:r>
              <a:rPr lang="en-US" dirty="0"/>
              <a:t> in one swoop?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074C8-689A-91AF-7DA0-5AC14915D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D55E3-43FF-F646-B5AD-4B341093C144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3A153B-BB08-E838-3865-B3B00380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ED2320-386E-3833-BE42-E280EFC9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ring on a map&#10;&#10;Description automatically generated with low confidence">
            <a:extLst>
              <a:ext uri="{FF2B5EF4-FFF2-40B4-BE49-F238E27FC236}">
                <a16:creationId xmlns:a16="http://schemas.microsoft.com/office/drawing/2014/main" id="{A1C8AA9D-C56A-9F9E-B23F-C27DC7029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230" y="923002"/>
            <a:ext cx="5939370" cy="393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36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7D94A7-1F2B-90CC-7855-C99476E6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Innovative Muon Collider Concepts</a:t>
            </a:r>
            <a:br>
              <a:rPr lang="en-US" dirty="0"/>
            </a:br>
            <a:r>
              <a:rPr lang="en-US" sz="2800" dirty="0">
                <a:solidFill>
                  <a:schemeClr val="tx1"/>
                </a:solidFill>
              </a:rPr>
              <a:t>Energy Efficient Path to O(10)-</a:t>
            </a:r>
            <a:r>
              <a:rPr lang="en-US" sz="2800" dirty="0" err="1">
                <a:solidFill>
                  <a:schemeClr val="tx1"/>
                </a:solidFill>
              </a:rPr>
              <a:t>TeV</a:t>
            </a:r>
            <a:r>
              <a:rPr lang="en-US" sz="2800" dirty="0">
                <a:solidFill>
                  <a:schemeClr val="tx1"/>
                </a:solidFill>
              </a:rPr>
              <a:t> Colliders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B451C-DEEE-695A-DFE5-39FFF71EB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27112-4FCD-CC40-B6CF-3B0DF0AD3BFD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5E307-C78C-307B-3118-9F6FC5AF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8C0E4-5341-293D-66BB-1A0FB5BC2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A701E71-A61E-9AFD-1EA3-C79C8726D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50" y="914400"/>
            <a:ext cx="74549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96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4FF4-DAF3-284C-A2CB-D683A487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Advantages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EF6CB-2547-3145-A6B6-7C08701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00DEC-F943-9C41-89A5-237E951B2AFB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25315-891C-C343-9536-C1394E4D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010AC-CBC9-5141-A7FE-5779682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68E462A-EDD3-A345-95E7-B2A17226B4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867" y="819150"/>
            <a:ext cx="8528083" cy="274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A79EB7-E81C-B54F-9A97-717BC3657372}"/>
              </a:ext>
            </a:extLst>
          </p:cNvPr>
          <p:cNvSpPr txBox="1"/>
          <p:nvPr/>
        </p:nvSpPr>
        <p:spPr>
          <a:xfrm>
            <a:off x="-76200" y="3864173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6-10 </a:t>
            </a:r>
            <a:r>
              <a:rPr lang="en-US" sz="1400" dirty="0" err="1"/>
              <a:t>TeV</a:t>
            </a:r>
            <a:r>
              <a:rPr lang="en-US" sz="1400" dirty="0"/>
              <a:t> muon collider can fit on FNAL 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21FAA7-E45A-094D-B211-66DE51BFD45C}"/>
              </a:ext>
            </a:extLst>
          </p:cNvPr>
          <p:cNvSpPr txBox="1"/>
          <p:nvPr/>
        </p:nvSpPr>
        <p:spPr>
          <a:xfrm>
            <a:off x="7346950" y="59055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arxiv:1901.06150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90CE9A-4E84-C316-8FE2-96A81F958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062758"/>
            <a:ext cx="1981200" cy="2099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2573D-29C3-27F4-BC38-5DE38FC114A1}"/>
              </a:ext>
            </a:extLst>
          </p:cNvPr>
          <p:cNvSpPr txBox="1"/>
          <p:nvPr/>
        </p:nvSpPr>
        <p:spPr>
          <a:xfrm>
            <a:off x="-76200" y="4324350"/>
            <a:ext cx="3641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Accelerator ring would be a  FNAL site filler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710D1-6CBA-F98A-3D9D-41E9EBE2C2A5}"/>
              </a:ext>
            </a:extLst>
          </p:cNvPr>
          <p:cNvSpPr txBox="1"/>
          <p:nvPr/>
        </p:nvSpPr>
        <p:spPr>
          <a:xfrm>
            <a:off x="5638800" y="4164791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Reduced civil engineering costs compared to pp-machines</a:t>
            </a:r>
          </a:p>
        </p:txBody>
      </p:sp>
    </p:spTree>
    <p:extLst>
      <p:ext uri="{BB962C8B-B14F-4D97-AF65-F5344CB8AC3E}">
        <p14:creationId xmlns:p14="http://schemas.microsoft.com/office/powerpoint/2010/main" val="25248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white image of a desert&#10;&#10;Description automatically generated">
            <a:extLst>
              <a:ext uri="{FF2B5EF4-FFF2-40B4-BE49-F238E27FC236}">
                <a16:creationId xmlns:a16="http://schemas.microsoft.com/office/drawing/2014/main" id="{7FF340D9-4A6B-A32E-0C4D-4EF45D29A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39417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219730"/>
            <a:ext cx="4476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Why go to new Colliders?</a:t>
            </a:r>
          </a:p>
        </p:txBody>
      </p:sp>
      <p:pic>
        <p:nvPicPr>
          <p:cNvPr id="3" name="Picture 2" descr="deser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0"/>
            <a:ext cx="742603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00432" y="5029200"/>
            <a:ext cx="285750" cy="114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590772" y="4514850"/>
            <a:ext cx="297000" cy="5143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5962650" y="4843418"/>
            <a:ext cx="2228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atomic energy levels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62650" y="4386218"/>
            <a:ext cx="22288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nuclear energy levels</a:t>
            </a:r>
          </a:p>
        </p:txBody>
      </p:sp>
      <p:sp>
        <p:nvSpPr>
          <p:cNvPr id="9" name="Rectangle 8"/>
          <p:cNvSpPr/>
          <p:nvPr/>
        </p:nvSpPr>
        <p:spPr>
          <a:xfrm>
            <a:off x="5601237" y="3895860"/>
            <a:ext cx="285750" cy="60047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5962650" y="3814718"/>
            <a:ext cx="31051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baryon masses : flavour physics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01237" y="3505469"/>
            <a:ext cx="285750" cy="37348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TextBox 12"/>
          <p:cNvSpPr txBox="1"/>
          <p:nvPr/>
        </p:nvSpPr>
        <p:spPr>
          <a:xfrm>
            <a:off x="5962650" y="3371850"/>
            <a:ext cx="30289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electroweak symmetry-breaking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0800000">
            <a:off x="5962650" y="3257550"/>
            <a:ext cx="742950" cy="11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62750" y="3086100"/>
            <a:ext cx="571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LHC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0800000">
            <a:off x="5962650" y="57151"/>
            <a:ext cx="685800" cy="2297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648450" y="114300"/>
            <a:ext cx="2171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dirty="0">
                <a:solidFill>
                  <a:srgbClr val="C00000"/>
                </a:solidFill>
              </a:rPr>
              <a:t>gravity effects significant</a:t>
            </a:r>
          </a:p>
        </p:txBody>
      </p:sp>
      <p:sp>
        <p:nvSpPr>
          <p:cNvPr id="19" name="Right Brace 18"/>
          <p:cNvSpPr/>
          <p:nvPr/>
        </p:nvSpPr>
        <p:spPr>
          <a:xfrm>
            <a:off x="6076950" y="171450"/>
            <a:ext cx="285750" cy="2971800"/>
          </a:xfrm>
          <a:prstGeom prst="rightBrace">
            <a:avLst>
              <a:gd name="adj1" fmla="val 75939"/>
              <a:gd name="adj2" fmla="val 49675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Wave 20"/>
          <p:cNvSpPr/>
          <p:nvPr/>
        </p:nvSpPr>
        <p:spPr>
          <a:xfrm>
            <a:off x="6419850" y="1257300"/>
            <a:ext cx="1371600" cy="742950"/>
          </a:xfrm>
          <a:prstGeom prst="wave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>
                <a:solidFill>
                  <a:schemeClr val="tx1"/>
                </a:solidFill>
              </a:rPr>
              <a:t>desert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00432" y="0"/>
            <a:ext cx="285750" cy="3486150"/>
          </a:xfrm>
          <a:prstGeom prst="rect">
            <a:avLst/>
          </a:prstGeom>
          <a:solidFill>
            <a:srgbClr val="FFFF00">
              <a:alpha val="46000"/>
            </a:srgbClr>
          </a:solidFill>
          <a:ln>
            <a:solidFill>
              <a:srgbClr val="FFFF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17D68388-67F2-244B-7E26-3AA3750D6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04A42-FB13-724F-9B70-EEFC0985B321}" type="datetime5">
              <a:rPr lang="en-US" smtClean="0"/>
              <a:t>17-Oct-24</a:t>
            </a:fld>
            <a:endParaRPr lang="en-US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BEEA52E4-56C5-818F-9A92-640E496BC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6418-46AA-9543-8507-2D10FDE6413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1F9925-9B73-4A39-137F-94CCB5FF2E1C}"/>
              </a:ext>
            </a:extLst>
          </p:cNvPr>
          <p:cNvSpPr txBox="1"/>
          <p:nvPr/>
        </p:nvSpPr>
        <p:spPr>
          <a:xfrm>
            <a:off x="1295400" y="3421618"/>
            <a:ext cx="262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Yes, we are in the dark.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0C3CDD-78CC-991D-6177-B6B17C3F62E7}"/>
              </a:ext>
            </a:extLst>
          </p:cNvPr>
          <p:cNvSpPr txBox="1"/>
          <p:nvPr/>
        </p:nvSpPr>
        <p:spPr>
          <a:xfrm>
            <a:off x="685800" y="1773019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Standard model of particle physics works well at the LHC scales, although some key aspects of observed cosmological phenomena are left unexplained.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/>
      <p:bldP spid="9" grpId="0" animBg="1"/>
      <p:bldP spid="10" grpId="0"/>
      <p:bldP spid="12" grpId="0" animBg="1"/>
      <p:bldP spid="13" grpId="0"/>
      <p:bldP spid="17" grpId="0"/>
      <p:bldP spid="20" grpId="0"/>
      <p:bldP spid="19" grpId="0" animBg="1"/>
      <p:bldP spid="21" grpId="0" animBg="1"/>
      <p:bldP spid="22" grpId="0" animBg="1"/>
      <p:bldP spid="11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65AFCA-F698-60CC-CB0B-9B770C311898}"/>
              </a:ext>
            </a:extLst>
          </p:cNvPr>
          <p:cNvSpPr/>
          <p:nvPr/>
        </p:nvSpPr>
        <p:spPr>
          <a:xfrm>
            <a:off x="0" y="943652"/>
            <a:ext cx="9144000" cy="419984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fferent shapes of a mushroom&#10;&#10;Description automatically generated with medium confidence">
            <a:extLst>
              <a:ext uri="{FF2B5EF4-FFF2-40B4-BE49-F238E27FC236}">
                <a16:creationId xmlns:a16="http://schemas.microsoft.com/office/drawing/2014/main" id="{F72C40AA-28C0-C6E1-A524-8524A859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632" y="943652"/>
            <a:ext cx="3535368" cy="1798696"/>
          </a:xfrm>
          <a:prstGeom prst="rect">
            <a:avLst/>
          </a:prstGeom>
        </p:spPr>
      </p:pic>
      <p:pic>
        <p:nvPicPr>
          <p:cNvPr id="6" name="Picture 5" descr="A graph of blue bars&#10;&#10;Description automatically generated with medium confidence">
            <a:extLst>
              <a:ext uri="{FF2B5EF4-FFF2-40B4-BE49-F238E27FC236}">
                <a16:creationId xmlns:a16="http://schemas.microsoft.com/office/drawing/2014/main" id="{2E04448A-2075-5062-FFBC-74B262DB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43652"/>
            <a:ext cx="5608633" cy="3380697"/>
          </a:xfrm>
          <a:prstGeom prst="rect">
            <a:avLst/>
          </a:prstGeom>
        </p:spPr>
      </p:pic>
      <p:pic>
        <p:nvPicPr>
          <p:cNvPr id="8" name="Picture 7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9FD23598-4D9B-CFEF-E5CF-332952344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761398"/>
            <a:ext cx="2539947" cy="240115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8395A879-31CE-AA33-6C93-79815CEE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Precision &amp; Di-Higgs Potential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68EEB-FCD6-F932-B2F4-F930DAC0FB1A}"/>
              </a:ext>
            </a:extLst>
          </p:cNvPr>
          <p:cNvSpPr txBox="1"/>
          <p:nvPr/>
        </p:nvSpPr>
        <p:spPr>
          <a:xfrm>
            <a:off x="723900" y="435533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Sub-percent deviations of Higgs couplings will be observable at muon collider too</a:t>
            </a:r>
          </a:p>
        </p:txBody>
      </p:sp>
    </p:spTree>
    <p:extLst>
      <p:ext uri="{BB962C8B-B14F-4D97-AF65-F5344CB8AC3E}">
        <p14:creationId xmlns:p14="http://schemas.microsoft.com/office/powerpoint/2010/main" val="356295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EF3A7-B785-9A48-BB1B-D89167F8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Muon Collider Prospects: Heavy Scalar Singlet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E7596-8F6D-AC45-8C51-302EA27FB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9B0FE-CF0A-4942-B04E-B9F7FE359BFC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E8F677-C9A0-3B4E-8EFC-BE486854F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3DF59-C0B9-F742-B204-809EBEF3E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0DFEFE-27EF-3145-8AF0-1FE6C626B2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683913"/>
            <a:ext cx="7772400" cy="4250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9559D-17A6-0241-87B5-16D07C44747D}"/>
              </a:ext>
            </a:extLst>
          </p:cNvPr>
          <p:cNvSpPr txBox="1"/>
          <p:nvPr/>
        </p:nvSpPr>
        <p:spPr>
          <a:xfrm>
            <a:off x="5486400" y="66675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Higgs Smashers Guide, arXiv: 2103.14043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3087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F037-5656-6EDF-B3A9-58CAF3FA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Compositeness &amp; Minimal Z’ – </a:t>
            </a:r>
            <a:br>
              <a:rPr lang="en-US" dirty="0"/>
            </a:br>
            <a:r>
              <a:rPr lang="en-US" dirty="0"/>
              <a:t>Another place where Muon Collider Shines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2B221-A5B0-1F91-FB55-A2A8D616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CE93E-621E-A144-A86A-0E1AAD8F2F0D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3F6C2-2062-2295-F52D-5DCB1923A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5A168-1746-A57C-46CA-7595E7A3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5DF0A4-75F6-6013-A008-42EBD8EAE9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917987"/>
            <a:ext cx="7772400" cy="396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741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1F20-F972-F847-88B0-0DABDF08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Reach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50CBD4-ED8D-364A-8403-B0624298C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C4508-CD38-3D4A-B558-821B9477BF6C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68036-11C6-E94A-A21B-EE6109D9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A04E6-7A2C-3D45-915B-97BA7C3E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D45F391-B5CC-7D47-9531-FF9A80DEC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3251"/>
            <a:ext cx="7988300" cy="266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888D9B-0CAD-7C41-AA4E-EA8F72D7141D}"/>
              </a:ext>
            </a:extLst>
          </p:cNvPr>
          <p:cNvSpPr txBox="1"/>
          <p:nvPr/>
        </p:nvSpPr>
        <p:spPr>
          <a:xfrm>
            <a:off x="7080250" y="4199751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Conservative == 10ab</a:t>
            </a:r>
            <a:r>
              <a:rPr lang="en-US" sz="1200" baseline="30000" dirty="0"/>
              <a:t>–1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77CCDD-23E9-1744-9B26-252C420A2F73}"/>
              </a:ext>
            </a:extLst>
          </p:cNvPr>
          <p:cNvSpPr txBox="1"/>
          <p:nvPr/>
        </p:nvSpPr>
        <p:spPr>
          <a:xfrm>
            <a:off x="526473" y="1145819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Discovery potential for 10-TeV scale WIMPs for a variety of color/</a:t>
            </a:r>
            <a:r>
              <a:rPr lang="en-US" sz="1600" dirty="0" err="1"/>
              <a:t>ew</a:t>
            </a:r>
            <a:r>
              <a:rPr lang="en-US" sz="1600" dirty="0"/>
              <a:t>/hypercharge </a:t>
            </a:r>
            <a:r>
              <a:rPr lang="en-US" sz="1600" dirty="0" err="1"/>
              <a:t>multiplets</a:t>
            </a:r>
            <a:r>
              <a:rPr lang="en-US" sz="1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EF871-0CAB-2E4D-9B0E-D93CE10453CB}"/>
              </a:ext>
            </a:extLst>
          </p:cNvPr>
          <p:cNvSpPr txBox="1"/>
          <p:nvPr/>
        </p:nvSpPr>
        <p:spPr>
          <a:xfrm>
            <a:off x="5486400" y="66675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3"/>
              </a:rPr>
              <a:t>Higgs Smashers Guide, arXiv: 2103.14043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15781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ED64-C6C8-9DF8-7A36-E72D2AE5E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SUSY </a:t>
            </a:r>
            <a:r>
              <a:rPr lang="en-US" dirty="0" err="1"/>
              <a:t>sparticle</a:t>
            </a:r>
            <a:r>
              <a:rPr lang="en-US" dirty="0"/>
              <a:t> Searches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569FEC-BAB5-999C-6D7B-232E452A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ACA87-DE95-2C47-8B88-B16E3296D437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7B2F95-3D33-E763-D4E2-0A42A1A72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CD084-0DB2-2004-02B2-EE942C63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44217D34-C60A-9A73-517F-C4A669DBD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900" y="1047750"/>
            <a:ext cx="4140200" cy="3692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970852-8A49-6F63-9E18-BB2B4DF5B042}"/>
              </a:ext>
            </a:extLst>
          </p:cNvPr>
          <p:cNvSpPr txBox="1"/>
          <p:nvPr/>
        </p:nvSpPr>
        <p:spPr>
          <a:xfrm>
            <a:off x="4495800" y="3028950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baseline="-25000" dirty="0" err="1"/>
              <a:t>cm</a:t>
            </a:r>
            <a:r>
              <a:rPr lang="en-US" sz="1400" dirty="0"/>
              <a:t>= 10 </a:t>
            </a:r>
            <a:r>
              <a:rPr lang="en-US" sz="1400" dirty="0" err="1"/>
              <a:t>TeV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7EEC6-C4C8-C310-6E4E-0F2E6A593F70}"/>
              </a:ext>
            </a:extLst>
          </p:cNvPr>
          <p:cNvSpPr txBox="1"/>
          <p:nvPr/>
        </p:nvSpPr>
        <p:spPr>
          <a:xfrm>
            <a:off x="4495800" y="2585990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baseline="-25000" dirty="0" err="1"/>
              <a:t>cm</a:t>
            </a:r>
            <a:r>
              <a:rPr lang="en-US" sz="1400" dirty="0"/>
              <a:t>= 14 </a:t>
            </a:r>
            <a:r>
              <a:rPr lang="en-US" sz="1400" dirty="0" err="1"/>
              <a:t>TeV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F995FB-BF76-B31C-66C1-AE67C9F929C6}"/>
              </a:ext>
            </a:extLst>
          </p:cNvPr>
          <p:cNvSpPr txBox="1"/>
          <p:nvPr/>
        </p:nvSpPr>
        <p:spPr>
          <a:xfrm>
            <a:off x="4495799" y="1122646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E</a:t>
            </a:r>
            <a:r>
              <a:rPr lang="en-US" sz="1400" baseline="-25000" dirty="0" err="1"/>
              <a:t>cm</a:t>
            </a:r>
            <a:r>
              <a:rPr lang="en-US" sz="1400" dirty="0"/>
              <a:t>= 30 </a:t>
            </a:r>
            <a:r>
              <a:rPr lang="en-US" sz="1400" dirty="0" err="1"/>
              <a:t>TeV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951DB0-9809-0400-25E5-6F8ACC39C59D}"/>
              </a:ext>
            </a:extLst>
          </p:cNvPr>
          <p:cNvSpPr txBox="1"/>
          <p:nvPr/>
        </p:nvSpPr>
        <p:spPr>
          <a:xfrm rot="16200000">
            <a:off x="5685710" y="3820239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HLLHC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3DF611-E56E-8896-BB6E-97943B41DDEB}"/>
              </a:ext>
            </a:extLst>
          </p:cNvPr>
          <p:cNvSpPr txBox="1"/>
          <p:nvPr/>
        </p:nvSpPr>
        <p:spPr>
          <a:xfrm rot="16200000">
            <a:off x="5629920" y="2504429"/>
            <a:ext cx="7211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FCC-</a:t>
            </a:r>
            <a:r>
              <a:rPr lang="en-US" sz="1000" dirty="0" err="1">
                <a:solidFill>
                  <a:schemeClr val="bg1"/>
                </a:solidFill>
              </a:rPr>
              <a:t>hh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3432A-0C66-1E13-8F07-6A9B555E0B51}"/>
              </a:ext>
            </a:extLst>
          </p:cNvPr>
          <p:cNvSpPr txBox="1"/>
          <p:nvPr/>
        </p:nvSpPr>
        <p:spPr>
          <a:xfrm>
            <a:off x="6642100" y="3288854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Of course, FCC-</a:t>
            </a:r>
            <a:r>
              <a:rPr lang="en-US" sz="1200" dirty="0" err="1"/>
              <a:t>hh</a:t>
            </a:r>
            <a:r>
              <a:rPr lang="en-US" sz="1200" dirty="0"/>
              <a:t> wins in colored particle case over 10 </a:t>
            </a:r>
            <a:r>
              <a:rPr lang="en-US" sz="1200" dirty="0" err="1"/>
              <a:t>TeV</a:t>
            </a:r>
            <a:r>
              <a:rPr lang="en-US" sz="1200" dirty="0"/>
              <a:t> </a:t>
            </a:r>
            <a:r>
              <a:rPr lang="en-US" sz="1200" dirty="0" err="1">
                <a:latin typeface="Symbol" pitchFamily="2" charset="2"/>
              </a:rPr>
              <a:t>m</a:t>
            </a:r>
            <a:r>
              <a:rPr lang="en-US" sz="1200" dirty="0" err="1"/>
              <a:t>Col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47906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F2D3-5922-736E-D854-D4163DF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Muon Collider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2B260-A4C2-5B8A-FEAE-962775B200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Critical concepts to demonstrate</a:t>
            </a:r>
          </a:p>
          <a:p>
            <a:pPr lvl="1"/>
            <a:r>
              <a:rPr lang="en-US" sz="1600" dirty="0"/>
              <a:t>Target Solenoid</a:t>
            </a:r>
          </a:p>
          <a:p>
            <a:pPr lvl="2"/>
            <a:r>
              <a:rPr lang="en-US" sz="1600" dirty="0"/>
              <a:t>Similar Low Temp Superconductor parameters to ITER Central Solenoid</a:t>
            </a:r>
          </a:p>
          <a:p>
            <a:pPr lvl="2"/>
            <a:r>
              <a:rPr lang="en-US" sz="1600" dirty="0"/>
              <a:t>Performance can be improved with a radiation resistant HTS or Cu insert</a:t>
            </a:r>
          </a:p>
          <a:p>
            <a:pPr lvl="1"/>
            <a:r>
              <a:rPr lang="en-US" sz="1600" dirty="0"/>
              <a:t>Muon 6D Cooling </a:t>
            </a:r>
          </a:p>
          <a:p>
            <a:pPr lvl="2"/>
            <a:r>
              <a:rPr lang="en-US" sz="1600" dirty="0"/>
              <a:t>MICE Demonstration of Emittance Cooling</a:t>
            </a:r>
          </a:p>
          <a:p>
            <a:pPr lvl="2"/>
            <a:r>
              <a:rPr lang="en-US" sz="1600" dirty="0"/>
              <a:t>High gradient demonstration of RF operating in Tesla-class magnetic fields</a:t>
            </a:r>
          </a:p>
          <a:p>
            <a:pPr lvl="2"/>
            <a:r>
              <a:rPr lang="en-US" sz="1600" dirty="0"/>
              <a:t>Cooling channel concepts and detailed simulation consistent with operational targets</a:t>
            </a:r>
          </a:p>
          <a:p>
            <a:pPr lvl="1"/>
            <a:r>
              <a:rPr lang="en-US" sz="1600" dirty="0"/>
              <a:t>Muon Final Cooling</a:t>
            </a:r>
          </a:p>
          <a:p>
            <a:pPr lvl="2"/>
            <a:r>
              <a:rPr lang="en-US" sz="1600" dirty="0"/>
              <a:t>Advances in HTS conductor/cable/magnet technology</a:t>
            </a:r>
          </a:p>
          <a:p>
            <a:pPr lvl="2"/>
            <a:r>
              <a:rPr lang="en-US" sz="1600" dirty="0"/>
              <a:t>High Field User Magnet program operationally demonstrating magnet parameters that are rapidly approaching the MC requirements</a:t>
            </a:r>
          </a:p>
          <a:p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FCE09-4FE5-A0B2-85AD-71D8ED1BDC8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C276713-D754-2245-90B8-B0A2477AFABB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06930-125B-990D-A27E-033D5E634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2AB3D-62F8-F31C-10A3-002D7CEF94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08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2F2D3-5922-736E-D854-D4163DFA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Muon Collider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2B260-A4C2-5B8A-FEAE-962775B200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Critical concepts to demonstrate</a:t>
            </a:r>
          </a:p>
          <a:p>
            <a:pPr lvl="1"/>
            <a:r>
              <a:rPr lang="en-US" sz="1600" dirty="0"/>
              <a:t>Muon Acceleration</a:t>
            </a:r>
          </a:p>
          <a:p>
            <a:pPr lvl="2"/>
            <a:r>
              <a:rPr lang="en-US" sz="1600" dirty="0"/>
              <a:t>Significant recent advancement in HTS-based fast-ramping magnets</a:t>
            </a:r>
          </a:p>
          <a:p>
            <a:pPr lvl="2"/>
            <a:r>
              <a:rPr lang="en-US" sz="1600" dirty="0"/>
              <a:t>Focused effort on studying the integrated magnet/power supply efficiency issues for </a:t>
            </a:r>
            <a:r>
              <a:rPr lang="en-US" sz="1600" dirty="0" err="1"/>
              <a:t>TeV</a:t>
            </a:r>
            <a:r>
              <a:rPr lang="en-US" sz="1600" dirty="0"/>
              <a:t>-scale acceleration</a:t>
            </a:r>
          </a:p>
          <a:p>
            <a:pPr lvl="1"/>
            <a:r>
              <a:rPr lang="en-US" sz="1600" dirty="0"/>
              <a:t>Collider and Detector</a:t>
            </a:r>
          </a:p>
          <a:p>
            <a:pPr lvl="2"/>
            <a:r>
              <a:rPr lang="en-US" sz="1600" dirty="0"/>
              <a:t>Detailed studies of backgrounds that may impact physics</a:t>
            </a:r>
          </a:p>
          <a:p>
            <a:pPr lvl="2"/>
            <a:r>
              <a:rPr lang="en-US" sz="1600" dirty="0"/>
              <a:t>Detector performance studies now demonstrate the ability to successfully measure key processes</a:t>
            </a:r>
          </a:p>
          <a:p>
            <a:pPr lvl="2"/>
            <a:r>
              <a:rPr lang="en-US" sz="1600" dirty="0"/>
              <a:t>Concepts in development to manage off-site neutrino radiation issues</a:t>
            </a:r>
          </a:p>
          <a:p>
            <a:pPr marL="460375" lvl="2" indent="0">
              <a:buNone/>
            </a:pPr>
            <a:endParaRPr lang="en-US" sz="1600" dirty="0"/>
          </a:p>
          <a:p>
            <a:pPr marL="466725" indent="0">
              <a:buNone/>
            </a:pPr>
            <a:r>
              <a:rPr lang="en-US" sz="1600" dirty="0"/>
              <a:t>See dedicated JINST Volume for key references:  </a:t>
            </a:r>
            <a:br>
              <a:rPr lang="en-US" sz="1600" dirty="0"/>
            </a:br>
            <a:r>
              <a:rPr lang="en-US" sz="1600" dirty="0">
                <a:hlinkClick r:id="rId2"/>
              </a:rPr>
              <a:t>Muon Accelerators for Particle Physics (MUON)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9B6D5-D516-FD62-BDEF-F72A194CC7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12BBDDD-7FE4-724D-87AD-8C4ED198DE29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0F94D-4619-DBF0-80E6-EA618BB99F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6C995-DE48-5233-5548-5DA0F5D949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56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1C48-ADBF-3947-825E-ECE5926B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Accelerator Challenges</a:t>
            </a:r>
            <a:br>
              <a:rPr lang="en-US" dirty="0"/>
            </a:br>
            <a:r>
              <a:rPr lang="en-US" sz="1600" dirty="0">
                <a:solidFill>
                  <a:schemeClr val="tx1"/>
                </a:solidFill>
              </a:rPr>
              <a:t>Beam Production : Demonstration of Ionization Cooling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69101-A029-AB47-AA0A-98ECB88E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0B5C7-699C-CE40-A561-61C1395568C5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252B8-9653-2346-82F6-7C5A6B1D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FADEA-5DF6-DA43-889C-42341D64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43C2109-D83A-344E-94A3-05A4A40B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41" r="1"/>
          <a:stretch/>
        </p:blipFill>
        <p:spPr>
          <a:xfrm>
            <a:off x="3733800" y="1050528"/>
            <a:ext cx="5386269" cy="3683000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471852A5-78FE-DA4B-A887-9064A152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1" y="1301750"/>
            <a:ext cx="3782555" cy="1803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5056DD-D226-5248-BAFC-A177D4F8703D}"/>
              </a:ext>
            </a:extLst>
          </p:cNvPr>
          <p:cNvSpPr txBox="1"/>
          <p:nvPr/>
        </p:nvSpPr>
        <p:spPr>
          <a:xfrm>
            <a:off x="1600200" y="9324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8DDDE7-CCFD-3B45-880C-53134B888093}"/>
              </a:ext>
            </a:extLst>
          </p:cNvPr>
          <p:cNvSpPr txBox="1"/>
          <p:nvPr/>
        </p:nvSpPr>
        <p:spPr>
          <a:xfrm>
            <a:off x="609600" y="371475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Increase in particle counts at smaller amplitude with low-Z absorber in place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A9366A-07F7-854A-B259-3C3CE6F8558C}"/>
              </a:ext>
            </a:extLst>
          </p:cNvPr>
          <p:cNvCxnSpPr/>
          <p:nvPr/>
        </p:nvCxnSpPr>
        <p:spPr>
          <a:xfrm flipV="1">
            <a:off x="3505200" y="3066257"/>
            <a:ext cx="3886200" cy="9532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C42CED-80E0-684E-9270-E0E5D7B25A7F}"/>
              </a:ext>
            </a:extLst>
          </p:cNvPr>
          <p:cNvCxnSpPr>
            <a:cxnSpLocks/>
          </p:cNvCxnSpPr>
          <p:nvPr/>
        </p:nvCxnSpPr>
        <p:spPr>
          <a:xfrm flipV="1">
            <a:off x="3505200" y="3852169"/>
            <a:ext cx="3886200" cy="167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B4E030-DFB5-B840-BD45-CB9F15AD49A4}"/>
              </a:ext>
            </a:extLst>
          </p:cNvPr>
          <p:cNvSpPr txBox="1"/>
          <p:nvPr/>
        </p:nvSpPr>
        <p:spPr>
          <a:xfrm>
            <a:off x="7543800" y="620625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Nature, Vol 578, P53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97442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8027-CCA4-ECBE-49B5-57DEDF5F1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Background?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24AD8-62A3-2F4C-A45F-A9AA2FCC6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2EA93-0159-3549-A325-732B2886F9A0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E42EBA-417C-30E9-5731-36C4938E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C4B49-B5E2-AF45-AB58-304D9F728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3FCF965-BF1E-D92D-3F5B-F75F8CB2F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700" y="1022350"/>
            <a:ext cx="54737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2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1C48-ADBF-3947-825E-ECE5926B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Accelerator Challenges</a:t>
            </a:r>
            <a:br>
              <a:rPr lang="en-US" dirty="0"/>
            </a:br>
            <a:r>
              <a:rPr lang="en-US" sz="1600" dirty="0">
                <a:solidFill>
                  <a:schemeClr val="tx1"/>
                </a:solidFill>
              </a:rPr>
              <a:t>Neutrino Radiation Mitigation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F69101-A029-AB47-AA0A-98ECB88E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49DE-0A13-B24B-829C-1A83FF27BFF8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1252B8-9653-2346-82F6-7C5A6B1D8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FADEA-5DF6-DA43-889C-42341D64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DE0A7F76-CFFD-F24D-91D1-55A1C206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07858"/>
            <a:ext cx="7327900" cy="360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8F0D0-3888-624A-8002-D689D6165FA6}"/>
              </a:ext>
            </a:extLst>
          </p:cNvPr>
          <p:cNvSpPr txBox="1"/>
          <p:nvPr/>
        </p:nvSpPr>
        <p:spPr>
          <a:xfrm>
            <a:off x="7239000" y="1185029"/>
            <a:ext cx="1905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Higher the collider energy the deeper the ring needs to be.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Magnetic field to dither the orbit also helps.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LHC Tunnel is 100m deep.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2DC6DB-5C0D-6A4A-8695-21E1C954044E}"/>
              </a:ext>
            </a:extLst>
          </p:cNvPr>
          <p:cNvSpPr txBox="1"/>
          <p:nvPr/>
        </p:nvSpPr>
        <p:spPr>
          <a:xfrm>
            <a:off x="6858000" y="616255"/>
            <a:ext cx="207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Mokhov &amp; Van Ginneken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107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43200" y="701450"/>
            <a:ext cx="3657600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000" dirty="0"/>
              <a:t>CERN</a:t>
            </a:r>
          </a:p>
          <a:p>
            <a:pPr algn="ctr"/>
            <a:r>
              <a:rPr lang="en-US" sz="3000" dirty="0"/>
              <a:t>Large </a:t>
            </a:r>
            <a:r>
              <a:rPr lang="en-US" sz="3000" dirty="0" err="1"/>
              <a:t>Hadron</a:t>
            </a:r>
            <a:r>
              <a:rPr lang="en-US" sz="3000" dirty="0"/>
              <a:t> Collider</a:t>
            </a:r>
          </a:p>
          <a:p>
            <a:pPr algn="ctr"/>
            <a:r>
              <a:rPr lang="en-US" sz="3000" dirty="0"/>
              <a:t>Geneva, Switzerland</a:t>
            </a:r>
          </a:p>
        </p:txBody>
      </p:sp>
      <p:pic>
        <p:nvPicPr>
          <p:cNvPr id="13" name="Picture 21" descr="head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29051" y="2914650"/>
            <a:ext cx="14215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C273D6-C6BB-4346-98D6-CD8B6F66126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90550"/>
            <a:ext cx="4553222" cy="45595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360A4-DC62-8F46-8A6E-FC0032A053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50"/>
            <a:ext cx="9144000" cy="609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Higgs is Central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CA5808-7074-5F5C-D1C3-928ADB704910}"/>
              </a:ext>
            </a:extLst>
          </p:cNvPr>
          <p:cNvSpPr txBox="1"/>
          <p:nvPr/>
        </p:nvSpPr>
        <p:spPr>
          <a:xfrm>
            <a:off x="6705600" y="3603938"/>
            <a:ext cx="2267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942093"/>
                </a:solidFill>
              </a:rPr>
              <a:t>Higgs Will Likely Play a Central Role in guiding us out of this Darkness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9C86F-F6FA-5286-ADC8-03DC3C6D9F2C}"/>
              </a:ext>
            </a:extLst>
          </p:cNvPr>
          <p:cNvSpPr txBox="1"/>
          <p:nvPr/>
        </p:nvSpPr>
        <p:spPr>
          <a:xfrm>
            <a:off x="76200" y="1142821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E8F00"/>
                </a:solidFill>
              </a:rPr>
              <a:t>First Fermions discovered were electrons in 19</a:t>
            </a:r>
            <a:r>
              <a:rPr lang="en-US" baseline="30000" dirty="0">
                <a:solidFill>
                  <a:srgbClr val="4E8F00"/>
                </a:solidFill>
              </a:rPr>
              <a:t>th</a:t>
            </a:r>
            <a:r>
              <a:rPr lang="en-US" dirty="0">
                <a:solidFill>
                  <a:srgbClr val="4E8F00"/>
                </a:solidFill>
              </a:rPr>
              <a:t> century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61E32-701E-6E8C-8948-F9E921C960E6}"/>
              </a:ext>
            </a:extLst>
          </p:cNvPr>
          <p:cNvSpPr txBox="1"/>
          <p:nvPr/>
        </p:nvSpPr>
        <p:spPr>
          <a:xfrm>
            <a:off x="0" y="393442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First Vector-bosons discovered were photons also in 19</a:t>
            </a:r>
            <a:r>
              <a:rPr lang="en-US" baseline="30000" dirty="0">
                <a:solidFill>
                  <a:srgbClr val="0070C0"/>
                </a:solidFill>
              </a:rPr>
              <a:t>th</a:t>
            </a:r>
            <a:r>
              <a:rPr lang="en-US" dirty="0">
                <a:solidFill>
                  <a:srgbClr val="0070C0"/>
                </a:solidFill>
              </a:rPr>
              <a:t> century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6871A-351E-D2A7-3382-184F439313DF}"/>
              </a:ext>
            </a:extLst>
          </p:cNvPr>
          <p:cNvSpPr txBox="1"/>
          <p:nvPr/>
        </p:nvSpPr>
        <p:spPr>
          <a:xfrm>
            <a:off x="6705600" y="1047750"/>
            <a:ext cx="2267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First Scalar boson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discovered, the Higgs, was in 2012!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86BF76-A8E9-AE56-9AE3-AA2E636DEA80}"/>
              </a:ext>
            </a:extLst>
          </p:cNvPr>
          <p:cNvSpPr txBox="1"/>
          <p:nvPr/>
        </p:nvSpPr>
        <p:spPr>
          <a:xfrm>
            <a:off x="6869827" y="2174356"/>
            <a:ext cx="1969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Higgs is Edifice on which the Standard Model is built.</a:t>
            </a:r>
          </a:p>
        </p:txBody>
      </p:sp>
    </p:spTree>
  </p:cSld>
  <p:clrMapOvr>
    <a:masterClrMapping/>
  </p:clrMapOvr>
  <p:transition spd="med" advTm="58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84FF4-DAF3-284C-A2CB-D683A487D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Challenges – </a:t>
            </a:r>
            <a:br>
              <a:rPr lang="en-US" dirty="0"/>
            </a:br>
            <a:r>
              <a:rPr lang="en-US" dirty="0"/>
              <a:t>Beam Induced Background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DEF6CB-2547-3145-A6B6-7C087010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9FABB-62A2-694E-8E01-29EDF3741BA9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25315-891C-C343-9536-C1394E4D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010AC-CBC9-5141-A7FE-5779682E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84B09B-96B7-FD46-A3C5-3E7620773B53}"/>
              </a:ext>
            </a:extLst>
          </p:cNvPr>
          <p:cNvSpPr/>
          <p:nvPr/>
        </p:nvSpPr>
        <p:spPr>
          <a:xfrm>
            <a:off x="10697669" y="0"/>
            <a:ext cx="1494790" cy="6858000"/>
          </a:xfrm>
          <a:custGeom>
            <a:avLst/>
            <a:gdLst/>
            <a:ahLst/>
            <a:cxnLst/>
            <a:rect l="l" t="t" r="r" b="b"/>
            <a:pathLst>
              <a:path w="1494790" h="6858000">
                <a:moveTo>
                  <a:pt x="1494330" y="0"/>
                </a:moveTo>
                <a:lnTo>
                  <a:pt x="0" y="0"/>
                </a:lnTo>
                <a:lnTo>
                  <a:pt x="0" y="6858000"/>
                </a:lnTo>
                <a:lnTo>
                  <a:pt x="1494330" y="6858000"/>
                </a:lnTo>
                <a:lnTo>
                  <a:pt x="149433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5">
            <a:extLst>
              <a:ext uri="{FF2B5EF4-FFF2-40B4-BE49-F238E27FC236}">
                <a16:creationId xmlns:a16="http://schemas.microsoft.com/office/drawing/2014/main" id="{66A50EB3-C2B1-8749-A27D-A68258F6D8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313138"/>
            <a:ext cx="2377440" cy="1663973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76D4C115-0443-0242-A555-62DBD49B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047750"/>
            <a:ext cx="6826250" cy="25642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64A10-218E-6740-AF66-A6C98784A7CC}"/>
              </a:ext>
            </a:extLst>
          </p:cNvPr>
          <p:cNvSpPr txBox="1"/>
          <p:nvPr/>
        </p:nvSpPr>
        <p:spPr>
          <a:xfrm>
            <a:off x="479241" y="3622683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Mitigation Strategies needed in spite of the optimized conical absorber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Highly segmented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Timing cuts and energy cuts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Doublet tracker design a la CMS tracker</a:t>
            </a:r>
          </a:p>
        </p:txBody>
      </p:sp>
    </p:spTree>
    <p:extLst>
      <p:ext uri="{BB962C8B-B14F-4D97-AF65-F5344CB8AC3E}">
        <p14:creationId xmlns:p14="http://schemas.microsoft.com/office/powerpoint/2010/main" val="2006354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C97D-4A91-20AC-C6A2-E8AEA6CED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reconstruct stuff?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D612C-AFCC-1FE3-5793-BF89022A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415B-F9A5-BD41-AEDD-B749DA519014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F4326-C7F2-916B-A6E6-E0C6E2F2C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E93D8-E09B-61AB-CAA2-5B38C37FE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E72916B8-896D-B4C3-1DD2-20194A6CCF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882254"/>
            <a:ext cx="3073379" cy="401955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AF25E7A-33D8-6372-85A1-EFC03837754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8132" y="846297"/>
            <a:ext cx="3451818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014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BD80D-0E8C-9654-174F-A7E3FAC5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 Challenges</a:t>
            </a:r>
            <a:br>
              <a:rPr lang="en-US" dirty="0"/>
            </a:br>
            <a:r>
              <a:rPr lang="en-US" sz="2000" dirty="0"/>
              <a:t>Increased Accelerator R&amp;D is the Key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E7F34-B038-03B0-230D-5B4483E31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10+ </a:t>
            </a:r>
            <a:r>
              <a:rPr lang="en-US" dirty="0" err="1"/>
              <a:t>TeV</a:t>
            </a:r>
            <a:r>
              <a:rPr lang="en-US" dirty="0"/>
              <a:t> is NEW Territory </a:t>
            </a:r>
            <a:r>
              <a:rPr lang="en-US" dirty="0">
                <a:latin typeface="Wingdings 3" pitchFamily="2" charset="2"/>
              </a:rPr>
              <a:t>a</a:t>
            </a:r>
            <a:r>
              <a:rPr lang="en-US" dirty="0"/>
              <a:t> Key Areas of Investigation:</a:t>
            </a:r>
          </a:p>
          <a:p>
            <a:r>
              <a:rPr lang="en-US" dirty="0"/>
              <a:t>Evaluation of physics potential (including detector technology)</a:t>
            </a:r>
          </a:p>
          <a:p>
            <a:pPr lvl="1"/>
            <a:r>
              <a:rPr lang="en-US" dirty="0"/>
              <a:t>Impacts of beam induced background</a:t>
            </a:r>
          </a:p>
          <a:p>
            <a:r>
              <a:rPr lang="en-US" dirty="0"/>
              <a:t>Neutrino Flux Mitigation</a:t>
            </a:r>
          </a:p>
          <a:p>
            <a:pPr lvl="1"/>
            <a:r>
              <a:rPr lang="en-US" dirty="0"/>
              <a:t>Straight accelerator sections produce intense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dirty="0"/>
              <a:t> beam - safety</a:t>
            </a:r>
          </a:p>
          <a:p>
            <a:r>
              <a:rPr lang="en-US" dirty="0"/>
              <a:t>High Energy Systems</a:t>
            </a:r>
          </a:p>
          <a:p>
            <a:pPr lvl="1"/>
            <a:r>
              <a:rPr lang="en-US" dirty="0"/>
              <a:t>Acceleration sections can impact the energy reach due to cost, power, technical risk, and impact on beam quality</a:t>
            </a:r>
          </a:p>
          <a:p>
            <a:pPr lvl="1"/>
            <a:r>
              <a:rPr lang="en-US" dirty="0"/>
              <a:t>10+ </a:t>
            </a:r>
            <a:r>
              <a:rPr lang="en-US" dirty="0" err="1"/>
              <a:t>TeV</a:t>
            </a:r>
            <a:r>
              <a:rPr lang="en-US" dirty="0"/>
              <a:t> Collider designs must be developed and fully evaluated</a:t>
            </a:r>
          </a:p>
          <a:p>
            <a:r>
              <a:rPr lang="en-US" dirty="0"/>
              <a:t>Cooling string demonstration to verify high brightness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beam delivery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7B48E-B3EC-1592-3F3E-F3E533136C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D006E1E-559E-3543-91CE-0024576103D0}" type="datetime5">
              <a:rPr lang="en-US" smtClean="0"/>
              <a:t>17-Oct-24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05770-3229-322D-2D92-C1F2D49411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95B7C-0632-3699-B560-CE5D072B17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06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7787-E0F0-FF19-0876-C30E9A4E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– Asia &amp; Europe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73D51-4FE4-03D3-2A82-7D704DB4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F6D94-CB44-8342-B434-C147BF3C46FC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77C68-5687-C31E-AAE9-613C69FF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3E6FB-9932-FBD7-71E8-5B75AA5D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2E37A7A8-3F97-B394-49AE-8999F0AE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20469"/>
            <a:ext cx="7772400" cy="38491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1E5531E-9287-A810-8045-20F574DF7D3E}"/>
              </a:ext>
            </a:extLst>
          </p:cNvPr>
          <p:cNvSpPr/>
          <p:nvPr/>
        </p:nvSpPr>
        <p:spPr>
          <a:xfrm>
            <a:off x="2514600" y="3486150"/>
            <a:ext cx="76200" cy="11096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40E8E1-2C34-AABA-13D3-EE5A4058D20A}"/>
              </a:ext>
            </a:extLst>
          </p:cNvPr>
          <p:cNvSpPr txBox="1"/>
          <p:nvPr/>
        </p:nvSpPr>
        <p:spPr>
          <a:xfrm>
            <a:off x="2133600" y="348615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FCC Feasibility study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A811BB-0A1E-112A-0C34-D449FE213800}"/>
              </a:ext>
            </a:extLst>
          </p:cNvPr>
          <p:cNvSpPr/>
          <p:nvPr/>
        </p:nvSpPr>
        <p:spPr>
          <a:xfrm>
            <a:off x="2514600" y="2343149"/>
            <a:ext cx="76200" cy="38100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DE60D3-5492-0F7C-8335-424FBD51CABB}"/>
              </a:ext>
            </a:extLst>
          </p:cNvPr>
          <p:cNvSpPr txBox="1"/>
          <p:nvPr/>
        </p:nvSpPr>
        <p:spPr>
          <a:xfrm>
            <a:off x="2000250" y="2041743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5-year plan approval?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794ED-28B7-76BF-83BC-EC7DB99E8009}"/>
              </a:ext>
            </a:extLst>
          </p:cNvPr>
          <p:cNvSpPr txBox="1"/>
          <p:nvPr/>
        </p:nvSpPr>
        <p:spPr>
          <a:xfrm>
            <a:off x="2171700" y="135688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International Negotiations?</a:t>
            </a:r>
          </a:p>
        </p:txBody>
      </p:sp>
    </p:spTree>
    <p:extLst>
      <p:ext uri="{BB962C8B-B14F-4D97-AF65-F5344CB8AC3E}">
        <p14:creationId xmlns:p14="http://schemas.microsoft.com/office/powerpoint/2010/main" val="1099416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7787-E0F0-FF19-0876-C30E9A4E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+ Invitation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73D51-4FE4-03D3-2A82-7D704DB4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04CD-53A4-1247-B70E-3A86FD79BCE0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77C68-5687-C31E-AAE9-613C69FF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3E6FB-9932-FBD7-71E8-5B75AA5D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60823133-CE60-A5BD-74B1-4899298F3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3950"/>
            <a:ext cx="7772400" cy="2600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C8F8F4-5E9D-C092-EB6F-FE95E4EC69EB}"/>
              </a:ext>
            </a:extLst>
          </p:cNvPr>
          <p:cNvSpPr txBox="1"/>
          <p:nvPr/>
        </p:nvSpPr>
        <p:spPr>
          <a:xfrm>
            <a:off x="838200" y="3934076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Welcome </a:t>
            </a:r>
            <a:r>
              <a:rPr lang="en-US" i="1" dirty="0"/>
              <a:t>your</a:t>
            </a:r>
            <a:r>
              <a:rPr lang="en-US" dirty="0"/>
              <a:t> participation in studies – starting with simulations</a:t>
            </a:r>
          </a:p>
          <a:p>
            <a:r>
              <a:rPr lang="en-US" dirty="0"/>
              <a:t>Accelerators, detector technologies, machine-detector interface …</a:t>
            </a:r>
          </a:p>
          <a:p>
            <a:r>
              <a:rPr lang="en-US" dirty="0">
                <a:solidFill>
                  <a:srgbClr val="FF0000"/>
                </a:solidFill>
              </a:rPr>
              <a:t>Biggest need is accelerator workforce – ideal place for our young to start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EA114-F057-B36B-C1E7-9F1A8B9481D3}"/>
              </a:ext>
            </a:extLst>
          </p:cNvPr>
          <p:cNvSpPr txBox="1"/>
          <p:nvPr/>
        </p:nvSpPr>
        <p:spPr>
          <a:xfrm>
            <a:off x="7010400" y="1400551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P5</a:t>
            </a:r>
          </a:p>
          <a:p>
            <a:endParaRPr lang="en-US" dirty="0"/>
          </a:p>
          <a:p>
            <a:r>
              <a:rPr lang="en-US" sz="1400" dirty="0"/>
              <a:t>C3 </a:t>
            </a:r>
            <a:r>
              <a:rPr lang="en-US" sz="1400" dirty="0">
                <a:sym typeface="Wingdings" pitchFamily="2" charset="2"/>
              </a:rPr>
              <a:t> Do Minimal R&amp;D Prioritize Off-shore Higgs Factory</a:t>
            </a:r>
          </a:p>
          <a:p>
            <a:endParaRPr lang="en-US" sz="1400" dirty="0">
              <a:sym typeface="Wingdings" pitchFamily="2" charset="2"/>
            </a:endParaRPr>
          </a:p>
          <a:p>
            <a:r>
              <a:rPr lang="en-US" sz="1400" dirty="0" err="1">
                <a:sym typeface="Wingdings" pitchFamily="2" charset="2"/>
              </a:rPr>
              <a:t>MuCol</a:t>
            </a:r>
            <a:r>
              <a:rPr lang="en-US" sz="1400" dirty="0">
                <a:sym typeface="Wingdings" pitchFamily="2" charset="2"/>
              </a:rPr>
              <a:t>  Resume R&amp;D with gusto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200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233A3-FBA7-2521-4F3F-28F959C7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Invitation!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35F4176-5B17-ABF2-9190-FAFA3B36B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3939129"/>
            <a:ext cx="8839200" cy="85725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https://agenda.hep.wisc.edu/event/2188/</a:t>
            </a:r>
            <a:r>
              <a:rPr lang="en-US" dirty="0"/>
              <a:t> </a:t>
            </a:r>
          </a:p>
          <a:p>
            <a:r>
              <a:rPr lang="en-US" dirty="0"/>
              <a:t>Please ask for US Visa letter ~now if you need one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64B1C-7DDF-7E89-EBA3-019168F9720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11F6A1B-9475-9D40-BCB9-1C4D06443183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B748B-1E7F-C5A9-A1AA-07529990C7B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A4C26-7C9F-DEA9-09D1-196D501CB25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A building with a domed roof&#10;&#10;Description automatically generated">
            <a:extLst>
              <a:ext uri="{FF2B5EF4-FFF2-40B4-BE49-F238E27FC236}">
                <a16:creationId xmlns:a16="http://schemas.microsoft.com/office/drawing/2014/main" id="{B167E93A-899E-3C4A-E09D-A366956C9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47750"/>
            <a:ext cx="7772400" cy="289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0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Particles &amp; Interactions of </a:t>
            </a:r>
            <a:br>
              <a:rPr lang="en-US" dirty="0"/>
            </a:br>
            <a:r>
              <a:rPr lang="en-US" dirty="0"/>
              <a:t>The Standard Model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AE4DA-58EF-A74D-973F-F40771AC5FEF}" type="datetime5">
              <a:rPr lang="en-US" smtClean="0"/>
              <a:t>17-Oct-24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Sridhara Dasu (dasu@hep.wisc.edu)</a:t>
            </a: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C170-6814-4D44-A59E-D8E1EEE58C5A}" type="slidenum">
              <a:rPr lang="el-GR" smtClean="0"/>
              <a:pPr/>
              <a:t>5</a:t>
            </a:fld>
            <a:endParaRPr lang="el-GR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4321F-A870-E6F4-E2C5-360F2EE5AC63}"/>
              </a:ext>
            </a:extLst>
          </p:cNvPr>
          <p:cNvGrpSpPr/>
          <p:nvPr/>
        </p:nvGrpSpPr>
        <p:grpSpPr>
          <a:xfrm>
            <a:off x="1359500" y="857250"/>
            <a:ext cx="6412900" cy="4023584"/>
            <a:chOff x="1359500" y="857250"/>
            <a:chExt cx="6412900" cy="4023584"/>
          </a:xfrm>
        </p:grpSpPr>
        <p:sp>
          <p:nvSpPr>
            <p:cNvPr id="12" name="Rectangle 11"/>
            <p:cNvSpPr/>
            <p:nvPr/>
          </p:nvSpPr>
          <p:spPr>
            <a:xfrm>
              <a:off x="1428750" y="952500"/>
              <a:ext cx="6343650" cy="9906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428750" y="3333750"/>
              <a:ext cx="6343650" cy="153590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428750" y="1943100"/>
              <a:ext cx="6343650" cy="1390650"/>
            </a:xfrm>
            <a:prstGeom prst="rect">
              <a:avLst/>
            </a:prstGeom>
            <a:solidFill>
              <a:srgbClr val="E6F9F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1700" y="990600"/>
              <a:ext cx="4800600" cy="343723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 rot="5400000" flipH="1" flipV="1">
              <a:off x="1022353" y="2241805"/>
              <a:ext cx="15052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FF"/>
                  </a:solidFill>
                </a:rPr>
                <a:t>Interactions by exchange of vector bosons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428750" y="4419169"/>
              <a:ext cx="6343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The edifice on which SM is built: The complex scalar doublet, with non-zero VEV, results in masses for W</a:t>
              </a:r>
              <a:r>
                <a:rPr lang="en-US" sz="1200" baseline="30000" dirty="0"/>
                <a:t>+</a:t>
              </a:r>
              <a:r>
                <a:rPr lang="en-US" sz="1200" dirty="0"/>
                <a:t>/W</a:t>
              </a:r>
              <a:r>
                <a:rPr lang="en-US" sz="1200" baseline="30000" dirty="0"/>
                <a:t>–</a:t>
              </a:r>
              <a:r>
                <a:rPr lang="en-US" sz="1200" dirty="0"/>
                <a:t> and the Z &amp; massive Higgs. Fermions also get mass interacting with H.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5400000" flipH="1" flipV="1">
              <a:off x="1232073" y="1003727"/>
              <a:ext cx="11239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Matter Particles (fermions)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39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Higgs Field is Special</a:t>
            </a:r>
            <a:br>
              <a:rPr lang="en-US" dirty="0"/>
            </a:br>
            <a:r>
              <a:rPr lang="en-US" sz="2000" dirty="0">
                <a:ea typeface="+mj-ea"/>
              </a:rPr>
              <a:t>Electro-Weak Symmetry Breaking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29043E-0576-6848-B94D-AF71C38E782E}" type="datetime5">
              <a:rPr lang="en-US" smtClean="0"/>
              <a:t>17-Oct-24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87E27F9-5CC0-CC45-BC5B-797BA14D6A81}" type="slidenum">
              <a:rPr lang="en-US"/>
              <a:pPr/>
              <a:t>6</a:t>
            </a:fld>
            <a:endParaRPr lang="en-US"/>
          </a:p>
        </p:txBody>
      </p:sp>
      <p:pic>
        <p:nvPicPr>
          <p:cNvPr id="7" name="Picture 6" descr="higgsPotenti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8" y="1276352"/>
            <a:ext cx="4162172" cy="342899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28600" y="914400"/>
            <a:ext cx="8686800" cy="3714750"/>
          </a:xfrm>
        </p:spPr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50 years ago, gauge theory unified electro-weak interactions, but could not 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accommodate non-zero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masses for W</a:t>
            </a:r>
            <a:r>
              <a:rPr lang="en-US" sz="1800" baseline="30000" dirty="0">
                <a:solidFill>
                  <a:srgbClr val="FF0000"/>
                </a:solidFill>
              </a:rPr>
              <a:t>±</a:t>
            </a:r>
            <a:r>
              <a:rPr lang="en-US" sz="1800" dirty="0">
                <a:solidFill>
                  <a:srgbClr val="FF0000"/>
                </a:solidFill>
              </a:rPr>
              <a:t> &amp; 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3581221"/>
            <a:ext cx="2288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42F7"/>
                </a:solidFill>
              </a:rPr>
              <a:t>Coupling to Higgs field provides masses to matter particles!!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541DAE-05BD-0554-29AC-62BC78A7E5D1}"/>
              </a:ext>
            </a:extLst>
          </p:cNvPr>
          <p:cNvSpPr txBox="1"/>
          <p:nvPr/>
        </p:nvSpPr>
        <p:spPr>
          <a:xfrm>
            <a:off x="228600" y="1809750"/>
            <a:ext cx="26468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Introduction of a doublet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of complex scalar fields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with </a:t>
            </a:r>
            <a:r>
              <a:rPr lang="en-US" sz="1800" b="1" dirty="0">
                <a:solidFill>
                  <a:srgbClr val="0000FF"/>
                </a:solidFill>
              </a:rPr>
              <a:t>peculiar</a:t>
            </a:r>
            <a:r>
              <a:rPr lang="en-US" sz="1800" dirty="0">
                <a:solidFill>
                  <a:srgbClr val="0000FF"/>
                </a:solidFill>
              </a:rPr>
              <a:t> potential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provided masses for W</a:t>
            </a:r>
            <a:r>
              <a:rPr lang="en-US" sz="1800" baseline="30000" dirty="0">
                <a:solidFill>
                  <a:srgbClr val="0000FF"/>
                </a:solidFill>
              </a:rPr>
              <a:t>±</a:t>
            </a:r>
            <a:r>
              <a:rPr lang="en-US" sz="1800" dirty="0">
                <a:solidFill>
                  <a:srgbClr val="0000FF"/>
                </a:solidFill>
              </a:rPr>
              <a:t> &amp; Z and left 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>
                <a:solidFill>
                  <a:srgbClr val="0000FF"/>
                </a:solidFill>
              </a:rPr>
              <a:t> massless! </a:t>
            </a:r>
          </a:p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D112B2-D741-DC9E-36D0-F3DF9D84CCAA}"/>
              </a:ext>
            </a:extLst>
          </p:cNvPr>
          <p:cNvSpPr txBox="1"/>
          <p:nvPr/>
        </p:nvSpPr>
        <p:spPr>
          <a:xfrm>
            <a:off x="6629400" y="354312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Confirming the form of the potential requires measuring di-</a:t>
            </a:r>
            <a:r>
              <a:rPr lang="en-US" dirty="0" err="1"/>
              <a:t>higgs</a:t>
            </a:r>
            <a:r>
              <a:rPr lang="en-US" dirty="0"/>
              <a:t> production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BEE876-E3CA-3577-9517-631C3D4B9A25}"/>
              </a:ext>
            </a:extLst>
          </p:cNvPr>
          <p:cNvSpPr txBox="1"/>
          <p:nvPr/>
        </p:nvSpPr>
        <p:spPr>
          <a:xfrm>
            <a:off x="6420902" y="2133421"/>
            <a:ext cx="2646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E8F00"/>
                </a:solidFill>
              </a:rPr>
              <a:t>The remnant fourth field degree of freedom is the Higgs Boson discovered in 2012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930B81-B335-5C15-C21C-0E53EC27EAB4}"/>
                  </a:ext>
                </a:extLst>
              </p:cNvPr>
              <p:cNvSpPr txBox="1"/>
              <p:nvPr/>
            </p:nvSpPr>
            <p:spPr>
              <a:xfrm>
                <a:off x="6794863" y="1332808"/>
                <a:ext cx="1828800" cy="612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930B81-B335-5C15-C21C-0E53EC27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863" y="1332808"/>
                <a:ext cx="1828800" cy="612732"/>
              </a:xfrm>
              <a:prstGeom prst="rect">
                <a:avLst/>
              </a:prstGeom>
              <a:blipFill>
                <a:blip r:embed="rId3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20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e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0"/>
            <a:ext cx="742603" cy="51435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85950" y="3314700"/>
            <a:ext cx="1028700" cy="11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43100" y="628650"/>
            <a:ext cx="1028700" cy="119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" name="Arc 5"/>
          <p:cNvSpPr/>
          <p:nvPr/>
        </p:nvSpPr>
        <p:spPr>
          <a:xfrm>
            <a:off x="2571750" y="685800"/>
            <a:ext cx="171450" cy="2686050"/>
          </a:xfrm>
          <a:prstGeom prst="arc">
            <a:avLst>
              <a:gd name="adj1" fmla="val 16200000"/>
              <a:gd name="adj2" fmla="val 5311871"/>
            </a:avLst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>
            <a:endCxn id="9" idx="4"/>
          </p:cNvCxnSpPr>
          <p:nvPr/>
        </p:nvCxnSpPr>
        <p:spPr>
          <a:xfrm>
            <a:off x="3429000" y="1924050"/>
            <a:ext cx="1028700" cy="1191"/>
          </a:xfrm>
          <a:prstGeom prst="line">
            <a:avLst/>
          </a:prstGeom>
          <a:ln w="25400">
            <a:solidFill>
              <a:srgbClr val="0000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5400000">
            <a:off x="4743450" y="1066800"/>
            <a:ext cx="1143000" cy="1714500"/>
          </a:xfrm>
          <a:prstGeom prst="ellipse">
            <a:avLst/>
          </a:prstGeom>
          <a:noFill/>
          <a:ln>
            <a:solidFill>
              <a:srgbClr val="0000CC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Oval 9"/>
          <p:cNvSpPr/>
          <p:nvPr/>
        </p:nvSpPr>
        <p:spPr>
          <a:xfrm>
            <a:off x="4400550" y="1851883"/>
            <a:ext cx="114300" cy="1143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Oval 12"/>
          <p:cNvSpPr/>
          <p:nvPr/>
        </p:nvSpPr>
        <p:spPr>
          <a:xfrm>
            <a:off x="6115050" y="1889983"/>
            <a:ext cx="114300" cy="114300"/>
          </a:xfrm>
          <a:prstGeom prst="ellipse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Connector 13"/>
          <p:cNvCxnSpPr/>
          <p:nvPr/>
        </p:nvCxnSpPr>
        <p:spPr>
          <a:xfrm>
            <a:off x="6172200" y="1966183"/>
            <a:ext cx="1085850" cy="1191"/>
          </a:xfrm>
          <a:prstGeom prst="line">
            <a:avLst/>
          </a:prstGeom>
          <a:ln w="25400">
            <a:solidFill>
              <a:srgbClr val="0000C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28850" y="3314700"/>
            <a:ext cx="7426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500" b="1" dirty="0">
                <a:solidFill>
                  <a:srgbClr val="C00000"/>
                </a:solidFill>
              </a:rPr>
              <a:t>LHC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3200" y="89535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0000CC"/>
                </a:solidFill>
              </a:rPr>
              <a:t>In the language of quantum field theory...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5800" y="1695450"/>
            <a:ext cx="1752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100" dirty="0">
                <a:solidFill>
                  <a:srgbClr val="FF0000"/>
                </a:solidFill>
              </a:rPr>
              <a:t>virtual states</a:t>
            </a: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14300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1143001" y="461576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14300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143001" y="461576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000500" y="2600190"/>
            <a:ext cx="2552007" cy="974612"/>
            <a:chOff x="3810000" y="4724400"/>
            <a:chExt cx="3402676" cy="1299482"/>
          </a:xfrm>
        </p:grpSpPr>
        <p:pic>
          <p:nvPicPr>
            <p:cNvPr id="39944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0" y="4724400"/>
              <a:ext cx="3402676" cy="609600"/>
            </a:xfrm>
            <a:prstGeom prst="rect">
              <a:avLst/>
            </a:prstGeom>
            <a:noFill/>
          </p:spPr>
        </p:pic>
        <p:pic>
          <p:nvPicPr>
            <p:cNvPr id="39943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62401" y="5410200"/>
              <a:ext cx="3124199" cy="613682"/>
            </a:xfrm>
            <a:prstGeom prst="rect">
              <a:avLst/>
            </a:prstGeom>
            <a:noFill/>
          </p:spPr>
        </p:pic>
      </p:grp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1143000" y="-1674"/>
            <a:ext cx="138564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1143001" y="466339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39947" name="Rectangle 11"/>
          <p:cNvSpPr>
            <a:spLocks noChangeArrowheads="1"/>
          </p:cNvSpPr>
          <p:nvPr/>
        </p:nvSpPr>
        <p:spPr bwMode="auto">
          <a:xfrm>
            <a:off x="1143001" y="728276"/>
            <a:ext cx="138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en-US" sz="135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261020" y="2495550"/>
            <a:ext cx="1537415" cy="1225103"/>
          </a:xfrm>
          <a:custGeom>
            <a:avLst/>
            <a:gdLst>
              <a:gd name="connsiteX0" fmla="*/ 176011 w 2049887"/>
              <a:gd name="connsiteY0" fmla="*/ 167425 h 1633471"/>
              <a:gd name="connsiteX1" fmla="*/ 935865 w 2049887"/>
              <a:gd name="connsiteY1" fmla="*/ 0 h 1633471"/>
              <a:gd name="connsiteX2" fmla="*/ 1888901 w 2049887"/>
              <a:gd name="connsiteY2" fmla="*/ 167425 h 1633471"/>
              <a:gd name="connsiteX3" fmla="*/ 1901780 w 2049887"/>
              <a:gd name="connsiteY3" fmla="*/ 528034 h 1633471"/>
              <a:gd name="connsiteX4" fmla="*/ 1772992 w 2049887"/>
              <a:gd name="connsiteY4" fmla="*/ 1455313 h 1633471"/>
              <a:gd name="connsiteX5" fmla="*/ 897228 w 2049887"/>
              <a:gd name="connsiteY5" fmla="*/ 1596980 h 1633471"/>
              <a:gd name="connsiteX6" fmla="*/ 137375 w 2049887"/>
              <a:gd name="connsiteY6" fmla="*/ 1429555 h 1633471"/>
              <a:gd name="connsiteX7" fmla="*/ 72980 w 2049887"/>
              <a:gd name="connsiteY7" fmla="*/ 708338 h 1633471"/>
              <a:gd name="connsiteX8" fmla="*/ 176011 w 2049887"/>
              <a:gd name="connsiteY8" fmla="*/ 167425 h 1633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9887" h="1633471">
                <a:moveTo>
                  <a:pt x="176011" y="167425"/>
                </a:moveTo>
                <a:cubicBezTo>
                  <a:pt x="319825" y="49369"/>
                  <a:pt x="650383" y="0"/>
                  <a:pt x="935865" y="0"/>
                </a:cubicBezTo>
                <a:cubicBezTo>
                  <a:pt x="1221347" y="0"/>
                  <a:pt x="1727915" y="79419"/>
                  <a:pt x="1888901" y="167425"/>
                </a:cubicBezTo>
                <a:cubicBezTo>
                  <a:pt x="2049887" y="255431"/>
                  <a:pt x="1921098" y="313386"/>
                  <a:pt x="1901780" y="528034"/>
                </a:cubicBezTo>
                <a:cubicBezTo>
                  <a:pt x="1882462" y="742682"/>
                  <a:pt x="1940417" y="1277155"/>
                  <a:pt x="1772992" y="1455313"/>
                </a:cubicBezTo>
                <a:cubicBezTo>
                  <a:pt x="1605567" y="1633471"/>
                  <a:pt x="1169831" y="1601273"/>
                  <a:pt x="897228" y="1596980"/>
                </a:cubicBezTo>
                <a:cubicBezTo>
                  <a:pt x="624625" y="1592687"/>
                  <a:pt x="274750" y="1577662"/>
                  <a:pt x="137375" y="1429555"/>
                </a:cubicBezTo>
                <a:cubicBezTo>
                  <a:pt x="0" y="1281448"/>
                  <a:pt x="66541" y="918693"/>
                  <a:pt x="72980" y="708338"/>
                </a:cubicBezTo>
                <a:cubicBezTo>
                  <a:pt x="79419" y="497983"/>
                  <a:pt x="32197" y="285481"/>
                  <a:pt x="176011" y="167425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3314700" y="3715642"/>
            <a:ext cx="521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rgbClr val="FF0000"/>
                </a:solidFill>
              </a:rPr>
              <a:t>...our window into the desert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E2D8EE-7E65-11CE-5FEF-2DF72E1A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615167"/>
          </a:xfrm>
        </p:spPr>
        <p:txBody>
          <a:bodyPr/>
          <a:lstStyle/>
          <a:p>
            <a:r>
              <a:rPr lang="en-US" dirty="0"/>
              <a:t>Sneak Peek into the Desert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F7A850-0DF3-0690-859E-B5FBC4F094E2}"/>
              </a:ext>
            </a:extLst>
          </p:cNvPr>
          <p:cNvSpPr txBox="1"/>
          <p:nvPr/>
        </p:nvSpPr>
        <p:spPr>
          <a:xfrm>
            <a:off x="76200" y="104775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Flavor sector </a:t>
            </a:r>
            <a:r>
              <a:rPr lang="en-US" dirty="0">
                <a:sym typeface="Wingdings" pitchFamily="2" charset="2"/>
              </a:rPr>
              <a:t> new physics</a:t>
            </a:r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4BC69C5-7464-3678-C4ED-D3D8653FC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F1D7E-0A3A-3449-BD54-5A24E16E6CBD}" type="datetime5">
              <a:rPr lang="en-US" smtClean="0"/>
              <a:t>17-Oct-24</a:t>
            </a:fld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766EF39-2147-347E-A33A-23342D2A6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DCAE022-3E33-C4C1-0BA3-3A9B02EB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E45E6-D731-C204-8EB4-709CBE7B3E72}"/>
              </a:ext>
            </a:extLst>
          </p:cNvPr>
          <p:cNvSpPr txBox="1"/>
          <p:nvPr/>
        </p:nvSpPr>
        <p:spPr>
          <a:xfrm>
            <a:off x="140997" y="280308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Higgs sector </a:t>
            </a:r>
            <a:r>
              <a:rPr lang="en-US" dirty="0">
                <a:sym typeface="Wingdings" pitchFamily="2" charset="2"/>
              </a:rPr>
              <a:t> new physics?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A7FA5-D2D6-AE86-4C85-D658D1DBB9D8}"/>
              </a:ext>
            </a:extLst>
          </p:cNvPr>
          <p:cNvSpPr txBox="1"/>
          <p:nvPr/>
        </p:nvSpPr>
        <p:spPr>
          <a:xfrm>
            <a:off x="2819052" y="4177307"/>
            <a:ext cx="617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Scalar Higgs boson mass corrections would be very large with only the particle content of the Standard Model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8.41813E-7 L -6.66667E-6 0.51064 " pathEditMode="relative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0" grpId="0" animBg="1"/>
      <p:bldP spid="13" grpId="0" animBg="1"/>
      <p:bldP spid="18" grpId="0"/>
      <p:bldP spid="15" grpId="0"/>
      <p:bldP spid="26" grpId="0" animBg="1"/>
      <p:bldP spid="27" grpId="0"/>
      <p:bldP spid="12" grpId="0"/>
      <p:bldP spid="2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F6169-D408-6F98-7105-A0FBA81AE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Central to Many Fundamental Topics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79ABB-16FA-C9FE-25FC-630B9F494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6016-9489-B04F-824F-53DA1E003F4E}" type="datetime5">
              <a:rPr lang="en-US" smtClean="0"/>
              <a:t>17-Oct-24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4E94E-95F3-8E02-29A8-0F71E0BD9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8298D-17E9-A0DB-9F22-21839DADC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1525CDB9-2B56-B5F0-5953-DEB6B3042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66162"/>
            <a:ext cx="4267200" cy="321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504770-D9AB-1763-31F0-C494D21F075A}"/>
              </a:ext>
            </a:extLst>
          </p:cNvPr>
          <p:cNvSpPr txBox="1"/>
          <p:nvPr/>
        </p:nvSpPr>
        <p:spPr>
          <a:xfrm>
            <a:off x="76200" y="417195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Percent level Higgs couplings deviations from SM values </a:t>
            </a:r>
            <a:r>
              <a:rPr lang="en-US" dirty="0">
                <a:sym typeface="Wingdings" pitchFamily="2" charset="2"/>
              </a:rPr>
              <a:t> BSM physics at 10 </a:t>
            </a:r>
            <a:r>
              <a:rPr lang="en-US" dirty="0" err="1">
                <a:sym typeface="Wingdings" pitchFamily="2" charset="2"/>
              </a:rPr>
              <a:t>TeV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659247-94D4-09B3-8685-FD38FF5910BA}"/>
              </a:ext>
            </a:extLst>
          </p:cNvPr>
          <p:cNvSpPr txBox="1"/>
          <p:nvPr/>
        </p:nvSpPr>
        <p:spPr>
          <a:xfrm>
            <a:off x="0" y="45412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30000" dirty="0"/>
              <a:t>+</a:t>
            </a:r>
            <a:r>
              <a:rPr lang="en-US" dirty="0"/>
              <a:t> e</a:t>
            </a:r>
            <a:r>
              <a:rPr lang="en-US" baseline="30000" dirty="0"/>
              <a:t>–</a:t>
            </a:r>
            <a:r>
              <a:rPr lang="en-US" dirty="0"/>
              <a:t> Higgs Factory </a:t>
            </a:r>
            <a:r>
              <a:rPr lang="en-US" dirty="0">
                <a:sym typeface="Wingdings" pitchFamily="2" charset="2"/>
              </a:rPr>
              <a:t> Energy Frontier (10 </a:t>
            </a:r>
            <a:r>
              <a:rPr lang="en-US" dirty="0" err="1">
                <a:sym typeface="Wingdings" pitchFamily="2" charset="2"/>
              </a:rPr>
              <a:t>TeV</a:t>
            </a:r>
            <a:r>
              <a:rPr lang="en-US" dirty="0">
                <a:sym typeface="Wingdings" pitchFamily="2" charset="2"/>
              </a:rPr>
              <a:t>) Muon Collider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056F4-5B01-C5B8-E584-4F092CBB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150"/>
            <a:ext cx="8686800" cy="857250"/>
          </a:xfrm>
        </p:spPr>
        <p:txBody>
          <a:bodyPr/>
          <a:lstStyle/>
          <a:p>
            <a:r>
              <a:rPr lang="en-US" dirty="0"/>
              <a:t>Higgs Boson Couplings, Production and Decays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719AC-525B-BFDA-9CB7-2C503258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5367-BB4A-A140-BB21-0795EFCB8AAE}" type="datetime5">
              <a:rPr lang="en-US" smtClean="0"/>
              <a:t>17-Oct-24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5E407-6617-3C4F-4FFE-64D3D4CD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(dasu@hep.wisc.edu)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4E89E-9F0D-D987-2F58-36B266BA7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51BD2-58D5-7E45-9FCF-47C84745B91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Chart, diagram&#10;&#10;Description automatically generated">
            <a:extLst>
              <a:ext uri="{FF2B5EF4-FFF2-40B4-BE49-F238E27FC236}">
                <a16:creationId xmlns:a16="http://schemas.microsoft.com/office/drawing/2014/main" id="{0B57B94E-C3F0-58B5-9380-089534B29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961283"/>
            <a:ext cx="8853533" cy="3744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52928B-DAF1-87E0-C721-3D2D0B0509DD}"/>
              </a:ext>
            </a:extLst>
          </p:cNvPr>
          <p:cNvSpPr txBox="1"/>
          <p:nvPr/>
        </p:nvSpPr>
        <p:spPr>
          <a:xfrm>
            <a:off x="3429000" y="92315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(At the LHC)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C8435D-0A93-72BE-2405-6B8A9FB11FBF}"/>
              </a:ext>
            </a:extLst>
          </p:cNvPr>
          <p:cNvGrpSpPr/>
          <p:nvPr/>
        </p:nvGrpSpPr>
        <p:grpSpPr>
          <a:xfrm>
            <a:off x="2057400" y="1352550"/>
            <a:ext cx="3200400" cy="1066800"/>
            <a:chOff x="2057400" y="1352550"/>
            <a:chExt cx="3200400" cy="10668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3C9138C-E3A4-B413-4B89-99D4F5B30A03}"/>
                </a:ext>
              </a:extLst>
            </p:cNvPr>
            <p:cNvGrpSpPr/>
            <p:nvPr/>
          </p:nvGrpSpPr>
          <p:grpSpPr>
            <a:xfrm>
              <a:off x="2140765" y="2157740"/>
              <a:ext cx="3117035" cy="261610"/>
              <a:chOff x="2140765" y="2157740"/>
              <a:chExt cx="3117035" cy="26161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A7BE84-CC8D-6019-B4B2-D5280123A233}"/>
                  </a:ext>
                </a:extLst>
              </p:cNvPr>
              <p:cNvSpPr txBox="1"/>
              <p:nvPr/>
            </p:nvSpPr>
            <p:spPr>
              <a:xfrm>
                <a:off x="3817165" y="2157740"/>
                <a:ext cx="14406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FF42F7"/>
                    </a:solidFill>
                  </a:rPr>
                  <a:t>(At </a:t>
                </a:r>
                <a:r>
                  <a:rPr lang="en-US" sz="1100" dirty="0" err="1">
                    <a:solidFill>
                      <a:srgbClr val="FF42F7"/>
                    </a:solidFill>
                  </a:rPr>
                  <a:t>e+e</a:t>
                </a:r>
                <a:r>
                  <a:rPr lang="en-US" sz="1100" dirty="0">
                    <a:solidFill>
                      <a:srgbClr val="FF42F7"/>
                    </a:solidFill>
                  </a:rPr>
                  <a:t>- factories)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883BE3-F099-5DD7-2378-86402279E411}"/>
                  </a:ext>
                </a:extLst>
              </p:cNvPr>
              <p:cNvSpPr txBox="1"/>
              <p:nvPr/>
            </p:nvSpPr>
            <p:spPr>
              <a:xfrm>
                <a:off x="2140765" y="2157740"/>
                <a:ext cx="144063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00B0F0"/>
                    </a:solidFill>
                  </a:rPr>
                  <a:t>(At Muon Colliders)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BAE847-6FA4-2148-DABE-97E3B5C287BF}"/>
                </a:ext>
              </a:extLst>
            </p:cNvPr>
            <p:cNvSpPr txBox="1"/>
            <p:nvPr/>
          </p:nvSpPr>
          <p:spPr>
            <a:xfrm>
              <a:off x="3657600" y="1374846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2F7"/>
                  </a:solidFill>
                </a:rPr>
                <a:t>e</a:t>
              </a:r>
              <a:r>
                <a:rPr lang="en-US" baseline="30000" dirty="0">
                  <a:solidFill>
                    <a:srgbClr val="FF42F7"/>
                  </a:solidFill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E6C1AF-34BD-074D-E2AC-8B75B95BC0D9}"/>
                </a:ext>
              </a:extLst>
            </p:cNvPr>
            <p:cNvSpPr txBox="1"/>
            <p:nvPr/>
          </p:nvSpPr>
          <p:spPr>
            <a:xfrm>
              <a:off x="3657600" y="1766293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2F7"/>
                  </a:solidFill>
                </a:rPr>
                <a:t>e</a:t>
              </a:r>
              <a:r>
                <a:rPr lang="en-US" baseline="30000" dirty="0">
                  <a:solidFill>
                    <a:srgbClr val="FF42F7"/>
                  </a:solidFill>
                </a:rPr>
                <a:t>-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0E4A0A9-64DF-B82D-AFC9-72A7414A7D57}"/>
                </a:ext>
              </a:extLst>
            </p:cNvPr>
            <p:cNvSpPr txBox="1"/>
            <p:nvPr/>
          </p:nvSpPr>
          <p:spPr>
            <a:xfrm>
              <a:off x="2057400" y="13525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r>
                <a:rPr lang="en-US" baseline="30000" dirty="0">
                  <a:solidFill>
                    <a:srgbClr val="00B0F0"/>
                  </a:solidFill>
                </a:rPr>
                <a:t>+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8A6351-F856-D08F-F08A-1726639CEB91}"/>
                </a:ext>
              </a:extLst>
            </p:cNvPr>
            <p:cNvSpPr txBox="1"/>
            <p:nvPr/>
          </p:nvSpPr>
          <p:spPr>
            <a:xfrm>
              <a:off x="2057400" y="1743997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r>
                <a:rPr lang="en-US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BC1E2D-5F7D-ED14-2937-11702D0A4891}"/>
                </a:ext>
              </a:extLst>
            </p:cNvPr>
            <p:cNvSpPr txBox="1"/>
            <p:nvPr/>
          </p:nvSpPr>
          <p:spPr>
            <a:xfrm>
              <a:off x="3276600" y="13525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n</a:t>
              </a:r>
              <a:r>
                <a:rPr lang="en-US" baseline="-25000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endParaRPr lang="en-US" baseline="30000" dirty="0">
                <a:solidFill>
                  <a:srgbClr val="00B0F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3D132C-F2A2-B871-04C3-064E9590303E}"/>
                </a:ext>
              </a:extLst>
            </p:cNvPr>
            <p:cNvSpPr txBox="1"/>
            <p:nvPr/>
          </p:nvSpPr>
          <p:spPr>
            <a:xfrm>
              <a:off x="3276600" y="174521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n</a:t>
              </a:r>
              <a:r>
                <a:rPr lang="en-US" baseline="-25000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endParaRPr lang="en-US" baseline="-25000" dirty="0">
                <a:solidFill>
                  <a:srgbClr val="00B0F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AB6AD5-655B-41C1-C2B2-A3AF37433199}"/>
                </a:ext>
              </a:extLst>
            </p:cNvPr>
            <p:cNvCxnSpPr/>
            <p:nvPr/>
          </p:nvCxnSpPr>
          <p:spPr>
            <a:xfrm>
              <a:off x="3352800" y="1885950"/>
              <a:ext cx="1524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3AEE57-649C-B6A3-F162-A27D64913BDF}"/>
              </a:ext>
            </a:extLst>
          </p:cNvPr>
          <p:cNvGrpSpPr/>
          <p:nvPr/>
        </p:nvGrpSpPr>
        <p:grpSpPr>
          <a:xfrm>
            <a:off x="3810000" y="3790950"/>
            <a:ext cx="1524000" cy="1066800"/>
            <a:chOff x="3810000" y="3790950"/>
            <a:chExt cx="1524000" cy="10668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877ABF-E2CC-90FB-4B7A-6F3B73D5E77E}"/>
                </a:ext>
              </a:extLst>
            </p:cNvPr>
            <p:cNvSpPr txBox="1"/>
            <p:nvPr/>
          </p:nvSpPr>
          <p:spPr>
            <a:xfrm>
              <a:off x="3893365" y="4596140"/>
              <a:ext cx="14406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B0F0"/>
                  </a:solidFill>
                </a:rPr>
                <a:t>(At Muon Colliders)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44F426-40F5-8DD1-B434-7A719E4CA227}"/>
                </a:ext>
              </a:extLst>
            </p:cNvPr>
            <p:cNvSpPr txBox="1"/>
            <p:nvPr/>
          </p:nvSpPr>
          <p:spPr>
            <a:xfrm>
              <a:off x="3810000" y="37909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r>
                <a:rPr lang="en-US" baseline="30000" dirty="0">
                  <a:solidFill>
                    <a:srgbClr val="00B0F0"/>
                  </a:solidFill>
                </a:rPr>
                <a:t>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7D0588-F3B1-9630-8355-F5348FD8B22C}"/>
                </a:ext>
              </a:extLst>
            </p:cNvPr>
            <p:cNvSpPr txBox="1"/>
            <p:nvPr/>
          </p:nvSpPr>
          <p:spPr>
            <a:xfrm>
              <a:off x="3810000" y="4182397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r>
                <a:rPr lang="en-US" baseline="30000" dirty="0">
                  <a:solidFill>
                    <a:srgbClr val="00B0F0"/>
                  </a:solidFill>
                </a:rPr>
                <a:t>-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DE5E68-E3B6-402B-8653-47D08B08C9B5}"/>
                </a:ext>
              </a:extLst>
            </p:cNvPr>
            <p:cNvSpPr txBox="1"/>
            <p:nvPr/>
          </p:nvSpPr>
          <p:spPr>
            <a:xfrm>
              <a:off x="4800600" y="37909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n</a:t>
              </a:r>
              <a:r>
                <a:rPr lang="en-US" baseline="-25000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endParaRPr lang="en-US" baseline="30000" dirty="0">
                <a:solidFill>
                  <a:srgbClr val="00B0F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C4BCA9-6D8D-1C23-6240-F45E096CBDFA}"/>
                </a:ext>
              </a:extLst>
            </p:cNvPr>
            <p:cNvSpPr txBox="1"/>
            <p:nvPr/>
          </p:nvSpPr>
          <p:spPr>
            <a:xfrm>
              <a:off x="4800600" y="4259818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Symbol" pitchFamily="2" charset="2"/>
                </a:rPr>
                <a:t>n</a:t>
              </a:r>
              <a:r>
                <a:rPr lang="en-US" baseline="-25000" dirty="0">
                  <a:solidFill>
                    <a:srgbClr val="00B0F0"/>
                  </a:solidFill>
                  <a:latin typeface="Symbol" pitchFamily="2" charset="2"/>
                </a:rPr>
                <a:t>m</a:t>
              </a:r>
              <a:endParaRPr lang="en-US" baseline="-25000" dirty="0">
                <a:solidFill>
                  <a:srgbClr val="00B0F0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7820E58-4341-1EE0-82C7-8DBA5BF44447}"/>
                </a:ext>
              </a:extLst>
            </p:cNvPr>
            <p:cNvCxnSpPr/>
            <p:nvPr/>
          </p:nvCxnSpPr>
          <p:spPr>
            <a:xfrm>
              <a:off x="4876800" y="4400550"/>
              <a:ext cx="152400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91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70019</TotalTime>
  <Words>2487</Words>
  <Application>Microsoft Macintosh PowerPoint</Application>
  <PresentationFormat>On-screen Show (16:9)</PresentationFormat>
  <Paragraphs>385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Times</vt:lpstr>
      <vt:lpstr>Arial</vt:lpstr>
      <vt:lpstr>Calibri</vt:lpstr>
      <vt:lpstr>Cambria Math</vt:lpstr>
      <vt:lpstr>Helvetica</vt:lpstr>
      <vt:lpstr>Symbol</vt:lpstr>
      <vt:lpstr>Times New Roman</vt:lpstr>
      <vt:lpstr>Wingdings</vt:lpstr>
      <vt:lpstr>Wingdings 3</vt:lpstr>
      <vt:lpstr>Office Theme</vt:lpstr>
      <vt:lpstr>Custom Design</vt:lpstr>
      <vt:lpstr>Compact Colliders Of Tomorrow: The Cool Copper Collider &amp; The Muon Collider</vt:lpstr>
      <vt:lpstr>Colliders @ the Energy Frontier!</vt:lpstr>
      <vt:lpstr>PowerPoint Presentation</vt:lpstr>
      <vt:lpstr>Higgs is Central</vt:lpstr>
      <vt:lpstr>Particles &amp; Interactions of  The Standard Model</vt:lpstr>
      <vt:lpstr>Higgs Field is Special Electro-Weak Symmetry Breaking</vt:lpstr>
      <vt:lpstr>Sneak Peek into the Desert</vt:lpstr>
      <vt:lpstr>Higgs Central to Many Fundamental Topics</vt:lpstr>
      <vt:lpstr>Higgs Boson Couplings, Production and Decays</vt:lpstr>
      <vt:lpstr>Current Status of Golden Channels @ LHC</vt:lpstr>
      <vt:lpstr>Current Status of Higgs Couplings</vt:lpstr>
      <vt:lpstr>What’s Next?  Sub-percent Level Higgs Couplings  10 TeV BSM</vt:lpstr>
      <vt:lpstr>Why an electron-positron collider?</vt:lpstr>
      <vt:lpstr>Colliders Of Tomorrow</vt:lpstr>
      <vt:lpstr>Implementation Task Force  Evaluated Collider Types</vt:lpstr>
      <vt:lpstr>Lepton collider Luminosity vs √s Landscape</vt:lpstr>
      <vt:lpstr>Luminosity / Power vs Energy from ITF</vt:lpstr>
      <vt:lpstr>Higgs Factories</vt:lpstr>
      <vt:lpstr>Energy Frontier Machines</vt:lpstr>
      <vt:lpstr>Higgs Factory Physics Timeline  vis-à-vis Integrated Luminosity</vt:lpstr>
      <vt:lpstr>C3 – Cool Copper Collider – New Option</vt:lpstr>
      <vt:lpstr>Synergies With X-Ray Photon Sources</vt:lpstr>
      <vt:lpstr>C3 – √s=250-550 GeV – Potential Coordinates</vt:lpstr>
      <vt:lpstr>Higgs Couplings from Factories</vt:lpstr>
      <vt:lpstr>Top-Yukawa and Higgs Self-Coupling</vt:lpstr>
      <vt:lpstr>Electroweak Observables</vt:lpstr>
      <vt:lpstr>Oh! Lord of Rings!!  Can’t we get to 10 TeV in one swoop?</vt:lpstr>
      <vt:lpstr>Innovative Muon Collider Concepts Energy Efficient Path to O(10)-TeV Colliders</vt:lpstr>
      <vt:lpstr>Muon Collider Advantages</vt:lpstr>
      <vt:lpstr>Higgs Precision &amp; Di-Higgs Potential</vt:lpstr>
      <vt:lpstr>Muon Collider Prospects: Heavy Scalar Singlet</vt:lpstr>
      <vt:lpstr>Higgs Compositeness &amp; Minimal Z’ –  Another place where Muon Collider Shines</vt:lpstr>
      <vt:lpstr>Dark Matter Reach</vt:lpstr>
      <vt:lpstr>SUSY sparticle Searches</vt:lpstr>
      <vt:lpstr>Towards Muon Collider</vt:lpstr>
      <vt:lpstr>Towards Muon Collider …</vt:lpstr>
      <vt:lpstr>Muon Collider Accelerator Challenges Beam Production : Demonstration of Ionization Cooling</vt:lpstr>
      <vt:lpstr>Neutrino Background?</vt:lpstr>
      <vt:lpstr>Muon Collider Accelerator Challenges Neutrino Radiation Mitigation</vt:lpstr>
      <vt:lpstr>Muon Collider Challenges –  Beam Induced Background</vt:lpstr>
      <vt:lpstr>Can we reconstruct stuff?</vt:lpstr>
      <vt:lpstr>Muon Collider Challenges Increased Accelerator R&amp;D is the Key</vt:lpstr>
      <vt:lpstr>Summary – Asia &amp; Europe</vt:lpstr>
      <vt:lpstr>Summary + Invitation</vt:lpstr>
      <vt:lpstr>Another Invitation!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486</cp:revision>
  <dcterms:created xsi:type="dcterms:W3CDTF">2012-01-24T18:30:37Z</dcterms:created>
  <dcterms:modified xsi:type="dcterms:W3CDTF">2024-10-18T03:30:39Z</dcterms:modified>
</cp:coreProperties>
</file>