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emf" ContentType="image/x-emf"/>
  <Default Extension="vml" ContentType="application/vnd.openxmlformats-officedocument.vmlDrawing"/>
  <Default Extension="gif" ContentType="image/gi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bin" ContentType="audio/unknown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536" r:id="rId3"/>
    <p:sldId id="538" r:id="rId4"/>
    <p:sldId id="537" r:id="rId5"/>
    <p:sldId id="488" r:id="rId6"/>
    <p:sldId id="489" r:id="rId7"/>
    <p:sldId id="511" r:id="rId8"/>
    <p:sldId id="495" r:id="rId9"/>
    <p:sldId id="496" r:id="rId10"/>
    <p:sldId id="512" r:id="rId11"/>
    <p:sldId id="461" r:id="rId12"/>
    <p:sldId id="497" r:id="rId13"/>
    <p:sldId id="499" r:id="rId14"/>
    <p:sldId id="480" r:id="rId15"/>
    <p:sldId id="487" r:id="rId16"/>
    <p:sldId id="513" r:id="rId17"/>
    <p:sldId id="258" r:id="rId18"/>
    <p:sldId id="464" r:id="rId19"/>
    <p:sldId id="340" r:id="rId20"/>
    <p:sldId id="514" r:id="rId21"/>
    <p:sldId id="365" r:id="rId22"/>
    <p:sldId id="515" r:id="rId23"/>
    <p:sldId id="416" r:id="rId24"/>
    <p:sldId id="516" r:id="rId25"/>
    <p:sldId id="378" r:id="rId26"/>
    <p:sldId id="470" r:id="rId27"/>
    <p:sldId id="471" r:id="rId28"/>
    <p:sldId id="510" r:id="rId29"/>
    <p:sldId id="473" r:id="rId30"/>
    <p:sldId id="517" r:id="rId31"/>
    <p:sldId id="518" r:id="rId32"/>
    <p:sldId id="519" r:id="rId33"/>
    <p:sldId id="520" r:id="rId34"/>
    <p:sldId id="507" r:id="rId35"/>
    <p:sldId id="485" r:id="rId36"/>
    <p:sldId id="521" r:id="rId37"/>
    <p:sldId id="522" r:id="rId38"/>
    <p:sldId id="523" r:id="rId39"/>
    <p:sldId id="524" r:id="rId40"/>
    <p:sldId id="525" r:id="rId41"/>
    <p:sldId id="526" r:id="rId42"/>
    <p:sldId id="527" r:id="rId43"/>
    <p:sldId id="528" r:id="rId44"/>
    <p:sldId id="529" r:id="rId45"/>
    <p:sldId id="530" r:id="rId46"/>
    <p:sldId id="531" r:id="rId47"/>
    <p:sldId id="532" r:id="rId48"/>
    <p:sldId id="468" r:id="rId49"/>
    <p:sldId id="534" r:id="rId50"/>
    <p:sldId id="535" r:id="rId51"/>
    <p:sldId id="533" r:id="rId52"/>
    <p:sldId id="404" r:id="rId5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000FF"/>
    <a:srgbClr val="FFFFFF"/>
    <a:srgbClr val="66FF66"/>
    <a:srgbClr val="E59F57"/>
    <a:srgbClr val="008000"/>
    <a:srgbClr val="FF42F7"/>
    <a:srgbClr val="E6F9F9"/>
    <a:srgbClr val="4130A4"/>
    <a:srgbClr val="EF4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 autoAdjust="0"/>
    <p:restoredTop sz="94737" autoAdjust="0"/>
  </p:normalViewPr>
  <p:slideViewPr>
    <p:cSldViewPr snapToObjects="1">
      <p:cViewPr varScale="1">
        <p:scale>
          <a:sx n="108" d="100"/>
          <a:sy n="108" d="100"/>
        </p:scale>
        <p:origin x="-13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7/21/12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7/21/12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B15C4-4EA4-4B44-8B1C-58340B7D0C38}" type="slidenum">
              <a:rPr lang="en-US"/>
              <a:pPr/>
              <a:t>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05AA0-C0FC-7744-84CF-5AA3DD237C8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0088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8201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barn</a:t>
            </a:r>
            <a:r>
              <a:rPr lang="en-US" baseline="0" dirty="0" smtClean="0"/>
              <a:t> = 10</a:t>
            </a:r>
            <a:r>
              <a:rPr lang="en-US" baseline="30000" dirty="0" smtClean="0"/>
              <a:t>-24</a:t>
            </a:r>
            <a:r>
              <a:rPr lang="en-US" baseline="0" dirty="0" smtClean="0"/>
              <a:t> cm-</a:t>
            </a:r>
            <a:r>
              <a:rPr lang="en-US" baseline="30000" dirty="0" smtClean="0"/>
              <a:t>2</a:t>
            </a:r>
          </a:p>
          <a:p>
            <a:r>
              <a:rPr lang="en-US" baseline="0" dirty="0" smtClean="0"/>
              <a:t>Proton </a:t>
            </a:r>
            <a:r>
              <a:rPr lang="en-US" baseline="0" dirty="0" err="1" smtClean="0"/>
              <a:t>c.s</a:t>
            </a:r>
            <a:r>
              <a:rPr lang="en-US" baseline="0" dirty="0" smtClean="0"/>
              <a:t> 40mb/110mb@7TeV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0522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Transverse slice</a:t>
            </a:r>
          </a:p>
          <a:p>
            <a:pPr>
              <a:spcBef>
                <a:spcPct val="0"/>
              </a:spcBef>
            </a:pPr>
            <a:r>
              <a:rPr lang="en-US" smtClean="0"/>
              <a:t>Path of muon</a:t>
            </a:r>
          </a:p>
          <a:p>
            <a:pPr>
              <a:spcBef>
                <a:spcPct val="0"/>
              </a:spcBef>
            </a:pPr>
            <a:r>
              <a:rPr lang="en-US" smtClean="0"/>
              <a:t>---------------------------------------</a:t>
            </a:r>
          </a:p>
          <a:p>
            <a:pPr>
              <a:spcBef>
                <a:spcPct val="0"/>
              </a:spcBef>
            </a:pPr>
            <a:r>
              <a:rPr lang="en-US" smtClean="0"/>
              <a:t>Punch-through can make a high-pt muon look low</a:t>
            </a:r>
          </a:p>
          <a:p>
            <a:pPr>
              <a:spcBef>
                <a:spcPct val="0"/>
              </a:spcBef>
            </a:pPr>
            <a:r>
              <a:rPr lang="en-US" smtClean="0"/>
              <a:t>Muons are “gold-plated” since they suffer less radiative loss in the tracker, are better measured (Detector Paper, 128).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4268C2-9055-3A4F-92D6-F48F4484A668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4D522-C0A6-4F47-A558-FA1D0709C956}" type="slidenum">
              <a:rPr lang="en-US"/>
              <a:pPr/>
              <a:t>52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28697-3411-C84D-AEB2-CCF92ECBBC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D4C3-EF96-664E-8E47-04A53936BA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FC11F0-6B4D-644E-8124-C852C54589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388" y="381000"/>
            <a:ext cx="675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481263" y="6553200"/>
            <a:ext cx="418623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553200"/>
            <a:ext cx="1905000" cy="304800"/>
          </a:xfrm>
        </p:spPr>
        <p:txBody>
          <a:bodyPr/>
          <a:lstStyle>
            <a:lvl1pPr>
              <a:defRPr smtClean="0"/>
            </a:lvl1pPr>
          </a:lstStyle>
          <a:p>
            <a:fld id="{0B47337D-BB91-8E46-816C-F487034902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381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B2861-C1B6-964E-A88C-8DA6BE80B7C5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39356-365C-4545-A286-1563346C04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66846-63DB-F049-99DE-99260DADE7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51BD2-58D5-7E45-9FCF-47C84745B9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FEB78-787E-F241-B614-6B7F13E11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88392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F89EC-AA6B-CE4E-BF8A-1EC986637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8F3B2-A42B-874A-B5ED-113F62862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09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686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250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16-Jul-2012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6492875"/>
            <a:ext cx="682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" y="7178"/>
            <a:ext cx="749235" cy="1188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gif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5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-eemm_run195099_evt137440354_ispy_3d-annotated-2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684"/>
            <a:ext cx="9144000" cy="5334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The Hunt for the Higgs Boson</a:t>
            </a:r>
          </a:p>
        </p:txBody>
      </p:sp>
      <p:sp>
        <p:nvSpPr>
          <p:cNvPr id="15363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1295400"/>
          </a:xfrm>
        </p:spPr>
        <p:txBody>
          <a:bodyPr/>
          <a:lstStyle/>
          <a:p>
            <a:pPr marL="0" indent="0" algn="ctr"/>
            <a:r>
              <a:rPr lang="en-US" sz="2400" b="1" dirty="0" smtClean="0">
                <a:solidFill>
                  <a:srgbClr val="FFFF00"/>
                </a:solidFill>
                <a:latin typeface="Helvetica" charset="0"/>
              </a:rPr>
              <a:t>@CERN Director: </a:t>
            </a:r>
            <a:r>
              <a:rPr lang="en-US" sz="2400" b="1" dirty="0">
                <a:solidFill>
                  <a:srgbClr val="FFFF00"/>
                </a:solidFill>
              </a:rPr>
              <a:t>"I Think We Have It" </a:t>
            </a:r>
            <a:r>
              <a:rPr lang="en-US" sz="2400" b="1" dirty="0" smtClean="0">
                <a:solidFill>
                  <a:srgbClr val="FFFF00"/>
                </a:solidFill>
              </a:rPr>
              <a:t>(@HIGGS) !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583704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Executive Summary – the newspaper version first (15 minutes)</a:t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Lecture for Science Enthusiasts – Scientific American version next (30 minutes)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184046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Twitter Level Summary of the </a:t>
            </a:r>
            <a:r>
              <a:rPr lang="en-US" b="1" dirty="0" err="1" smtClean="0">
                <a:solidFill>
                  <a:srgbClr val="FFFF00"/>
                </a:solidFill>
              </a:rPr>
              <a:t>Higgsteria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Quantum World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Quantum Fields of various type permeate the space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Electromagnetic field </a:t>
            </a:r>
            <a:r>
              <a:rPr lang="en-US" dirty="0" smtClean="0">
                <a:sym typeface="Wingdings"/>
              </a:rPr>
              <a:t> photons (light quanta)</a:t>
            </a:r>
            <a:endParaRPr lang="en-US" dirty="0"/>
          </a:p>
          <a:p>
            <a:r>
              <a:rPr lang="en-US" dirty="0" smtClean="0"/>
              <a:t>Given sufficient energy these fields create quanta (particles), that can be long lived or ephemeral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Matter-anti-matter pairs manifest out of vacuum</a:t>
            </a:r>
            <a:endParaRPr lang="en-US" dirty="0"/>
          </a:p>
          <a:p>
            <a:r>
              <a:rPr lang="en-US" dirty="0" smtClean="0"/>
              <a:t>Particles interact with each other exchanging quanta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Photons, Gluons, W and Z</a:t>
            </a:r>
          </a:p>
          <a:p>
            <a:pPr marL="0" indent="0"/>
            <a:r>
              <a:rPr lang="en-US" dirty="0" smtClean="0"/>
              <a:t>Works beautifully for massless quanta – needs </a:t>
            </a:r>
            <a:r>
              <a:rPr lang="en-US" dirty="0" err="1" smtClean="0"/>
              <a:t>higgs</a:t>
            </a:r>
            <a:r>
              <a:rPr lang="en-US" dirty="0" smtClean="0"/>
              <a:t> field for providing mass to the elementary particles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W, Z quanta are massive – decay quickly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1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Periodic Table of </a:t>
            </a:r>
            <a:br>
              <a:rPr lang="en-US" dirty="0" smtClean="0"/>
            </a:br>
            <a:r>
              <a:rPr lang="en-US" dirty="0" smtClean="0"/>
              <a:t>Relativistic Quantum World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75320" y="1368624"/>
            <a:ext cx="4244280" cy="518457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Elementary (point-size) </a:t>
            </a:r>
            <a:r>
              <a:rPr lang="en-US" sz="1800" dirty="0"/>
              <a:t>particles: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Matter constituents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Quarks</a:t>
            </a:r>
            <a:endParaRPr lang="en-US" sz="1800" dirty="0"/>
          </a:p>
          <a:p>
            <a:pPr lvl="3">
              <a:lnSpc>
                <a:spcPct val="90000"/>
              </a:lnSpc>
            </a:pPr>
            <a:r>
              <a:rPr lang="en-US" dirty="0"/>
              <a:t>up, down, charm, strange, top, bottom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Leptons</a:t>
            </a:r>
            <a:endParaRPr lang="en-US" sz="1800" dirty="0"/>
          </a:p>
          <a:p>
            <a:pPr lvl="3">
              <a:lnSpc>
                <a:spcPct val="90000"/>
              </a:lnSpc>
            </a:pPr>
            <a:r>
              <a:rPr lang="en-US" dirty="0"/>
              <a:t>Electron, </a:t>
            </a:r>
            <a:r>
              <a:rPr lang="en-US" dirty="0" err="1"/>
              <a:t>muon</a:t>
            </a:r>
            <a:r>
              <a:rPr lang="en-US" dirty="0"/>
              <a:t>, tau, corresponding neutrinos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Force carriers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Electromagnetism: Photon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Weak interactions: W</a:t>
            </a:r>
            <a:r>
              <a:rPr lang="en-US" sz="1800" baseline="30000" dirty="0" smtClean="0"/>
              <a:t>±</a:t>
            </a:r>
            <a:r>
              <a:rPr lang="en-US" sz="1800" dirty="0" smtClean="0"/>
              <a:t>/Z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Strong interactions: Gluons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Omnipresent </a:t>
            </a:r>
            <a:r>
              <a:rPr lang="en-US" sz="1800" dirty="0" err="1" smtClean="0"/>
              <a:t>higgs</a:t>
            </a:r>
            <a:r>
              <a:rPr lang="en-US" sz="1800" dirty="0" smtClean="0"/>
              <a:t> field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Explains how elementary particles become massive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C170-6814-4D44-A59E-D8E1EEE58C5A}" type="slidenum">
              <a:rPr lang="el-GR" smtClean="0"/>
              <a:pPr/>
              <a:t>11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l-GR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343400" cy="387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4469614" y="2136001"/>
            <a:ext cx="4622800" cy="4188599"/>
            <a:chOff x="4469614" y="2136001"/>
            <a:chExt cx="4622800" cy="4188599"/>
          </a:xfrm>
        </p:grpSpPr>
        <p:sp>
          <p:nvSpPr>
            <p:cNvPr id="13" name="TextBox 12"/>
            <p:cNvSpPr txBox="1"/>
            <p:nvPr/>
          </p:nvSpPr>
          <p:spPr>
            <a:xfrm>
              <a:off x="6400800" y="4419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~10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–5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539566" y="3968234"/>
              <a:ext cx="533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0.5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0" y="3593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106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7693" y="3962400"/>
              <a:ext cx="747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1776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10200" y="322013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14869" y="2850798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4500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00800" y="2297668"/>
              <a:ext cx="976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170000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21200" y="2538968"/>
              <a:ext cx="47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~5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84800" y="2136001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1300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75500" y="3986768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80000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7188032" y="2564200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91000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4131" y="3135868"/>
              <a:ext cx="47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44131" y="3581400"/>
              <a:ext cx="47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69614" y="5678269"/>
              <a:ext cx="462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Wildely</a:t>
              </a:r>
              <a:r>
                <a:rPr lang="en-US" dirty="0" smtClean="0"/>
                <a:t> varying masses for matter particles</a:t>
              </a:r>
            </a:p>
            <a:p>
              <a:r>
                <a:rPr lang="en-US" dirty="0" smtClean="0"/>
                <a:t>Very troublesome: masses for force carriers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95369" y="5105400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MeV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4200" y="3557436"/>
              <a:ext cx="824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?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24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 with</a:t>
            </a:r>
            <a:br>
              <a:rPr lang="en-US" dirty="0" smtClean="0"/>
            </a:br>
            <a:r>
              <a:rPr lang="en-US" dirty="0" smtClean="0"/>
              <a:t>Higgs Field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1752599"/>
          </a:xfrm>
        </p:spPr>
        <p:txBody>
          <a:bodyPr/>
          <a:lstStyle/>
          <a:p>
            <a:r>
              <a:rPr lang="en-US" dirty="0" smtClean="0"/>
              <a:t>Which of these falls slower safely?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An unopened parachute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Fully opened parachute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4800600" y="2639181"/>
            <a:ext cx="33528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arachut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52400"/>
            <a:ext cx="2142186" cy="2743200"/>
          </a:xfrm>
          <a:prstGeom prst="rect">
            <a:avLst/>
          </a:prstGeom>
        </p:spPr>
      </p:pic>
      <p:sp>
        <p:nvSpPr>
          <p:cNvPr id="13" name="Text Placeholder 8"/>
          <p:cNvSpPr txBox="1">
            <a:spLocks/>
          </p:cNvSpPr>
          <p:nvPr/>
        </p:nvSpPr>
        <p:spPr bwMode="auto">
          <a:xfrm>
            <a:off x="160986" y="2871410"/>
            <a:ext cx="8839200" cy="352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The more interaction with the medium (air) the lower the speed of the drop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>
                <a:solidFill>
                  <a:srgbClr val="0000FF"/>
                </a:solidFill>
                <a:latin typeface="Helvetica"/>
                <a:cs typeface="Helvetica"/>
              </a:rPr>
              <a:t>Higgs field permeates all space, particles interact with differing strengths with the </a:t>
            </a:r>
            <a:r>
              <a:rPr lang="en-US" sz="2800" dirty="0" err="1" smtClean="0">
                <a:solidFill>
                  <a:srgbClr val="0000FF"/>
                </a:solidFill>
                <a:latin typeface="Helvetica"/>
                <a:cs typeface="Helvetica"/>
              </a:rPr>
              <a:t>higgs</a:t>
            </a:r>
            <a:r>
              <a:rPr lang="en-US" sz="2800" dirty="0" smtClean="0">
                <a:solidFill>
                  <a:srgbClr val="0000FF"/>
                </a:solidFill>
                <a:latin typeface="Helvetica"/>
                <a:cs typeface="Helvetica"/>
              </a:rPr>
              <a:t> field. The higher the interaction the larger the particle’s mass.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The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 simplest theory with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higgs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 fields results in a new self-interacting particle: the Higgs boson, which itself has </a:t>
            </a:r>
            <a:r>
              <a:rPr lang="en-US" sz="2800" dirty="0" smtClean="0">
                <a:solidFill>
                  <a:srgbClr val="FF0000"/>
                </a:solidFill>
                <a:latin typeface="Helvetica"/>
                <a:cs typeface="Helvetica"/>
              </a:rPr>
              <a:t>a mass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– but, theory can’t predict its mass.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Cartoon Movie on Higgs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r>
              <a:rPr lang="en-US" sz="2000" dirty="0" smtClean="0"/>
              <a:t>Given high energies particles manifest from vacuum</a:t>
            </a:r>
          </a:p>
          <a:p>
            <a:pPr lvl="1"/>
            <a:r>
              <a:rPr lang="en-US" sz="2000" dirty="0" smtClean="0"/>
              <a:t>Higgs particles can be created in LHC collisions</a:t>
            </a:r>
          </a:p>
          <a:p>
            <a:pPr lvl="2"/>
            <a:r>
              <a:rPr lang="en-US" sz="2000" dirty="0" smtClean="0"/>
              <a:t>They are ephemeral – The LHC detectors look for its remnants</a:t>
            </a:r>
          </a:p>
          <a:p>
            <a:pPr lvl="2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CERN-MOVIE-2011-189-0600-kbps-maxH-360-25-fps-audio-128-kbps-48-kHz-ster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2362200"/>
            <a:ext cx="79502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Standard Model Higgs </a:t>
            </a:r>
            <a:br>
              <a:rPr lang="en-US" dirty="0" smtClean="0"/>
            </a:br>
            <a:r>
              <a:rPr lang="en-US" dirty="0" smtClean="0"/>
              <a:t>- HOT NEWS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861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CERN experiments observe particle consistent with long-sought Higgs </a:t>
            </a:r>
            <a:r>
              <a:rPr lang="en-US" sz="2800" dirty="0" smtClean="0"/>
              <a:t>boson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Geneva, 4 July 2012</a:t>
            </a:r>
            <a:r>
              <a:rPr lang="en-US" sz="2800" dirty="0"/>
              <a:t>. At a seminar held at CERN</a:t>
            </a:r>
            <a:r>
              <a:rPr lang="en-US" sz="2800" baseline="30000" dirty="0"/>
              <a:t>1</a:t>
            </a:r>
            <a:r>
              <a:rPr lang="en-US" sz="2800" dirty="0"/>
              <a:t> today as a curtain raiser to the year’s major particle physics conference, ICHEP2012 in Melbourne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the </a:t>
            </a:r>
            <a:r>
              <a:rPr lang="en-US" sz="2800" dirty="0">
                <a:solidFill>
                  <a:srgbClr val="FF0000"/>
                </a:solidFill>
              </a:rPr>
              <a:t>ATLAS and CMS experiments </a:t>
            </a:r>
            <a:r>
              <a:rPr lang="en-US" sz="2800" dirty="0"/>
              <a:t>presented their latest preliminary results in the </a:t>
            </a:r>
            <a:r>
              <a:rPr lang="en-US" sz="2800" dirty="0">
                <a:solidFill>
                  <a:srgbClr val="FF0000"/>
                </a:solidFill>
              </a:rPr>
              <a:t>search for the long sought Higgs particle</a:t>
            </a:r>
            <a:r>
              <a:rPr lang="en-US" sz="2800" dirty="0">
                <a:solidFill>
                  <a:srgbClr val="000000"/>
                </a:solidFill>
              </a:rPr>
              <a:t>. Both experiments </a:t>
            </a:r>
            <a:r>
              <a:rPr lang="en-US" sz="2800" dirty="0">
                <a:solidFill>
                  <a:srgbClr val="FF0000"/>
                </a:solidFill>
              </a:rPr>
              <a:t>observe a new particle </a:t>
            </a:r>
            <a:r>
              <a:rPr lang="en-US" sz="2800" dirty="0">
                <a:solidFill>
                  <a:srgbClr val="000000"/>
                </a:solidFill>
              </a:rPr>
              <a:t>in the mass region around 125-126 </a:t>
            </a:r>
            <a:r>
              <a:rPr lang="en-US" sz="2800" dirty="0" err="1">
                <a:solidFill>
                  <a:srgbClr val="000000"/>
                </a:solidFill>
              </a:rPr>
              <a:t>GeV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81000" y="4572000"/>
            <a:ext cx="84582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000" y="1371600"/>
            <a:ext cx="8458200" cy="3200400"/>
          </a:xfrm>
          <a:prstGeom prst="rect">
            <a:avLst/>
          </a:prstGeom>
          <a:solidFill>
            <a:srgbClr val="E6F9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Completion of The Standard Model?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C170-6814-4D44-A59E-D8E1EEE58C5A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l-GR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447800"/>
            <a:ext cx="6400800" cy="458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 rot="5400000" flipH="1" flipV="1">
            <a:off x="-271164" y="2686735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Gauge Interactions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QED </a:t>
            </a:r>
            <a:r>
              <a:rPr lang="en-US" dirty="0" smtClean="0">
                <a:solidFill>
                  <a:srgbClr val="0000FF"/>
                </a:solidFill>
              </a:rPr>
              <a:t>→ </a:t>
            </a:r>
            <a:r>
              <a:rPr lang="en-US" dirty="0" smtClean="0">
                <a:solidFill>
                  <a:srgbClr val="FF0000"/>
                </a:solidFill>
              </a:rPr>
              <a:t>Electroweak</a:t>
            </a:r>
          </a:p>
        </p:txBody>
      </p:sp>
      <p:sp>
        <p:nvSpPr>
          <p:cNvPr id="29" name="TextBox 28"/>
          <p:cNvSpPr txBox="1"/>
          <p:nvPr/>
        </p:nvSpPr>
        <p:spPr>
          <a:xfrm rot="5400000" flipH="1" flipV="1">
            <a:off x="7104966" y="264863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42F7"/>
                </a:solidFill>
              </a:rPr>
              <a:t>QCD – confinement &amp; asymptotic freedom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05400" y="5181600"/>
            <a:ext cx="3541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Spontaneous symmetry breaking</a:t>
            </a:r>
          </a:p>
          <a:p>
            <a:r>
              <a:rPr lang="en-US" dirty="0" smtClean="0"/>
              <a:t>New fundamental scalar</a:t>
            </a:r>
          </a:p>
          <a:p>
            <a:r>
              <a:rPr lang="en-US" dirty="0" smtClean="0"/>
              <a:t>Yukawa couplings to fermions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16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Higgsteria</a:t>
            </a:r>
            <a:r>
              <a:rPr lang="en-US" dirty="0" smtClean="0"/>
              <a:t> &amp; Media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 descr="ti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7731"/>
            <a:ext cx="9230383" cy="5016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24384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Keeping up appearances? </a:t>
            </a:r>
            <a:r>
              <a:rPr lang="en-US" sz="2400" b="1" dirty="0" smtClean="0">
                <a:solidFill>
                  <a:srgbClr val="FF0000"/>
                </a:solidFill>
                <a:sym typeface="Wingdings"/>
              </a:rPr>
              <a:t>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Let’s try to do better than that in the next 30 minutes! </a:t>
            </a:r>
            <a:r>
              <a:rPr lang="en-US" sz="2400" b="1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0609031-A4-at-144-dp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66800"/>
            <a:ext cx="9144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</a:rPr>
              <a:t>Large </a:t>
            </a:r>
            <a:r>
              <a:rPr lang="en-US" dirty="0" err="1" smtClean="0">
                <a:latin typeface="Helvetica" charset="0"/>
              </a:rPr>
              <a:t>Hadron</a:t>
            </a:r>
            <a:r>
              <a:rPr lang="en-US" dirty="0" smtClean="0">
                <a:latin typeface="Helvetica" charset="0"/>
              </a:rPr>
              <a:t> Collider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276-08C0-1B4B-A2B5-F2F11B4A2087}" type="slidenum">
              <a:rPr lang="en-US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Proton-Proton Collisions at the LHC</a:t>
            </a:r>
            <a:endParaRPr lang="el-GR" sz="3600" dirty="0"/>
          </a:p>
        </p:txBody>
      </p:sp>
      <p:pic>
        <p:nvPicPr>
          <p:cNvPr id="9" name="Picture 2" descr="ppinteraction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35224"/>
            <a:ext cx="3464596" cy="4514056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43808" y="4653136"/>
            <a:ext cx="47244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7974627"/>
              </p:ext>
            </p:extLst>
          </p:nvPr>
        </p:nvGraphicFramePr>
        <p:xfrm>
          <a:off x="3657600" y="1371600"/>
          <a:ext cx="5343360" cy="326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129500"/>
                <a:gridCol w="1421130"/>
                <a:gridCol w="142113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Design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2011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2012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rebuchet MS" pitchFamily="34" charset="0"/>
                        </a:rPr>
                        <a:t>Beam energy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7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3.5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4.0 </a:t>
                      </a:r>
                      <a:r>
                        <a:rPr lang="en-US" sz="1600" dirty="0" err="1" smtClean="0">
                          <a:latin typeface="Trebuchet MS" pitchFamily="34" charset="0"/>
                        </a:rPr>
                        <a:t>TeV</a:t>
                      </a:r>
                      <a:endParaRPr lang="el-GR" sz="16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418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baseline="0" dirty="0" smtClean="0">
                          <a:latin typeface="Trebuchet MS" pitchFamily="34" charset="0"/>
                        </a:rPr>
                        <a:t>Bunches/</a:t>
                      </a:r>
                      <a:br>
                        <a:rPr lang="en-US" sz="1600" b="1" u="none" baseline="0" dirty="0" smtClean="0">
                          <a:latin typeface="Trebuchet MS" pitchFamily="34" charset="0"/>
                        </a:rPr>
                      </a:br>
                      <a:r>
                        <a:rPr lang="en-US" sz="1600" b="1" baseline="0" dirty="0" smtClean="0">
                          <a:latin typeface="Trebuchet MS" pitchFamily="34" charset="0"/>
                        </a:rPr>
                        <a:t>beam</a:t>
                      </a:r>
                      <a:endParaRPr lang="el-GR" sz="1600" b="1" dirty="0" smtClean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2835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1380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1380</a:t>
                      </a:r>
                      <a:endParaRPr lang="el-GR" sz="1600" dirty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u="none" dirty="0" smtClean="0">
                          <a:latin typeface="Trebuchet MS" pitchFamily="34" charset="0"/>
                        </a:rPr>
                        <a:t>Protons/</a:t>
                      </a:r>
                      <a:br>
                        <a:rPr lang="en-US" sz="1600" b="1" u="none" dirty="0" smtClean="0">
                          <a:latin typeface="Trebuchet MS" pitchFamily="34" charset="0"/>
                        </a:rPr>
                      </a:br>
                      <a:r>
                        <a:rPr lang="en-US" sz="1600" b="1" dirty="0" smtClean="0">
                          <a:latin typeface="Trebuchet MS" pitchFamily="34" charset="0"/>
                        </a:rPr>
                        <a:t>bunch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rebuchet MS" pitchFamily="34" charset="0"/>
                        </a:rPr>
                        <a:t>1.15x10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300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1.5x10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rebuchet MS" pitchFamily="34" charset="0"/>
                        </a:rPr>
                        <a:t>2.2x10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11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Trebuchet MS" pitchFamily="34" charset="0"/>
                        </a:rPr>
                        <a:t>N Collisions Created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sz="1600" baseline="3000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2.5 x 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14</a:t>
                      </a:r>
                      <a:endParaRPr lang="el-GR" sz="1600" baseline="300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3.5 x 10</a:t>
                      </a:r>
                      <a:r>
                        <a:rPr lang="en-US" sz="1600" baseline="30000" dirty="0" smtClean="0">
                          <a:latin typeface="Trebuchet MS" pitchFamily="34" charset="0"/>
                        </a:rPr>
                        <a:t>14</a:t>
                      </a:r>
                      <a:endParaRPr lang="el-GR" sz="1600" baseline="3000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 smtClean="0">
                          <a:latin typeface="Trebuchet MS" pitchFamily="34" charset="0"/>
                        </a:rPr>
                        <a:t>N Higgs Events</a:t>
                      </a:r>
                      <a:endParaRPr lang="el-GR" sz="1600" b="1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sz="1600" baseline="0" dirty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Few hundred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Trebuchet MS" pitchFamily="34" charset="0"/>
                        </a:rPr>
                        <a:t>Few hundred</a:t>
                      </a:r>
                      <a:endParaRPr lang="el-GR" sz="1600" baseline="0" dirty="0" smtClean="0">
                        <a:latin typeface="Trebuchet MS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Sridhara Dasu (Wisconsin)</a:t>
            </a:r>
            <a:endParaRPr lang="en-US" dirty="0"/>
          </a:p>
        </p:txBody>
      </p:sp>
      <p:pic>
        <p:nvPicPr>
          <p:cNvPr id="4" name="Picture 3" descr="haysta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50" y="4664075"/>
            <a:ext cx="27294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3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A Giga-Pixel Camera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CMSn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3600"/>
            <a:ext cx="91597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124272"/>
            <a:ext cx="3505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Snaps a billion pictures of quantum interactions a second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Wisconsin People @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 descr="UWATLASPeop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38600"/>
            <a:ext cx="7315200" cy="2460567"/>
          </a:xfrm>
          <a:prstGeom prst="rect">
            <a:avLst/>
          </a:prstGeom>
        </p:spPr>
      </p:pic>
      <p:pic>
        <p:nvPicPr>
          <p:cNvPr id="9" name="Picture 8" descr="UWPeop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31182"/>
            <a:ext cx="7315200" cy="283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0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observe with CMS?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21275"/>
          </a:xfrm>
        </p:spPr>
        <p:txBody>
          <a:bodyPr/>
          <a:lstStyle/>
          <a:p>
            <a:r>
              <a:rPr lang="en-US" dirty="0" smtClean="0"/>
              <a:t>Photons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Light quanta</a:t>
            </a:r>
            <a:endParaRPr lang="en-US" dirty="0"/>
          </a:p>
          <a:p>
            <a:r>
              <a:rPr lang="en-US" dirty="0" smtClean="0"/>
              <a:t>Electrons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Lightest electrically charged lepton </a:t>
            </a:r>
            <a:endParaRPr lang="en-US" dirty="0"/>
          </a:p>
          <a:p>
            <a:r>
              <a:rPr lang="en-US" dirty="0" err="1" smtClean="0"/>
              <a:t>Muons</a:t>
            </a:r>
            <a:endParaRPr lang="en-US" dirty="0" smtClean="0"/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Heavier cousin of electron (interacts minimally)</a:t>
            </a:r>
            <a:endParaRPr lang="en-US" dirty="0"/>
          </a:p>
          <a:p>
            <a:r>
              <a:rPr lang="en-US" dirty="0" smtClean="0"/>
              <a:t>Charged hadrons (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, K, protons)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Composite charged particles made of quarks</a:t>
            </a:r>
            <a:endParaRPr lang="en-US" dirty="0"/>
          </a:p>
          <a:p>
            <a:r>
              <a:rPr lang="en-US" dirty="0" smtClean="0"/>
              <a:t>Neutral hadrons (neutrons, K</a:t>
            </a:r>
            <a:r>
              <a:rPr lang="en-US" baseline="-25000" dirty="0" smtClean="0"/>
              <a:t>L</a:t>
            </a:r>
            <a:r>
              <a:rPr lang="en-US" dirty="0" smtClean="0"/>
              <a:t>)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Composite neutral particles made of quarks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2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76C1-0FD3-CB41-BC97-D7D347E60F92}" type="slidenum">
              <a:rPr lang="en-US"/>
              <a:pPr/>
              <a:t>21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228600"/>
            <a:ext cx="8229600" cy="762000"/>
          </a:xfrm>
        </p:spPr>
        <p:txBody>
          <a:bodyPr/>
          <a:lstStyle/>
          <a:p>
            <a:r>
              <a:rPr lang="en-US" dirty="0" smtClean="0"/>
              <a:t>Particle Detection in CMS</a:t>
            </a:r>
          </a:p>
        </p:txBody>
      </p:sp>
      <p:pic>
        <p:nvPicPr>
          <p:cNvPr id="9" name="Content Placeholder 8" descr="Slice - White.pd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08013" y="1130300"/>
            <a:ext cx="7770812" cy="549433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86400" y="1295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energy and momentum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35281" y="1764268"/>
            <a:ext cx="301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energy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heavier particles? </a:t>
            </a:r>
            <a:br>
              <a:rPr lang="en-US" dirty="0" smtClean="0"/>
            </a:br>
            <a:r>
              <a:rPr lang="en-US" dirty="0" smtClean="0"/>
              <a:t>Reconstructing a Z Boson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21275"/>
          </a:xfrm>
        </p:spPr>
        <p:txBody>
          <a:bodyPr/>
          <a:lstStyle/>
          <a:p>
            <a:r>
              <a:rPr lang="en-US" sz="2000" dirty="0" smtClean="0"/>
              <a:t>Most decay close to the interaction point</a:t>
            </a:r>
          </a:p>
        </p:txBody>
      </p:sp>
      <p:pic>
        <p:nvPicPr>
          <p:cNvPr id="10" name="Picture 9" descr="electroweak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5659729" cy="457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3874" y="1295400"/>
            <a:ext cx="3103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Event vertex (collision point) is measured using tracks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Note there are several low momentum tracks (underlying event)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Electron (–) and Positron (+) </a:t>
            </a:r>
          </a:p>
          <a:p>
            <a:pPr algn="ctr"/>
            <a:r>
              <a:rPr lang="en-US" dirty="0" smtClean="0"/>
              <a:t>Momentum 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P</a:t>
            </a:r>
            <a:r>
              <a:rPr lang="en-US" baseline="-25000" dirty="0" err="1"/>
              <a:t>y</a:t>
            </a:r>
            <a:r>
              <a:rPr lang="en-US" dirty="0"/>
              <a:t>, </a:t>
            </a:r>
            <a:r>
              <a:rPr lang="en-US" dirty="0" err="1"/>
              <a:t>P</a:t>
            </a:r>
            <a:r>
              <a:rPr lang="en-US" baseline="-25000" dirty="0" err="1"/>
              <a:t>z</a:t>
            </a:r>
            <a:r>
              <a:rPr lang="en-US" dirty="0"/>
              <a:t>)</a:t>
            </a:r>
          </a:p>
          <a:p>
            <a:pPr algn="ctr"/>
            <a:r>
              <a:rPr lang="en-US" dirty="0" smtClean="0"/>
              <a:t>measured in tracker</a:t>
            </a:r>
            <a:endParaRPr lang="en-US" dirty="0"/>
          </a:p>
          <a:p>
            <a:pPr algn="ctr"/>
            <a:r>
              <a:rPr lang="en-US" dirty="0" smtClean="0"/>
              <a:t>Energy </a:t>
            </a:r>
            <a:r>
              <a:rPr lang="en-US" dirty="0"/>
              <a:t>(E</a:t>
            </a:r>
            <a:r>
              <a:rPr lang="en-US" dirty="0" smtClean="0"/>
              <a:t>) measured in </a:t>
            </a:r>
            <a:br>
              <a:rPr lang="en-US" dirty="0" smtClean="0"/>
            </a:br>
            <a:r>
              <a:rPr lang="en-US" dirty="0" smtClean="0"/>
              <a:t>the calorimeter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024470"/>
              </p:ext>
            </p:extLst>
          </p:nvPr>
        </p:nvGraphicFramePr>
        <p:xfrm>
          <a:off x="5913438" y="5638800"/>
          <a:ext cx="2997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4" imgW="1498600" imgH="457200" progId="Equation.DSMT4">
                  <p:embed/>
                </p:oleObj>
              </mc:Choice>
              <mc:Fallback>
                <p:oleObj name="Equation" r:id="rId4" imgW="1498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438" y="5638800"/>
                        <a:ext cx="29972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620163"/>
              </p:ext>
            </p:extLst>
          </p:nvPr>
        </p:nvGraphicFramePr>
        <p:xfrm>
          <a:off x="4412795" y="4619625"/>
          <a:ext cx="46196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6" imgW="2235200" imgH="495300" progId="Equation.DSMT4">
                  <p:embed/>
                </p:oleObj>
              </mc:Choice>
              <mc:Fallback>
                <p:oleObj name="Equation" r:id="rId6" imgW="22352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2795" y="4619625"/>
                        <a:ext cx="4619625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70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/>
          <p:cNvGrpSpPr/>
          <p:nvPr/>
        </p:nvGrpSpPr>
        <p:grpSpPr>
          <a:xfrm>
            <a:off x="906336" y="1166964"/>
            <a:ext cx="4427664" cy="5273675"/>
            <a:chOff x="728163" y="1219199"/>
            <a:chExt cx="4427664" cy="5273675"/>
          </a:xfrm>
        </p:grpSpPr>
        <p:sp>
          <p:nvSpPr>
            <p:cNvPr id="29" name="Rectangle 28"/>
            <p:cNvSpPr/>
            <p:nvPr/>
          </p:nvSpPr>
          <p:spPr>
            <a:xfrm rot="16200000">
              <a:off x="1053030" y="3671371"/>
              <a:ext cx="5273675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b="1" dirty="0" smtClean="0"/>
                <a:t>Underlying Event                           color connection</a:t>
              </a:r>
              <a:endParaRPr lang="el-GR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8163" y="3639967"/>
              <a:ext cx="2273880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b="1" dirty="0" smtClean="0"/>
                <a:t>Low Energy Particles</a:t>
              </a:r>
            </a:p>
            <a:p>
              <a:pPr algn="ctr"/>
              <a:r>
                <a:rPr lang="en-US" b="1" dirty="0" smtClean="0"/>
                <a:t>Pileup &amp; multi-</a:t>
              </a:r>
              <a:r>
                <a:rPr lang="en-US" b="1" dirty="0" err="1" smtClean="0"/>
                <a:t>parton</a:t>
              </a:r>
              <a:r>
                <a:rPr lang="en-US" b="1" dirty="0" smtClean="0"/>
                <a:t> </a:t>
              </a:r>
              <a:endParaRPr lang="el-GR" dirty="0"/>
            </a:p>
          </p:txBody>
        </p:sp>
        <p:grpSp>
          <p:nvGrpSpPr>
            <p:cNvPr id="10" name="Group 45"/>
            <p:cNvGrpSpPr/>
            <p:nvPr/>
          </p:nvGrpSpPr>
          <p:grpSpPr>
            <a:xfrm>
              <a:off x="2417080" y="2297666"/>
              <a:ext cx="2738747" cy="2731534"/>
              <a:chOff x="2417080" y="2297666"/>
              <a:chExt cx="2738747" cy="2731534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 rot="10800000" flipV="1">
                <a:off x="3790782" y="2297666"/>
                <a:ext cx="1365044" cy="369333"/>
              </a:xfrm>
              <a:prstGeom prst="straightConnector1">
                <a:avLst/>
              </a:prstGeom>
              <a:ln>
                <a:solidFill>
                  <a:schemeClr val="accent4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10800000" flipV="1">
                <a:off x="2417080" y="2297667"/>
                <a:ext cx="2738747" cy="1342299"/>
              </a:xfrm>
              <a:prstGeom prst="straightConnector1">
                <a:avLst/>
              </a:prstGeom>
              <a:ln>
                <a:solidFill>
                  <a:schemeClr val="accent4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5400000">
                <a:off x="3155247" y="3028621"/>
                <a:ext cx="2731532" cy="1269626"/>
              </a:xfrm>
              <a:prstGeom prst="straightConnector1">
                <a:avLst/>
              </a:prstGeom>
              <a:ln>
                <a:solidFill>
                  <a:schemeClr val="accent4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Content Placeholder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64522"/>
            <a:ext cx="7563995" cy="4911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Bosons @ </a:t>
            </a:r>
            <a:r>
              <a:rPr lang="en-US" dirty="0" err="1" smtClean="0"/>
              <a:t>pp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 rot="2466350">
            <a:off x="6346368" y="4420944"/>
            <a:ext cx="2561971" cy="496626"/>
          </a:xfrm>
          <a:prstGeom prst="ellipse">
            <a:avLst/>
          </a:prstGeom>
          <a:solidFill>
            <a:schemeClr val="accent1">
              <a:lumMod val="75000"/>
              <a:alpha val="3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/>
          <p:cNvSpPr/>
          <p:nvPr/>
        </p:nvSpPr>
        <p:spPr>
          <a:xfrm rot="8460000">
            <a:off x="6347127" y="2763693"/>
            <a:ext cx="2561971" cy="496626"/>
          </a:xfrm>
          <a:prstGeom prst="ellipse">
            <a:avLst/>
          </a:prstGeom>
          <a:solidFill>
            <a:schemeClr val="accent1">
              <a:lumMod val="75000"/>
              <a:alpha val="3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837">
            <a:off x="4339655" y="4556419"/>
            <a:ext cx="2030134" cy="19639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7086" y="1738814"/>
            <a:ext cx="909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proton</a:t>
            </a:r>
            <a:endParaRPr lang="el-GR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07086" y="5411222"/>
            <a:ext cx="909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proton</a:t>
            </a:r>
            <a:endParaRPr lang="el-GR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91462" y="3178974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FF"/>
                </a:solidFill>
              </a:rPr>
              <a:t>Z</a:t>
            </a:r>
            <a:endParaRPr lang="el-GR" sz="2000" b="1" dirty="0">
              <a:solidFill>
                <a:srgbClr val="CC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1222" y="2890942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q</a:t>
            </a:r>
            <a:endParaRPr lang="el-GR" sz="20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2731222" y="4155148"/>
            <a:ext cx="322524" cy="400110"/>
            <a:chOff x="2987824" y="4005064"/>
            <a:chExt cx="322524" cy="400110"/>
          </a:xfrm>
        </p:grpSpPr>
        <p:sp>
          <p:nvSpPr>
            <p:cNvPr id="17" name="TextBox 16"/>
            <p:cNvSpPr txBox="1"/>
            <p:nvPr/>
          </p:nvSpPr>
          <p:spPr>
            <a:xfrm>
              <a:off x="2987824" y="4005064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q</a:t>
              </a:r>
              <a:endParaRPr lang="el-GR" sz="2000" b="1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113082" y="4132413"/>
              <a:ext cx="7200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8059814" y="2210932"/>
            <a:ext cx="399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</a:t>
            </a:r>
            <a:r>
              <a:rPr lang="en-US" sz="2000" b="1" baseline="30000" dirty="0" smtClean="0"/>
              <a:t>+</a:t>
            </a:r>
            <a:endParaRPr lang="el-GR" sz="2000" b="1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8059814" y="4979174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</a:t>
            </a:r>
            <a:r>
              <a:rPr lang="en-US" sz="2000" b="1" baseline="30000" dirty="0" smtClean="0"/>
              <a:t>+-</a:t>
            </a:r>
            <a:endParaRPr lang="el-GR" sz="2000" b="1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3728483" y="4115078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g</a:t>
            </a:r>
            <a:endParaRPr lang="el-GR" sz="2000" b="1" dirty="0">
              <a:solidFill>
                <a:srgbClr val="FF00FF"/>
              </a:solidFill>
            </a:endParaRPr>
          </a:p>
        </p:txBody>
      </p:sp>
      <p:grpSp>
        <p:nvGrpSpPr>
          <p:cNvPr id="28" name="Group 53"/>
          <p:cNvGrpSpPr/>
          <p:nvPr/>
        </p:nvGrpSpPr>
        <p:grpSpPr>
          <a:xfrm>
            <a:off x="4459414" y="1218789"/>
            <a:ext cx="4158238" cy="4952583"/>
            <a:chOff x="4459414" y="1218789"/>
            <a:chExt cx="4158238" cy="4952583"/>
          </a:xfrm>
        </p:grpSpPr>
        <p:sp>
          <p:nvSpPr>
            <p:cNvPr id="21" name="Rectangle 20"/>
            <p:cNvSpPr/>
            <p:nvPr/>
          </p:nvSpPr>
          <p:spPr>
            <a:xfrm>
              <a:off x="6020064" y="5802040"/>
              <a:ext cx="546945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b="1" dirty="0" smtClean="0"/>
                <a:t>Jets</a:t>
              </a:r>
              <a:endParaRPr lang="el-GR" dirty="0"/>
            </a:p>
          </p:txBody>
        </p:sp>
        <p:sp>
          <p:nvSpPr>
            <p:cNvPr id="23" name="Cloud Callout 22"/>
            <p:cNvSpPr/>
            <p:nvPr/>
          </p:nvSpPr>
          <p:spPr>
            <a:xfrm>
              <a:off x="4459414" y="1218789"/>
              <a:ext cx="2281178" cy="1192198"/>
            </a:xfrm>
            <a:prstGeom prst="cloudCallout">
              <a:avLst>
                <a:gd name="adj1" fmla="val -76161"/>
                <a:gd name="adj2" fmla="val -50928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What do we observe?</a:t>
              </a:r>
              <a:endParaRPr lang="el-GR" b="1" dirty="0"/>
            </a:p>
          </p:txBody>
        </p:sp>
        <p:grpSp>
          <p:nvGrpSpPr>
            <p:cNvPr id="34" name="Group 49"/>
            <p:cNvGrpSpPr/>
            <p:nvPr/>
          </p:nvGrpSpPr>
          <p:grpSpPr>
            <a:xfrm>
              <a:off x="5155826" y="2438400"/>
              <a:ext cx="2399932" cy="2514600"/>
              <a:chOff x="5155826" y="2438400"/>
              <a:chExt cx="2399932" cy="2514600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5692556" y="2438400"/>
                <a:ext cx="1863202" cy="555908"/>
              </a:xfrm>
              <a:prstGeom prst="straightConnector1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16200000" flipH="1">
                <a:off x="5537492" y="2593464"/>
                <a:ext cx="1932772" cy="1622644"/>
              </a:xfrm>
              <a:prstGeom prst="straightConnector1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>
                <a:off x="4166891" y="3427335"/>
                <a:ext cx="2514600" cy="536730"/>
              </a:xfrm>
              <a:prstGeom prst="straightConnector1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7555758" y="3507076"/>
              <a:ext cx="106189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b="1" dirty="0" smtClean="0"/>
                <a:t>Electrons</a:t>
              </a:r>
              <a:endParaRPr lang="el-GR" dirty="0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heavier particles? </a:t>
            </a:r>
            <a:br>
              <a:rPr lang="en-US" dirty="0" smtClean="0"/>
            </a:br>
            <a:r>
              <a:rPr lang="en-US" dirty="0" smtClean="0"/>
              <a:t>The Z Boson Invariant Mass Peak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z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54868"/>
            <a:ext cx="3761563" cy="3657600"/>
          </a:xfrm>
          <a:prstGeom prst="rect">
            <a:avLst/>
          </a:prstGeom>
        </p:spPr>
      </p:pic>
      <p:pic>
        <p:nvPicPr>
          <p:cNvPr id="8" name="Picture 7" descr="z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37" y="2746681"/>
            <a:ext cx="3761563" cy="3657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21275"/>
          </a:xfrm>
        </p:spPr>
        <p:txBody>
          <a:bodyPr/>
          <a:lstStyle/>
          <a:p>
            <a:r>
              <a:rPr lang="en-US" sz="2000" dirty="0" smtClean="0"/>
              <a:t>Particles decaying close to the interaction point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Histogram of “invariant mass” of the original heavy particle shows a sharp peak at the mass of the Z (91 </a:t>
            </a:r>
            <a:r>
              <a:rPr lang="en-US" sz="2000" dirty="0" err="1" smtClean="0"/>
              <a:t>GeV</a:t>
            </a:r>
            <a:r>
              <a:rPr lang="en-US" sz="2000" dirty="0" smtClean="0"/>
              <a:t>)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smtClean="0"/>
              <a:t>ATLAS &amp; CMS see 20M events second – about 10/s are Z events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86637" y="61838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Mass of Electron-Positron Pair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618077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Mass of </a:t>
            </a:r>
            <a:r>
              <a:rPr lang="en-US" dirty="0" err="1" smtClean="0"/>
              <a:t>Muon</a:t>
            </a:r>
            <a:r>
              <a:rPr lang="en-US" baseline="30000" dirty="0" smtClean="0"/>
              <a:t>+</a:t>
            </a:r>
            <a:r>
              <a:rPr lang="en-US" dirty="0" smtClean="0"/>
              <a:t>-</a:t>
            </a:r>
            <a:r>
              <a:rPr lang="en-US" dirty="0" err="1" smtClean="0"/>
              <a:t>Muon</a:t>
            </a:r>
            <a:r>
              <a:rPr lang="en-US" baseline="30000" dirty="0" smtClean="0"/>
              <a:t>–</a:t>
            </a:r>
            <a:r>
              <a:rPr lang="en-US" dirty="0" smtClean="0"/>
              <a:t> 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7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990600"/>
            <a:ext cx="7877175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itle 3"/>
          <p:cNvSpPr>
            <a:spLocks noGrp="1"/>
          </p:cNvSpPr>
          <p:nvPr>
            <p:ph type="title"/>
          </p:nvPr>
        </p:nvSpPr>
        <p:spPr>
          <a:xfrm>
            <a:off x="1041400" y="330200"/>
            <a:ext cx="7112000" cy="685800"/>
          </a:xfrm>
        </p:spPr>
        <p:txBody>
          <a:bodyPr/>
          <a:lstStyle/>
          <a:p>
            <a:r>
              <a:rPr lang="en-US" sz="2800" dirty="0" smtClean="0"/>
              <a:t> Established the Standard Model at 7 </a:t>
            </a:r>
            <a:r>
              <a:rPr lang="en-US" sz="2800" dirty="0" err="1" smtClean="0"/>
              <a:t>TeV</a:t>
            </a:r>
            <a:endParaRPr lang="en-US" sz="2800" dirty="0" smtClean="0"/>
          </a:p>
        </p:txBody>
      </p:sp>
      <p:sp>
        <p:nvSpPr>
          <p:cNvPr id="56324" name="Date Placeholder 3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B3D5944-6B94-AA46-9719-A574A24EAE0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6326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MHiggsPro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73" y="2895600"/>
            <a:ext cx="5095477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/>
          <a:lstStyle/>
          <a:p>
            <a:r>
              <a:rPr lang="en-US" dirty="0" smtClean="0"/>
              <a:t>Standard Model Higgs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2329" b="17764"/>
          <a:stretch>
            <a:fillRect/>
          </a:stretch>
        </p:blipFill>
        <p:spPr>
          <a:xfrm>
            <a:off x="457200" y="1177268"/>
            <a:ext cx="8028108" cy="179453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6200000" flipH="1">
            <a:off x="2247900" y="2476501"/>
            <a:ext cx="9144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4648200" y="3048000"/>
            <a:ext cx="20574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162300" y="3467100"/>
            <a:ext cx="2590800" cy="6858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34200" y="2895600"/>
            <a:ext cx="228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compared to the </a:t>
            </a:r>
            <a:r>
              <a:rPr lang="en-US" b="1" dirty="0" err="1" smtClean="0"/>
              <a:t>Tevatron</a:t>
            </a:r>
            <a:r>
              <a:rPr lang="en-US" b="1" dirty="0" smtClean="0"/>
              <a:t>, in the USA, which is the last experiment that looked for </a:t>
            </a:r>
            <a:r>
              <a:rPr lang="en-US" b="1" dirty="0" err="1" smtClean="0"/>
              <a:t>higgs</a:t>
            </a:r>
            <a:r>
              <a:rPr lang="en-US" b="1" dirty="0" smtClean="0"/>
              <a:t> boson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Model Higgs Decay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SMHiggsDeca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47800"/>
            <a:ext cx="5213139" cy="502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1219200"/>
            <a:ext cx="64770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0"/>
              </a:spcAft>
              <a:tabLst>
                <a:tab pos="284163" algn="l"/>
                <a:tab pos="568325" algn="l"/>
                <a:tab pos="744538" algn="l"/>
              </a:tabLst>
            </a:pPr>
            <a:r>
              <a:rPr lang="en-US" sz="2400" dirty="0" smtClean="0">
                <a:solidFill>
                  <a:srgbClr val="0000FF"/>
                </a:solidFill>
              </a:rPr>
              <a:t>We search for several Higgs decay channels.</a:t>
            </a:r>
            <a:br>
              <a:rPr lang="en-US" sz="2400" dirty="0" smtClean="0">
                <a:solidFill>
                  <a:srgbClr val="0000FF"/>
                </a:solidFill>
              </a:rPr>
            </a:br>
            <a:endParaRPr lang="en-US" sz="2400" b="1" dirty="0" smtClean="0">
              <a:solidFill>
                <a:srgbClr val="0000FF"/>
              </a:solidFill>
            </a:endParaRPr>
          </a:p>
          <a:p>
            <a:pPr marL="342900" indent="-342900">
              <a:spcAft>
                <a:spcPts val="3000"/>
              </a:spcAft>
              <a:tabLst>
                <a:tab pos="284163" algn="l"/>
                <a:tab pos="568325" algn="l"/>
                <a:tab pos="744538" algn="l"/>
              </a:tabLst>
            </a:pPr>
            <a:r>
              <a:rPr lang="en-US" sz="2400" b="1" dirty="0" smtClean="0">
                <a:sym typeface="Symbol"/>
              </a:rPr>
              <a:t>H </a:t>
            </a:r>
            <a:r>
              <a:rPr lang="en-US" sz="2400" b="1" dirty="0" err="1" smtClean="0">
                <a:sym typeface="Symbol"/>
              </a:rPr>
              <a:t></a:t>
            </a:r>
            <a:r>
              <a:rPr lang="en-US" sz="2400" b="1" dirty="0" smtClean="0">
                <a:sym typeface="Symbol"/>
              </a:rPr>
              <a:t> bb</a:t>
            </a:r>
          </a:p>
          <a:p>
            <a:pPr marL="342900" indent="-342900">
              <a:spcAft>
                <a:spcPts val="3000"/>
              </a:spcAft>
              <a:tabLst>
                <a:tab pos="284163" algn="l"/>
                <a:tab pos="568325" algn="l"/>
                <a:tab pos="744538" algn="l"/>
              </a:tabLst>
            </a:pP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H </a:t>
            </a:r>
            <a:r>
              <a:rPr lang="en-US" sz="2400" b="1" dirty="0" err="1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Symbol"/>
              </a:rPr>
              <a:t></a:t>
            </a:r>
            <a:endParaRPr lang="en-US" sz="2400" b="1" dirty="0" smtClean="0">
              <a:solidFill>
                <a:srgbClr val="FF0000"/>
              </a:solidFill>
              <a:sym typeface="Symbol"/>
            </a:endParaRPr>
          </a:p>
          <a:p>
            <a:pPr marL="342900" indent="-342900">
              <a:spcAft>
                <a:spcPts val="3000"/>
              </a:spcAft>
              <a:tabLst>
                <a:tab pos="284163" algn="l"/>
                <a:tab pos="568325" algn="l"/>
                <a:tab pos="744538" algn="l"/>
              </a:tabLst>
            </a:pPr>
            <a:r>
              <a:rPr lang="en-US" sz="2400" b="1" dirty="0" smtClean="0">
                <a:solidFill>
                  <a:srgbClr val="FF42F7"/>
                </a:solidFill>
                <a:sym typeface="Symbol"/>
              </a:rPr>
              <a:t>H </a:t>
            </a:r>
            <a:r>
              <a:rPr lang="en-US" sz="2400" b="1" dirty="0" err="1" smtClean="0">
                <a:solidFill>
                  <a:srgbClr val="FF42F7"/>
                </a:solidFill>
                <a:sym typeface="Symbol"/>
              </a:rPr>
              <a:t></a:t>
            </a:r>
            <a:r>
              <a:rPr lang="en-US" sz="2400" b="1" dirty="0" smtClean="0">
                <a:solidFill>
                  <a:srgbClr val="FF42F7"/>
                </a:solidFill>
                <a:sym typeface="Symbol"/>
              </a:rPr>
              <a:t> </a:t>
            </a:r>
            <a:r>
              <a:rPr lang="en-US" sz="2400" b="1" dirty="0" err="1" smtClean="0">
                <a:solidFill>
                  <a:srgbClr val="FF42F7"/>
                </a:solidFill>
                <a:sym typeface="Symbol"/>
              </a:rPr>
              <a:t></a:t>
            </a:r>
            <a:endParaRPr lang="en-US" sz="2400" b="1" dirty="0">
              <a:solidFill>
                <a:srgbClr val="0000FF"/>
              </a:solidFill>
              <a:sym typeface="Symbo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250950" y="3581400"/>
            <a:ext cx="2635250" cy="457200"/>
          </a:xfrm>
          <a:prstGeom prst="straightConnector1">
            <a:avLst/>
          </a:prstGeom>
          <a:ln>
            <a:solidFill>
              <a:srgbClr val="FF42F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250950" y="2514600"/>
            <a:ext cx="2406650" cy="7709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250950" y="1981201"/>
            <a:ext cx="2635250" cy="4554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15200" y="23622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 </a:t>
            </a:r>
            <a:r>
              <a:rPr lang="en-US" sz="2400" b="1" dirty="0" err="1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 WW</a:t>
            </a:r>
          </a:p>
          <a:p>
            <a:endParaRPr lang="en-US" sz="2400" b="1" dirty="0" smtClean="0">
              <a:solidFill>
                <a:srgbClr val="0000FF"/>
              </a:solidFill>
              <a:sym typeface="Symbol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sym typeface="Symbol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sym typeface="Symbol"/>
              </a:rPr>
            </a:br>
            <a:r>
              <a:rPr lang="en-US" sz="2400" b="1" dirty="0" smtClean="0">
                <a:solidFill>
                  <a:srgbClr val="0000FF"/>
                </a:solidFill>
                <a:sym typeface="Symbol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sym typeface="Symbol"/>
              </a:rPr>
              <a:t></a:t>
            </a:r>
            <a:r>
              <a:rPr lang="en-US" sz="2400" b="1" dirty="0" smtClean="0">
                <a:solidFill>
                  <a:srgbClr val="0000FF"/>
                </a:solidFill>
                <a:sym typeface="Symbol"/>
              </a:rPr>
              <a:t> ZZ</a:t>
            </a:r>
            <a:endParaRPr lang="en-US" sz="2400" b="1" dirty="0"/>
          </a:p>
        </p:txBody>
      </p:sp>
      <p:cxnSp>
        <p:nvCxnSpPr>
          <p:cNvPr id="28" name="Straight Arrow Connector 27"/>
          <p:cNvCxnSpPr/>
          <p:nvPr/>
        </p:nvCxnSpPr>
        <p:spPr>
          <a:xfrm rot="10800000">
            <a:off x="5791200" y="2514600"/>
            <a:ext cx="1600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6553200" y="3581400"/>
            <a:ext cx="762000" cy="76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4 Lepton Event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95400"/>
            <a:ext cx="5982947" cy="5021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1521" y="4114800"/>
            <a:ext cx="251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24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1864" y="1143000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43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9624" y="2590800"/>
            <a:ext cx="283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+mn-lt"/>
              </a:rPr>
              <a:t>e</a:t>
            </a:r>
            <a:r>
              <a:rPr lang="en-US" b="1" baseline="30000" dirty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10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5029200"/>
            <a:ext cx="284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+mn-lt"/>
              </a:rPr>
              <a:t>e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21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2819400"/>
            <a:ext cx="342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800000"/>
                </a:solidFill>
                <a:latin typeface="+mn-lt"/>
              </a:rPr>
              <a:t>8 </a:t>
            </a:r>
            <a:r>
              <a:rPr lang="en-US" b="1" dirty="0" err="1" smtClean="0">
                <a:solidFill>
                  <a:srgbClr val="800000"/>
                </a:solidFill>
                <a:latin typeface="+mn-lt"/>
              </a:rPr>
              <a:t>TeV</a:t>
            </a:r>
            <a:r>
              <a:rPr lang="en-US" b="1" dirty="0" smtClean="0">
                <a:solidFill>
                  <a:srgbClr val="800000"/>
                </a:solidFill>
                <a:latin typeface="+mn-lt"/>
              </a:rPr>
              <a:t> DATA</a:t>
            </a:r>
          </a:p>
          <a:p>
            <a:pPr defTabSz="457200"/>
            <a:endParaRPr lang="en-US" sz="2000" b="1" dirty="0" smtClean="0">
              <a:solidFill>
                <a:srgbClr val="0000FF"/>
              </a:solidFill>
              <a:latin typeface="Calibri"/>
            </a:endParaRPr>
          </a:p>
          <a:p>
            <a:pPr defTabSz="457200"/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4-lepton Mass : 126.9 </a:t>
            </a:r>
            <a:r>
              <a:rPr lang="en-US" sz="2200" b="1" dirty="0" err="1" smtClean="0">
                <a:solidFill>
                  <a:srgbClr val="0000FF"/>
                </a:solidFill>
                <a:latin typeface="+mn-lt"/>
              </a:rPr>
              <a:t>GeV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 Mass of 4</a:t>
            </a:r>
            <a:r>
              <a:rPr lang="en-US" dirty="0"/>
              <a:t> </a:t>
            </a:r>
            <a:r>
              <a:rPr lang="en-US" dirty="0" smtClean="0"/>
              <a:t>light leptons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Golden mode – </a:t>
            </a:r>
            <a:r>
              <a:rPr lang="en-US" dirty="0" err="1" smtClean="0"/>
              <a:t>Muons</a:t>
            </a:r>
            <a:r>
              <a:rPr lang="en-US" dirty="0" smtClean="0"/>
              <a:t> &amp; Electrons are well measured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3" name="Picture 12" descr="buck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77" y="76200"/>
            <a:ext cx="707923" cy="914400"/>
          </a:xfrm>
          <a:prstGeom prst="rect">
            <a:avLst/>
          </a:prstGeom>
        </p:spPr>
      </p:pic>
      <p:pic>
        <p:nvPicPr>
          <p:cNvPr id="3" name="Picture 2" descr="ZZMass_7Plus8TeV_MELA_05_fu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09" y="1906015"/>
            <a:ext cx="4746182" cy="45709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209800"/>
            <a:ext cx="1894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Less than 200 events out of trillions detected survive </a:t>
            </a:r>
            <a:r>
              <a:rPr lang="en-US" dirty="0" smtClean="0"/>
              <a:t>selection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419601" y="3248593"/>
            <a:ext cx="4571999" cy="2031531"/>
            <a:chOff x="4419601" y="3248593"/>
            <a:chExt cx="4571999" cy="2031531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4419601" y="4191000"/>
              <a:ext cx="2525490" cy="10891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868891" y="3248593"/>
              <a:ext cx="21227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No clustered excess of events indicates exclusion of heavy SM Higgs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4800" y="4419600"/>
            <a:ext cx="3276600" cy="1200329"/>
            <a:chOff x="304800" y="4419600"/>
            <a:chExt cx="3276600" cy="1200329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981200" y="5105400"/>
              <a:ext cx="1600200" cy="762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04800" y="4419600"/>
              <a:ext cx="18941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Clearly observe production of two Z bosons </a:t>
              </a:r>
              <a:br>
                <a:rPr lang="en-US" dirty="0" smtClean="0">
                  <a:solidFill>
                    <a:srgbClr val="0000FF"/>
                  </a:solidFill>
                </a:rPr>
              </a:br>
              <a:r>
                <a:rPr lang="en-US" dirty="0" smtClean="0">
                  <a:solidFill>
                    <a:srgbClr val="0000FF"/>
                  </a:solidFill>
                </a:rPr>
                <a:t>as predicted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7238"/>
            <a:ext cx="8229600" cy="1143000"/>
          </a:xfrm>
        </p:spPr>
        <p:txBody>
          <a:bodyPr/>
          <a:lstStyle/>
          <a:p>
            <a:r>
              <a:rPr lang="en-US" dirty="0" smtClean="0"/>
              <a:t>Wisconsin CMS People 2010-2012</a:t>
            </a:r>
            <a:endParaRPr lang="en-US" dirty="0"/>
          </a:p>
        </p:txBody>
      </p:sp>
      <p:pic>
        <p:nvPicPr>
          <p:cNvPr id="5" name="Picture 4" descr="UniWisconsinMadiso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6200" y="1192108"/>
            <a:ext cx="3810000" cy="2557639"/>
          </a:xfrm>
          <a:prstGeom prst="rect">
            <a:avLst/>
          </a:prstGeom>
        </p:spPr>
      </p:pic>
      <p:pic>
        <p:nvPicPr>
          <p:cNvPr id="6" name="Picture 5" descr="UniWisconsinCERN.jpg"/>
          <p:cNvPicPr>
            <a:picLocks noChangeAspect="1"/>
          </p:cNvPicPr>
          <p:nvPr/>
        </p:nvPicPr>
        <p:blipFill rotWithShape="1">
          <a:blip r:embed="rId3" cstate="screen"/>
          <a:srcRect t="642"/>
          <a:stretch/>
        </p:blipFill>
        <p:spPr>
          <a:xfrm>
            <a:off x="3962400" y="1192108"/>
            <a:ext cx="5117570" cy="2557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9644"/>
          <a:stretch/>
        </p:blipFill>
        <p:spPr>
          <a:xfrm>
            <a:off x="254320" y="3770031"/>
            <a:ext cx="4876800" cy="2939114"/>
          </a:xfrm>
          <a:prstGeom prst="rect">
            <a:avLst/>
          </a:prstGeom>
        </p:spPr>
      </p:pic>
      <p:pic>
        <p:nvPicPr>
          <p:cNvPr id="11" name="Picture 10" descr="Isobel_Ojalv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16" y="4033701"/>
            <a:ext cx="719051" cy="914400"/>
          </a:xfrm>
          <a:prstGeom prst="rect">
            <a:avLst/>
          </a:prstGeom>
        </p:spPr>
      </p:pic>
      <p:pic>
        <p:nvPicPr>
          <p:cNvPr id="12" name="Picture 11" descr="maria_ceped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85" y="4033701"/>
            <a:ext cx="1219200" cy="914400"/>
          </a:xfrm>
          <a:prstGeom prst="rect">
            <a:avLst/>
          </a:prstGeom>
        </p:spPr>
      </p:pic>
      <p:pic>
        <p:nvPicPr>
          <p:cNvPr id="9" name="Picture 8" descr="friis_headsh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37" y="4033701"/>
            <a:ext cx="731520" cy="914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4257" y="5029200"/>
            <a:ext cx="3609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 Faculty, 1 Emeritus</a:t>
            </a:r>
          </a:p>
          <a:p>
            <a:pPr algn="ctr"/>
            <a:r>
              <a:rPr lang="en-US" dirty="0"/>
              <a:t>6</a:t>
            </a:r>
            <a:r>
              <a:rPr lang="en-US" dirty="0" smtClean="0"/>
              <a:t> Scientists, 2 Alumni</a:t>
            </a:r>
          </a:p>
          <a:p>
            <a:pPr algn="ctr"/>
            <a:r>
              <a:rPr lang="en-US" dirty="0" smtClean="0"/>
              <a:t>2 Postdocs, 1 Alumnus</a:t>
            </a:r>
          </a:p>
          <a:p>
            <a:pPr algn="ctr"/>
            <a:r>
              <a:rPr lang="en-US" dirty="0" smtClean="0"/>
              <a:t>5 Students, 7 Recent </a:t>
            </a:r>
            <a:r>
              <a:rPr lang="en-US" dirty="0" err="1" smtClean="0"/>
              <a:t>Ph.D.s</a:t>
            </a:r>
            <a:endParaRPr lang="en-US" dirty="0" smtClean="0"/>
          </a:p>
          <a:p>
            <a:pPr algn="ctr"/>
            <a:r>
              <a:rPr lang="en-US" dirty="0"/>
              <a:t>4</a:t>
            </a:r>
            <a:r>
              <a:rPr lang="en-US" dirty="0" smtClean="0"/>
              <a:t> Support Staff, 2 Alumni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6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to ZZ to 4-light leptons?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Golden mode – Zoom of loss 4L mass region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3" name="Picture 12" descr="buck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77" y="76200"/>
            <a:ext cx="707923" cy="914400"/>
          </a:xfrm>
          <a:prstGeom prst="rect">
            <a:avLst/>
          </a:prstGeom>
        </p:spPr>
      </p:pic>
      <p:pic>
        <p:nvPicPr>
          <p:cNvPr id="7" name="Picture 6" descr="ZZMass_7Plus8TeV_70-180_3Ge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7" y="1920875"/>
            <a:ext cx="4747846" cy="4572000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918" y="4114800"/>
            <a:ext cx="1905442" cy="140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152400" y="2962870"/>
            <a:ext cx="3352800" cy="923330"/>
            <a:chOff x="228600" y="4486870"/>
            <a:chExt cx="3352800" cy="92333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981200" y="5105400"/>
              <a:ext cx="1600200" cy="762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8600" y="4486870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Clearly observe production of Z decay to 4 leptons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00600" y="3248593"/>
            <a:ext cx="4191000" cy="2031325"/>
            <a:chOff x="4800600" y="3248593"/>
            <a:chExt cx="4191000" cy="2031325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4800600" y="4191000"/>
              <a:ext cx="2144491" cy="990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868891" y="3248593"/>
              <a:ext cx="212270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Small cluster of events rising above the background indicates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2-sigma level 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SM Higgs signal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 rot="16200000">
            <a:off x="2643040" y="545628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= 91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7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Angular 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ang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22441"/>
            <a:ext cx="4800600" cy="425455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/>
              <a:t>Study additional properties of these events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Angles shown carry information of H decay versus ZZ production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635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of Higgs </a:t>
            </a:r>
            <a:r>
              <a:rPr lang="en-US" dirty="0"/>
              <a:t>to ZZ to </a:t>
            </a:r>
            <a:r>
              <a:rPr lang="en-US" dirty="0" smtClean="0"/>
              <a:t>4l?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143000"/>
            <a:ext cx="88392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Boost using angular information from 2 to 3.2 sigma</a:t>
            </a:r>
          </a:p>
          <a:p>
            <a:pPr marL="857250" lvl="1" indent="-457200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Reduce background, while keeping signal-like events</a:t>
            </a:r>
            <a:endParaRPr lang="en-US" sz="2400" dirty="0"/>
          </a:p>
        </p:txBody>
      </p:sp>
      <p:pic>
        <p:nvPicPr>
          <p:cNvPr id="8" name="Picture 7" descr="ZZMass_7Plus8TeV_100-180_Mela0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7" y="1928964"/>
            <a:ext cx="474784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9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ZZ Evidence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3.4 sigma excess seen at ~125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 descr="fig_21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50" y="1905000"/>
            <a:ext cx="4765301" cy="4572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0000" y="1066800"/>
            <a:ext cx="5257800" cy="4419600"/>
            <a:chOff x="3810000" y="1066800"/>
            <a:chExt cx="5257800" cy="4419600"/>
          </a:xfrm>
        </p:grpSpPr>
        <p:pic>
          <p:nvPicPr>
            <p:cNvPr id="10" name="Picture 9" descr="fig_21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" t="50000" r="54975" b="2249"/>
            <a:stretch/>
          </p:blipFill>
          <p:spPr>
            <a:xfrm>
              <a:off x="6323949" y="1066800"/>
              <a:ext cx="2743851" cy="2743200"/>
            </a:xfrm>
            <a:prstGeom prst="ellipse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3810000" y="2667000"/>
              <a:ext cx="4343400" cy="2819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068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Di-photon Event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 descr="gg-run177878-evt188723900-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80" y="1078451"/>
            <a:ext cx="811412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Search in </a:t>
            </a:r>
            <a:br>
              <a:rPr lang="en-US" dirty="0" smtClean="0"/>
            </a:br>
            <a:r>
              <a:rPr lang="en-US" dirty="0" smtClean="0"/>
              <a:t>Di-photon Invariant 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 smtClean="0"/>
              <a:t>Photon background is large – look for a peak on a falling smooth spectrum</a:t>
            </a:r>
            <a:endParaRPr lang="en-US" sz="2000" dirty="0"/>
          </a:p>
        </p:txBody>
      </p:sp>
      <p:pic>
        <p:nvPicPr>
          <p:cNvPr id="7" name="Picture 6" descr="fig_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27" y="1905000"/>
            <a:ext cx="5851747" cy="4572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724400" y="2438400"/>
            <a:ext cx="4267200" cy="2862323"/>
            <a:chOff x="4724400" y="2438400"/>
            <a:chExt cx="4267200" cy="2862323"/>
          </a:xfrm>
        </p:grpSpPr>
        <p:sp>
          <p:nvSpPr>
            <p:cNvPr id="8" name="TextBox 7"/>
            <p:cNvSpPr txBox="1"/>
            <p:nvPr/>
          </p:nvSpPr>
          <p:spPr>
            <a:xfrm>
              <a:off x="7345474" y="2438400"/>
              <a:ext cx="1646126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4.5 sigma significance at M=126.5 </a:t>
              </a:r>
              <a:r>
                <a:rPr lang="en-US" dirty="0" err="1" smtClean="0">
                  <a:solidFill>
                    <a:srgbClr val="FF0000"/>
                  </a:solidFill>
                </a:rPr>
                <a:t>GeV</a:t>
              </a:r>
              <a:r>
                <a:rPr lang="en-US" dirty="0" smtClean="0">
                  <a:solidFill>
                    <a:srgbClr val="FF0000"/>
                  </a:solidFill>
                </a:rPr>
                <a:t> when analysis is done in various categories of photon reconstruction quality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4770326" y="3581400"/>
              <a:ext cx="2773474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4724400" y="3581400"/>
              <a:ext cx="2819400" cy="171932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01507"/>
              </p:ext>
            </p:extLst>
          </p:nvPr>
        </p:nvGraphicFramePr>
        <p:xfrm>
          <a:off x="2282816" y="2321046"/>
          <a:ext cx="4293178" cy="2110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9" name="Equation" r:id="rId4" imgW="1905000" imgH="939800" progId="Equation.DSMT4">
                  <p:embed/>
                </p:oleObj>
              </mc:Choice>
              <mc:Fallback>
                <p:oleObj name="Equation" r:id="rId4" imgW="1905000" imgH="93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2816" y="2321046"/>
                        <a:ext cx="4293178" cy="2110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Weakest Category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mvacat3_7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9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Weakest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 descr="mvacat3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15634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8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Good Category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mvacat2_7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6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Good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 descr="mvacat2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091172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5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Wisconsin ATLAS People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WUM_ATL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2" y="2209800"/>
            <a:ext cx="4101981" cy="2743200"/>
          </a:xfrm>
          <a:prstGeom prst="rect">
            <a:avLst/>
          </a:prstGeom>
        </p:spPr>
      </p:pic>
      <p:pic>
        <p:nvPicPr>
          <p:cNvPr id="7" name="Picture 6" descr="289975_4294541761053_1927209620_o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08" y="2895600"/>
            <a:ext cx="4112792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5800" y="21730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Professors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/>
              <a:t>Lan</a:t>
            </a:r>
            <a:r>
              <a:rPr lang="en-US" dirty="0"/>
              <a:t> </a:t>
            </a:r>
            <a:r>
              <a:rPr lang="en-US" dirty="0" smtClean="0"/>
              <a:t>Wu </a:t>
            </a:r>
            <a:r>
              <a:rPr lang="en-US" dirty="0"/>
              <a:t>and </a:t>
            </a:r>
            <a:r>
              <a:rPr lang="en-US" dirty="0" smtClean="0"/>
              <a:t>Peter Higgs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CERN, July 4 2012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02799" y="5678269"/>
            <a:ext cx="6588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Prof. Wu: </a:t>
            </a:r>
            <a:r>
              <a:rPr lang="en-US" dirty="0"/>
              <a:t>"I have been looking for you for over 20 </a:t>
            </a:r>
            <a:r>
              <a:rPr lang="en-US" dirty="0" smtClean="0"/>
              <a:t>years”</a:t>
            </a:r>
          </a:p>
          <a:p>
            <a:pPr algn="r"/>
            <a:r>
              <a:rPr lang="en-US" dirty="0" smtClean="0"/>
              <a:t>Prof. Higgs: </a:t>
            </a:r>
            <a:r>
              <a:rPr lang="en-US" dirty="0"/>
              <a:t>"Now you have found me</a:t>
            </a:r>
            <a:r>
              <a:rPr lang="en-US" dirty="0" smtClean="0"/>
              <a:t>!”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15240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Professors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/>
              <a:t>Lan</a:t>
            </a:r>
            <a:r>
              <a:rPr lang="en-US" dirty="0"/>
              <a:t> </a:t>
            </a:r>
            <a:r>
              <a:rPr lang="en-US" dirty="0" smtClean="0"/>
              <a:t>Wu </a:t>
            </a:r>
            <a:r>
              <a:rPr lang="en-US" dirty="0"/>
              <a:t>and </a:t>
            </a:r>
            <a:r>
              <a:rPr lang="en-US" dirty="0" err="1" smtClean="0"/>
              <a:t>Miron</a:t>
            </a:r>
            <a:r>
              <a:rPr lang="en-US" dirty="0" smtClean="0"/>
              <a:t> </a:t>
            </a:r>
            <a:r>
              <a:rPr lang="en-US" dirty="0" err="1" smtClean="0"/>
              <a:t>Livny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CERN,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90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Better Category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mvacat1_7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9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Better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mvacat1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6525" y="1103237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6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Best Category </a:t>
            </a:r>
            <a:r>
              <a:rPr lang="en-US" dirty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mvacat0_7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6525" y="1138647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3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Best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8" name="Picture 7" descr="mvacat0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2207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2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Low BG Category </a:t>
            </a:r>
            <a:r>
              <a:rPr lang="en-US" dirty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mvacat4_7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08412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0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Low BG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9" name="Picture 8" descr="mvacat4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2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: Best Low BG Category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3048000" cy="4953000"/>
          </a:xfrm>
        </p:spPr>
        <p:txBody>
          <a:bodyPr/>
          <a:lstStyle/>
          <a:p>
            <a:r>
              <a:rPr lang="en-US" sz="2000" dirty="0" smtClean="0"/>
              <a:t>Divide data into four categories by mass resolution</a:t>
            </a:r>
          </a:p>
          <a:p>
            <a:r>
              <a:rPr lang="en-US" sz="2000" dirty="0" smtClean="0"/>
              <a:t>Separate reduced background di-jet category</a:t>
            </a:r>
          </a:p>
          <a:p>
            <a:r>
              <a:rPr lang="en-US" sz="2000" dirty="0"/>
              <a:t>2011 (7 </a:t>
            </a:r>
            <a:r>
              <a:rPr lang="en-US" sz="2000" dirty="0" err="1"/>
              <a:t>TeV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2012 </a:t>
            </a:r>
            <a:r>
              <a:rPr lang="en-US" sz="2000" dirty="0"/>
              <a:t>(8 </a:t>
            </a:r>
            <a:r>
              <a:rPr lang="en-US" sz="2000" dirty="0" err="1"/>
              <a:t>TeV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mvacat5_8T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362" y="1122438"/>
            <a:ext cx="52928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2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Weighted </a:t>
            </a:r>
            <a:r>
              <a:rPr lang="en-US" dirty="0" err="1" smtClean="0"/>
              <a:t>γγ</a:t>
            </a:r>
            <a:r>
              <a:rPr lang="en-US" dirty="0" smtClean="0"/>
              <a:t> 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9" name="Picture 8" descr="MassFactSoBWeighted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835" y="1138565"/>
            <a:ext cx="4410730" cy="4572000"/>
          </a:xfrm>
          <a:prstGeom prst="rect">
            <a:avLst/>
          </a:prstGeom>
        </p:spPr>
      </p:pic>
      <p:pic>
        <p:nvPicPr>
          <p:cNvPr id="10" name="Picture 9" descr="MassFactSoBWeighted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2635" y="1138565"/>
            <a:ext cx="4410730" cy="457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791" y="5754469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4.1 sigma significance at M=125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combining all categories and both years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9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ATLAS: Combination of ZZ and 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 descr="fig_03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7" y="1371601"/>
            <a:ext cx="6938093" cy="5029199"/>
          </a:xfrm>
          <a:prstGeom prst="rect">
            <a:avLst/>
          </a:prstGeom>
        </p:spPr>
      </p:pic>
      <p:sp>
        <p:nvSpPr>
          <p:cNvPr id="16" name="Donut 15"/>
          <p:cNvSpPr/>
          <p:nvPr/>
        </p:nvSpPr>
        <p:spPr>
          <a:xfrm>
            <a:off x="7010400" y="4191000"/>
            <a:ext cx="914400" cy="914400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the Standard Model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0" name="Picture 6" descr="s06_blueban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2251075"/>
            <a:ext cx="3984625" cy="4378325"/>
          </a:xfrm>
          <a:prstGeom prst="rect">
            <a:avLst/>
          </a:prstGeom>
          <a:noFill/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Indirect constraints from other SM measurements indicate that the </a:t>
            </a:r>
            <a:r>
              <a:rPr lang="en-US" dirty="0" err="1" smtClean="0"/>
              <a:t>higgs</a:t>
            </a:r>
            <a:r>
              <a:rPr lang="en-US" dirty="0" smtClean="0"/>
              <a:t> should be where we found this new particle!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53000" y="2760511"/>
            <a:ext cx="1030860" cy="2971800"/>
          </a:xfrm>
          <a:prstGeom prst="rect">
            <a:avLst/>
          </a:prstGeom>
          <a:solidFill>
            <a:srgbClr val="CCFFCC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89966" y="39682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Exluded</a:t>
            </a:r>
            <a:r>
              <a:rPr lang="en-US" dirty="0" smtClean="0"/>
              <a:t> by LHC 2011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3780" y="5212064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LEP 2000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800600" y="5029200"/>
            <a:ext cx="1828800" cy="7031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53436" y="4800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baseline="-25000" dirty="0" smtClean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 = 125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1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73872" y="3386028"/>
            <a:ext cx="1812328" cy="2786172"/>
            <a:chOff x="2073872" y="3386028"/>
            <a:chExt cx="1812328" cy="2786172"/>
          </a:xfrm>
        </p:grpSpPr>
        <p:sp>
          <p:nvSpPr>
            <p:cNvPr id="29" name="Cloud 28"/>
            <p:cNvSpPr/>
            <p:nvPr/>
          </p:nvSpPr>
          <p:spPr>
            <a:xfrm>
              <a:off x="2073872" y="3386028"/>
              <a:ext cx="1812328" cy="2786172"/>
            </a:xfrm>
            <a:prstGeom prst="cloud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64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08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1811177" y="4121137"/>
              <a:ext cx="2181346" cy="1158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dirty="0" smtClean="0">
                  <a:solidFill>
                    <a:srgbClr val="0000FF"/>
                  </a:solidFill>
                </a:rPr>
                <a:t>LHC  Probes</a:t>
              </a:r>
              <a:br>
                <a:rPr lang="en-US" sz="1800" dirty="0" smtClean="0">
                  <a:solidFill>
                    <a:srgbClr val="0000FF"/>
                  </a:solidFill>
                </a:rPr>
              </a:br>
              <a:r>
                <a:rPr lang="en-US" sz="1800" dirty="0" smtClean="0">
                  <a:solidFill>
                    <a:srgbClr val="0000FF"/>
                  </a:solidFill>
                </a:rPr>
                <a:t/>
              </a:r>
              <a:br>
                <a:rPr lang="en-US" sz="1800" dirty="0" smtClean="0">
                  <a:solidFill>
                    <a:srgbClr val="0000FF"/>
                  </a:solidFill>
                </a:rPr>
              </a:br>
              <a:r>
                <a:rPr lang="en-US" sz="1800" dirty="0" smtClean="0">
                  <a:solidFill>
                    <a:srgbClr val="0000FF"/>
                  </a:solidFill>
                </a:rPr>
                <a:t>Experimentally</a:t>
              </a:r>
            </a:p>
          </p:txBody>
        </p:sp>
      </p:grp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A Brief History of Time</a:t>
            </a:r>
          </a:p>
        </p:txBody>
      </p:sp>
      <p:sp>
        <p:nvSpPr>
          <p:cNvPr id="15364" name="Rectangle 8"/>
          <p:cNvSpPr>
            <a:spLocks noGrp="1" noChangeArrowheads="1"/>
          </p:cNvSpPr>
          <p:nvPr>
            <p:ph type="dt" sz="half" idx="14"/>
          </p:nvPr>
        </p:nvSpPr>
        <p:spPr>
          <a:noFill/>
        </p:spPr>
        <p:txBody>
          <a:bodyPr/>
          <a:lstStyle/>
          <a:p>
            <a:r>
              <a:rPr lang="en-US" smtClean="0"/>
              <a:t>16-Jul-2012</a:t>
            </a:r>
          </a:p>
        </p:txBody>
      </p:sp>
      <p:sp>
        <p:nvSpPr>
          <p:cNvPr id="15362" name="Rectangle 5"/>
          <p:cNvSpPr>
            <a:spLocks noGrp="1" noChangeArrowheads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r>
              <a:rPr lang="en-US" smtClean="0"/>
              <a:t>Sridhara Dasu (Wisconsin)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6B9DCBF1-5B82-EE45-81A4-50D6F739C810}" type="slidenum">
              <a:rPr lang="en-US"/>
              <a:pPr/>
              <a:t>5</a:t>
            </a:fld>
            <a:endParaRPr lang="en-US"/>
          </a:p>
        </p:txBody>
      </p:sp>
      <p:pic>
        <p:nvPicPr>
          <p:cNvPr id="12" name="Picture 11" descr="BBsto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65" y="1678187"/>
            <a:ext cx="8463189" cy="1586848"/>
          </a:xfrm>
          <a:prstGeom prst="rect">
            <a:avLst/>
          </a:prstGeom>
        </p:spPr>
      </p:pic>
      <p:pic>
        <p:nvPicPr>
          <p:cNvPr id="13" name="Picture 12" descr="thebar_MainPage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796" y="3278387"/>
            <a:ext cx="8488628" cy="4738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646392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Quantum Gravity Era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374411" y="5082339"/>
            <a:ext cx="302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Grand Unification Era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394783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Electro-weak Era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2567556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Proton &amp; Neutron Era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40329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Nuclear Era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913102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Atoms and Light Era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6085875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Galaxies Formation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7531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Today</a:t>
            </a:r>
            <a:endParaRPr lang="en-US" sz="1800" dirty="0"/>
          </a:p>
        </p:txBody>
      </p:sp>
      <p:grpSp>
        <p:nvGrpSpPr>
          <p:cNvPr id="2" name="Group 24"/>
          <p:cNvGrpSpPr/>
          <p:nvPr/>
        </p:nvGrpSpPr>
        <p:grpSpPr>
          <a:xfrm>
            <a:off x="360505" y="1219200"/>
            <a:ext cx="8359793" cy="370920"/>
            <a:chOff x="457200" y="5955268"/>
            <a:chExt cx="8359793" cy="37092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57200" y="6324600"/>
              <a:ext cx="835979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018485" y="5955268"/>
              <a:ext cx="4174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Universe expanding and cooling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304801" y="5998240"/>
            <a:ext cx="8534399" cy="370920"/>
            <a:chOff x="304801" y="5998240"/>
            <a:chExt cx="8534399" cy="370920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392104" y="6367572"/>
              <a:ext cx="835979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flipH="1">
              <a:off x="304801" y="5998240"/>
              <a:ext cx="8534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Driven by particle physicists reductionist philosophy – learn by getting to the core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 rot="16200000">
            <a:off x="-676169" y="225552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The Big Bang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8128620" y="223474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– 454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  F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 Higgs Interactions</a:t>
            </a:r>
            <a:br>
              <a:rPr lang="en-US" dirty="0" smtClean="0"/>
            </a:br>
            <a:r>
              <a:rPr lang="en-US" dirty="0" smtClean="0"/>
              <a:t>with Other Particles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r>
              <a:rPr lang="en-US" sz="2000" dirty="0" smtClean="0"/>
              <a:t>SM Higgs interactions and other properties are fully determined theoretically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Need more data to be certain that what is found is the SM Higgs 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For instance, we haven’t seen the new particle decay to tau pairs yet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1" descr="muTau_vbf_rescaled_78T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42878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njec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7" y="2338387"/>
            <a:ext cx="4286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26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CMS also looked at </a:t>
            </a:r>
            <a:br>
              <a:rPr lang="en-US" dirty="0" smtClean="0"/>
            </a:br>
            <a:r>
              <a:rPr lang="en-US" dirty="0" smtClean="0"/>
              <a:t>other</a:t>
            </a:r>
            <a:r>
              <a:rPr lang="en-US" dirty="0"/>
              <a:t> </a:t>
            </a:r>
            <a:r>
              <a:rPr lang="en-US" dirty="0" smtClean="0"/>
              <a:t>SM channels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W-boson pair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b</a:t>
            </a:r>
            <a:r>
              <a:rPr lang="en-US" dirty="0" smtClean="0"/>
              <a:t>-quark pair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err="1" smtClean="0"/>
              <a:t>τ</a:t>
            </a:r>
            <a:r>
              <a:rPr lang="en-US" dirty="0" smtClean="0"/>
              <a:t>-lepton pair</a:t>
            </a:r>
          </a:p>
          <a:p>
            <a:pPr marL="0" indent="0"/>
            <a:r>
              <a:rPr lang="en-US" dirty="0" smtClean="0"/>
              <a:t>No evidence yet in </a:t>
            </a:r>
            <a:br>
              <a:rPr lang="en-US" dirty="0" smtClean="0"/>
            </a:br>
            <a:r>
              <a:rPr lang="en-US" dirty="0" smtClean="0"/>
              <a:t>these</a:t>
            </a:r>
            <a:r>
              <a:rPr lang="en-US" dirty="0"/>
              <a:t> </a:t>
            </a:r>
            <a:r>
              <a:rPr lang="en-US" dirty="0" smtClean="0"/>
              <a:t>less sensitive </a:t>
            </a:r>
            <a:br>
              <a:rPr lang="en-US" dirty="0" smtClean="0"/>
            </a:br>
            <a:r>
              <a:rPr lang="en-US" dirty="0" smtClean="0"/>
              <a:t>modes</a:t>
            </a:r>
            <a:r>
              <a:rPr lang="en-US" dirty="0"/>
              <a:t> </a:t>
            </a:r>
            <a:r>
              <a:rPr lang="en-US" dirty="0" smtClean="0"/>
              <a:t>at this time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CMS: Grand Combination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3" name="Picture 2" descr="sqr_pvala_all_bydec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19200"/>
            <a:ext cx="5500315" cy="52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6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829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F2B3321-B617-D448-85BD-5D3D63C2EC93}" type="slidenum">
              <a:rPr lang="en-US" smtClean="0"/>
              <a:pPr/>
              <a:t>52</a:t>
            </a:fld>
            <a:endParaRPr lang="en-US" dirty="0" smtClean="0"/>
          </a:p>
        </p:txBody>
      </p:sp>
      <p:sp>
        <p:nvSpPr>
          <p:cNvPr id="82948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Summary</a:t>
            </a:r>
          </a:p>
        </p:txBody>
      </p:sp>
      <p:sp>
        <p:nvSpPr>
          <p:cNvPr id="829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1273175"/>
            <a:ext cx="8804275" cy="5213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/>
              <a:t>LHC </a:t>
            </a:r>
            <a:r>
              <a:rPr lang="en-US" sz="2400" dirty="0" smtClean="0"/>
              <a:t>discovered a new particle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Both ATLAS &amp; CMS see the same thing at the same mass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4σ evidence in photon-pair decay mode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3σ evidence in Z-pair decay mode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Is it the Standard Model Higgs Boson?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It is a boson – because it decays to bosons</a:t>
            </a:r>
            <a:endParaRPr lang="en-US" sz="24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Its mass is in the right window – consistency with SM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However, its properties are yet to be determined to confirm that it is the SM Higgs Boson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LHC is performing well and the run is extended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Both experiments will more than double their data in 2012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Should be able to provide a confirmation with 2012 data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If it is not SM like Higgs, it will be even more exciting!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8229600" cy="1143000"/>
          </a:xfrm>
        </p:spPr>
        <p:txBody>
          <a:bodyPr/>
          <a:lstStyle/>
          <a:p>
            <a:r>
              <a:rPr lang="en-US" smtClean="0"/>
              <a:t>CERN Accelerators &amp; The Universe</a:t>
            </a:r>
            <a:endParaRPr lang="en-US" dirty="0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body" sz="quarter" idx="13"/>
          </p:nvPr>
        </p:nvSpPr>
        <p:spPr>
          <a:xfrm>
            <a:off x="0" y="4648200"/>
            <a:ext cx="9144000" cy="1663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Particle physics experiments </a:t>
            </a:r>
            <a:r>
              <a:rPr lang="en-US" sz="2400" dirty="0" smtClean="0">
                <a:solidFill>
                  <a:srgbClr val="0000FF"/>
                </a:solidFill>
              </a:rPr>
              <a:t>(physics of very high energy collisions of particles) </a:t>
            </a:r>
            <a:r>
              <a:rPr lang="en-US" sz="2400" dirty="0" smtClean="0"/>
              <a:t>are needed for understanding our microcosm, and thereby the cosmos itself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Probing closer needs larger and larger energy 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Probe by colliding particles and studying scattered remnants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FCC7855-F0BD-3E4C-A5BE-98285D173A3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5478" name="Picture 6" descr="&#10;origin.pdf                                                     0002332AMacintosh HD                   B746699A: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508125" y="850900"/>
            <a:ext cx="5883275" cy="420211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r>
              <a:rPr lang="en-US" dirty="0" smtClean="0"/>
              <a:t>Classical Colliding Balls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2133599"/>
          </a:xfrm>
        </p:spPr>
        <p:txBody>
          <a:bodyPr/>
          <a:lstStyle/>
          <a:p>
            <a:r>
              <a:rPr lang="en-US" dirty="0" smtClean="0"/>
              <a:t>Collisions that we perceive with naked eye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 descr="Fig 06-0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49" y="1828799"/>
            <a:ext cx="3093351" cy="1371600"/>
          </a:xfrm>
          <a:prstGeom prst="rect">
            <a:avLst/>
          </a:prstGeom>
        </p:spPr>
      </p:pic>
      <p:pic>
        <p:nvPicPr>
          <p:cNvPr id="12" name="Picture 11" descr="Fig 06-07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246" y="1828799"/>
            <a:ext cx="3107954" cy="1371600"/>
          </a:xfrm>
          <a:prstGeom prst="rect">
            <a:avLst/>
          </a:prstGeom>
        </p:spPr>
      </p:pic>
      <p:sp>
        <p:nvSpPr>
          <p:cNvPr id="13" name="Text Placeholder 8"/>
          <p:cNvSpPr txBox="1">
            <a:spLocks/>
          </p:cNvSpPr>
          <p:nvPr/>
        </p:nvSpPr>
        <p:spPr bwMode="auto">
          <a:xfrm>
            <a:off x="228600" y="4114800"/>
            <a:ext cx="8839200" cy="62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Increasing the speeds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608572" y="4419600"/>
            <a:ext cx="2925828" cy="1744580"/>
            <a:chOff x="5406736" y="4351423"/>
            <a:chExt cx="2925828" cy="1744580"/>
          </a:xfrm>
        </p:grpSpPr>
        <p:grpSp>
          <p:nvGrpSpPr>
            <p:cNvPr id="35" name="Group 34"/>
            <p:cNvGrpSpPr/>
            <p:nvPr/>
          </p:nvGrpSpPr>
          <p:grpSpPr>
            <a:xfrm>
              <a:off x="5940136" y="4732423"/>
              <a:ext cx="1832264" cy="621628"/>
              <a:chOff x="5940136" y="4732423"/>
              <a:chExt cx="1832264" cy="62162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940136" y="4752474"/>
                <a:ext cx="460664" cy="601577"/>
                <a:chOff x="6096000" y="4267200"/>
                <a:chExt cx="838200" cy="1447798"/>
              </a:xfrm>
            </p:grpSpPr>
            <p:sp>
              <p:nvSpPr>
                <p:cNvPr id="14" name="Cloud 13"/>
                <p:cNvSpPr/>
                <p:nvPr/>
              </p:nvSpPr>
              <p:spPr>
                <a:xfrm>
                  <a:off x="6096000" y="4267200"/>
                  <a:ext cx="304800" cy="304800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Cloud 14"/>
                <p:cNvSpPr/>
                <p:nvPr/>
              </p:nvSpPr>
              <p:spPr>
                <a:xfrm>
                  <a:off x="6096000" y="4762500"/>
                  <a:ext cx="190500" cy="266700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Cloud 15"/>
                <p:cNvSpPr/>
                <p:nvPr/>
              </p:nvSpPr>
              <p:spPr>
                <a:xfrm flipV="1">
                  <a:off x="6400800" y="4572000"/>
                  <a:ext cx="304800" cy="228600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loud 16"/>
                <p:cNvSpPr/>
                <p:nvPr/>
              </p:nvSpPr>
              <p:spPr>
                <a:xfrm flipH="1">
                  <a:off x="6477000" y="4953000"/>
                  <a:ext cx="76200" cy="304800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loud 17"/>
                <p:cNvSpPr/>
                <p:nvPr/>
              </p:nvSpPr>
              <p:spPr>
                <a:xfrm>
                  <a:off x="6705600" y="5105400"/>
                  <a:ext cx="228600" cy="228600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loud 18"/>
                <p:cNvSpPr/>
                <p:nvPr/>
              </p:nvSpPr>
              <p:spPr>
                <a:xfrm flipH="1">
                  <a:off x="6210300" y="5257799"/>
                  <a:ext cx="495300" cy="457199"/>
                </a:xfrm>
                <a:prstGeom prst="cloud">
                  <a:avLst/>
                </a:prstGeom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6934200" y="4752474"/>
                <a:ext cx="460664" cy="601577"/>
                <a:chOff x="6096000" y="4267200"/>
                <a:chExt cx="838200" cy="1447798"/>
              </a:xfrm>
              <a:solidFill>
                <a:srgbClr val="E59F57"/>
              </a:solidFill>
            </p:grpSpPr>
            <p:sp>
              <p:nvSpPr>
                <p:cNvPr id="22" name="Cloud 21"/>
                <p:cNvSpPr/>
                <p:nvPr/>
              </p:nvSpPr>
              <p:spPr>
                <a:xfrm>
                  <a:off x="6096000" y="4267200"/>
                  <a:ext cx="304800" cy="3048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loud 22"/>
                <p:cNvSpPr/>
                <p:nvPr/>
              </p:nvSpPr>
              <p:spPr>
                <a:xfrm>
                  <a:off x="6096000" y="4762500"/>
                  <a:ext cx="190500" cy="2667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loud 23"/>
                <p:cNvSpPr/>
                <p:nvPr/>
              </p:nvSpPr>
              <p:spPr>
                <a:xfrm flipV="1">
                  <a:off x="6400800" y="4572000"/>
                  <a:ext cx="304800" cy="2286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loud 24"/>
                <p:cNvSpPr/>
                <p:nvPr/>
              </p:nvSpPr>
              <p:spPr>
                <a:xfrm flipH="1">
                  <a:off x="6477000" y="4953000"/>
                  <a:ext cx="76200" cy="3048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Cloud 25"/>
                <p:cNvSpPr/>
                <p:nvPr/>
              </p:nvSpPr>
              <p:spPr>
                <a:xfrm>
                  <a:off x="6705600" y="5105400"/>
                  <a:ext cx="228600" cy="2286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loud 26"/>
                <p:cNvSpPr/>
                <p:nvPr/>
              </p:nvSpPr>
              <p:spPr>
                <a:xfrm flipH="1">
                  <a:off x="6210300" y="5257799"/>
                  <a:ext cx="495300" cy="457199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 flipV="1">
                <a:off x="7311736" y="4732423"/>
                <a:ext cx="460664" cy="601577"/>
                <a:chOff x="6096000" y="4267200"/>
                <a:chExt cx="838200" cy="1447798"/>
              </a:xfrm>
              <a:solidFill>
                <a:srgbClr val="E59F57"/>
              </a:solidFill>
            </p:grpSpPr>
            <p:sp>
              <p:nvSpPr>
                <p:cNvPr id="29" name="Cloud 28"/>
                <p:cNvSpPr/>
                <p:nvPr/>
              </p:nvSpPr>
              <p:spPr>
                <a:xfrm>
                  <a:off x="6096000" y="4267200"/>
                  <a:ext cx="304800" cy="3048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loud 29"/>
                <p:cNvSpPr/>
                <p:nvPr/>
              </p:nvSpPr>
              <p:spPr>
                <a:xfrm>
                  <a:off x="6096000" y="4762500"/>
                  <a:ext cx="190500" cy="2667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loud 30"/>
                <p:cNvSpPr/>
                <p:nvPr/>
              </p:nvSpPr>
              <p:spPr>
                <a:xfrm flipV="1">
                  <a:off x="6400800" y="4572000"/>
                  <a:ext cx="304800" cy="2286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loud 31"/>
                <p:cNvSpPr/>
                <p:nvPr/>
              </p:nvSpPr>
              <p:spPr>
                <a:xfrm flipH="1">
                  <a:off x="6477000" y="4953000"/>
                  <a:ext cx="76200" cy="3048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loud 32"/>
                <p:cNvSpPr/>
                <p:nvPr/>
              </p:nvSpPr>
              <p:spPr>
                <a:xfrm>
                  <a:off x="6705600" y="5105400"/>
                  <a:ext cx="228600" cy="228600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Cloud 33"/>
                <p:cNvSpPr/>
                <p:nvPr/>
              </p:nvSpPr>
              <p:spPr>
                <a:xfrm flipH="1">
                  <a:off x="6210300" y="5257799"/>
                  <a:ext cx="495300" cy="457199"/>
                </a:xfrm>
                <a:prstGeom prst="cloud">
                  <a:avLst/>
                </a:prstGeom>
                <a:grpFill/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1" name="Straight Connector 40"/>
            <p:cNvCxnSpPr/>
            <p:nvPr/>
          </p:nvCxnSpPr>
          <p:spPr>
            <a:xfrm flipV="1">
              <a:off x="7646764" y="4351423"/>
              <a:ext cx="533400" cy="381000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799164" y="4884824"/>
              <a:ext cx="533400" cy="15260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7469141" y="5384975"/>
              <a:ext cx="507647" cy="152400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6749526" y="5623373"/>
              <a:ext cx="762002" cy="183257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V="1">
              <a:off x="6786024" y="4499600"/>
              <a:ext cx="401051" cy="10469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H="1" flipV="1">
              <a:off x="7184184" y="4542177"/>
              <a:ext cx="401052" cy="27283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5616129" y="4541923"/>
              <a:ext cx="533400" cy="381000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06736" y="5037432"/>
              <a:ext cx="533400" cy="15260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6021341" y="5376953"/>
              <a:ext cx="507647" cy="152400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5635021" y="5631095"/>
              <a:ext cx="762004" cy="151769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 flipH="1" flipV="1">
              <a:off x="6043232" y="4852525"/>
              <a:ext cx="401051" cy="10469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 flipV="1">
              <a:off x="5603191" y="4415530"/>
              <a:ext cx="401052" cy="272838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Placeholder 8"/>
          <p:cNvSpPr txBox="1">
            <a:spLocks/>
          </p:cNvSpPr>
          <p:nvPr/>
        </p:nvSpPr>
        <p:spPr bwMode="auto">
          <a:xfrm>
            <a:off x="381000" y="327660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Total momentum (</a:t>
            </a:r>
            <a:r>
              <a:rPr lang="en-US" sz="2400" b="1" i="1" dirty="0" smtClean="0">
                <a:solidFill>
                  <a:srgbClr val="0000FF"/>
                </a:solidFill>
              </a:rPr>
              <a:t>p</a:t>
            </a:r>
            <a:r>
              <a:rPr lang="en-US" sz="2400" i="1" dirty="0" smtClean="0">
                <a:solidFill>
                  <a:srgbClr val="0000FF"/>
                </a:solidFill>
              </a:rPr>
              <a:t>=m</a:t>
            </a:r>
            <a:r>
              <a:rPr lang="en-US" sz="2400" b="1" i="1" dirty="0" smtClean="0">
                <a:solidFill>
                  <a:srgbClr val="0000FF"/>
                </a:solidFill>
              </a:rPr>
              <a:t>v</a:t>
            </a:r>
            <a:r>
              <a:rPr lang="en-US" sz="2400" dirty="0" smtClean="0">
                <a:solidFill>
                  <a:srgbClr val="0000FF"/>
                </a:solidFill>
              </a:rPr>
              <a:t>) before and after collision is the same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Total kinetic energy (</a:t>
            </a:r>
            <a:r>
              <a:rPr lang="en-US" sz="2400" i="1" dirty="0" smtClean="0">
                <a:solidFill>
                  <a:srgbClr val="0000FF"/>
                </a:solidFill>
              </a:rPr>
              <a:t>E=mv</a:t>
            </a:r>
            <a:r>
              <a:rPr lang="en-US" sz="2400" i="1" baseline="30000" dirty="0" smtClean="0">
                <a:solidFill>
                  <a:srgbClr val="0000FF"/>
                </a:solidFill>
              </a:rPr>
              <a:t>2</a:t>
            </a:r>
            <a:r>
              <a:rPr lang="en-US" sz="2400" i="1" dirty="0" smtClean="0">
                <a:solidFill>
                  <a:srgbClr val="0000FF"/>
                </a:solidFill>
              </a:rPr>
              <a:t>/2</a:t>
            </a:r>
            <a:r>
              <a:rPr lang="en-US" sz="2400" dirty="0" smtClean="0">
                <a:solidFill>
                  <a:srgbClr val="0000FF"/>
                </a:solidFill>
              </a:rPr>
              <a:t>) </a:t>
            </a:r>
            <a:r>
              <a:rPr lang="en-US" sz="2400" dirty="0">
                <a:solidFill>
                  <a:srgbClr val="0000FF"/>
                </a:solidFill>
              </a:rPr>
              <a:t>before and after </a:t>
            </a:r>
            <a:r>
              <a:rPr lang="en-US" sz="2400" dirty="0" smtClean="0">
                <a:solidFill>
                  <a:srgbClr val="0000FF"/>
                </a:solidFill>
              </a:rPr>
              <a:t>is </a:t>
            </a:r>
            <a:r>
              <a:rPr lang="en-US" sz="2400" dirty="0">
                <a:solidFill>
                  <a:srgbClr val="0000FF"/>
                </a:solidFill>
              </a:rPr>
              <a:t>the same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  <p:sp>
        <p:nvSpPr>
          <p:cNvPr id="49" name="Text Placeholder 8"/>
          <p:cNvSpPr txBox="1">
            <a:spLocks/>
          </p:cNvSpPr>
          <p:nvPr/>
        </p:nvSpPr>
        <p:spPr bwMode="auto">
          <a:xfrm>
            <a:off x="381000" y="4572000"/>
            <a:ext cx="8839200" cy="160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Momentum is conserved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Kinetic energy is NOT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Some of the energy goes to break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up the objects – create heat, sound …  </a:t>
            </a:r>
            <a:r>
              <a:rPr lang="en-US" sz="2400" dirty="0" smtClean="0">
                <a:solidFill>
                  <a:srgbClr val="0000FF"/>
                </a:solidFill>
              </a:rPr>
              <a:t/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Total energy conserved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1715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7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World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about when we get close to the speed of light?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84359" y="4385608"/>
            <a:ext cx="87310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Relativity and Natural Measurement Units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	Speed of light, c = 1</a:t>
            </a:r>
            <a:endParaRPr lang="en-US" sz="2000" dirty="0" smtClean="0">
              <a:solidFill>
                <a:srgbClr val="008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	Instead of using kg, kilo-watt-hour … </a:t>
            </a:r>
            <a:br>
              <a:rPr lang="en-US" sz="2000" dirty="0" smtClean="0">
                <a:solidFill>
                  <a:srgbClr val="008000"/>
                </a:solidFill>
                <a:sym typeface="Wingdings"/>
              </a:rPr>
            </a:b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		we can use a common unit for mass, energy and momentum called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eV</a:t>
            </a:r>
            <a:endParaRPr lang="en-US" sz="2000" dirty="0" smtClean="0">
              <a:solidFill>
                <a:srgbClr val="008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		A common AA battery cell accelerates electrons to 1.5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eV</a:t>
            </a:r>
            <a:endParaRPr lang="en-US" sz="2000" dirty="0" smtClean="0">
              <a:solidFill>
                <a:srgbClr val="008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		LHC accelerates protons (x1835 electron mass) to 3.5 trillion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eV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  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47" name="Text Placeholder 8"/>
          <p:cNvSpPr txBox="1">
            <a:spLocks/>
          </p:cNvSpPr>
          <p:nvPr/>
        </p:nvSpPr>
        <p:spPr bwMode="auto">
          <a:xfrm>
            <a:off x="240617" y="1828800"/>
            <a:ext cx="883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Einstein’s famous equation:	E = M</a:t>
            </a: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	The collision energy can manifest as mass!</a:t>
            </a:r>
            <a:b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</a:br>
            <a:endParaRPr lang="en-US" sz="2400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For particles in motion:</a:t>
            </a:r>
            <a:r>
              <a:rPr lang="en-US" sz="2400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	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E</a:t>
            </a:r>
            <a:r>
              <a:rPr kumimoji="0" lang="en-US" sz="2400" b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2 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– </a:t>
            </a:r>
            <a:r>
              <a:rPr lang="en-US" sz="2400" dirty="0" err="1" smtClean="0">
                <a:solidFill>
                  <a:srgbClr val="0000FF"/>
                </a:solidFill>
                <a:latin typeface="Helvetica"/>
                <a:cs typeface="Helvetica"/>
              </a:rPr>
              <a:t>P</a:t>
            </a:r>
            <a:r>
              <a:rPr lang="en-US" sz="2400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x</a:t>
            </a:r>
            <a:r>
              <a:rPr kumimoji="0" lang="en-US" sz="240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2 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– P</a:t>
            </a:r>
            <a:r>
              <a:rPr lang="en-US" sz="2400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y</a:t>
            </a:r>
            <a:r>
              <a:rPr lang="en-US" sz="24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Helvetica"/>
                <a:cs typeface="Helvetica"/>
              </a:rPr>
              <a:t>– 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P</a:t>
            </a:r>
            <a:r>
              <a:rPr lang="en-US" sz="2400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z</a:t>
            </a:r>
            <a:r>
              <a:rPr lang="en-US" sz="24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  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= M</a:t>
            </a:r>
            <a:r>
              <a:rPr kumimoji="0" lang="en-US" sz="2400" b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2</a:t>
            </a: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Energy-Momentum is conserved in collisions</a:t>
            </a:r>
            <a:endParaRPr lang="en-US" sz="240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r>
              <a:rPr lang="en-US" dirty="0" smtClean="0"/>
              <a:t>Relativistic Collisions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16-Jul-2012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Sridhara Dasu (Wisconsin)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7" name="Picture 46" descr="pingpong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352800"/>
            <a:ext cx="457200" cy="457200"/>
          </a:xfrm>
          <a:prstGeom prst="rect">
            <a:avLst/>
          </a:prstGeom>
        </p:spPr>
      </p:pic>
      <p:pic>
        <p:nvPicPr>
          <p:cNvPr id="49" name="Picture 48" descr="pingpong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352800"/>
            <a:ext cx="457200" cy="4572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1022350" y="1066800"/>
            <a:ext cx="7345440" cy="5181600"/>
            <a:chOff x="1022350" y="990600"/>
            <a:chExt cx="7345440" cy="5181600"/>
          </a:xfrm>
        </p:grpSpPr>
        <p:pic>
          <p:nvPicPr>
            <p:cNvPr id="63" name="Picture 62" descr="basketball.tiff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56848" y="990600"/>
              <a:ext cx="1886552" cy="1828800"/>
            </a:xfrm>
            <a:prstGeom prst="rect">
              <a:avLst/>
            </a:prstGeom>
          </p:spPr>
        </p:pic>
        <p:pic>
          <p:nvPicPr>
            <p:cNvPr id="51" name="Picture 50" descr="tennis.tiff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24744" y="2438400"/>
              <a:ext cx="870857" cy="914400"/>
            </a:xfrm>
            <a:prstGeom prst="rect">
              <a:avLst/>
            </a:prstGeom>
          </p:spPr>
        </p:pic>
        <p:pic>
          <p:nvPicPr>
            <p:cNvPr id="53" name="Picture 52" descr="tennis.tiff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96933" y="1524000"/>
              <a:ext cx="870857" cy="914400"/>
            </a:xfrm>
            <a:prstGeom prst="rect">
              <a:avLst/>
            </a:prstGeom>
          </p:spPr>
        </p:pic>
        <p:pic>
          <p:nvPicPr>
            <p:cNvPr id="60" name="Picture 59" descr="tennis.tiff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5400" y="4114800"/>
              <a:ext cx="870857" cy="914400"/>
            </a:xfrm>
            <a:prstGeom prst="rect">
              <a:avLst/>
            </a:prstGeom>
          </p:spPr>
        </p:pic>
        <p:pic>
          <p:nvPicPr>
            <p:cNvPr id="61" name="Picture 60" descr="baseball.tiff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0" y="1295400"/>
              <a:ext cx="914400" cy="914400"/>
            </a:xfrm>
            <a:prstGeom prst="rect">
              <a:avLst/>
            </a:prstGeom>
          </p:spPr>
        </p:pic>
        <p:pic>
          <p:nvPicPr>
            <p:cNvPr id="62" name="Picture 61" descr="baseball.tif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0" y="4800600"/>
              <a:ext cx="914400" cy="914400"/>
            </a:xfrm>
            <a:prstGeom prst="rect">
              <a:avLst/>
            </a:prstGeom>
          </p:spPr>
        </p:pic>
        <p:pic>
          <p:nvPicPr>
            <p:cNvPr id="64" name="Picture 63" descr="basketball.tiff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90648" y="3886200"/>
              <a:ext cx="1886552" cy="1828800"/>
            </a:xfrm>
            <a:prstGeom prst="rect">
              <a:avLst/>
            </a:prstGeom>
          </p:spPr>
        </p:pic>
        <p:pic>
          <p:nvPicPr>
            <p:cNvPr id="65" name="Picture 64" descr="pingpong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350" y="3124200"/>
              <a:ext cx="457200" cy="457200"/>
            </a:xfrm>
            <a:prstGeom prst="rect">
              <a:avLst/>
            </a:prstGeom>
          </p:spPr>
        </p:pic>
        <p:pic>
          <p:nvPicPr>
            <p:cNvPr id="66" name="Picture 65" descr="pingpong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2362200"/>
              <a:ext cx="457200" cy="457200"/>
            </a:xfrm>
            <a:prstGeom prst="rect">
              <a:avLst/>
            </a:prstGeom>
          </p:spPr>
        </p:pic>
        <p:pic>
          <p:nvPicPr>
            <p:cNvPr id="67" name="Picture 66" descr="pingpong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7657" y="5715000"/>
              <a:ext cx="457200" cy="457200"/>
            </a:xfrm>
            <a:prstGeom prst="rect">
              <a:avLst/>
            </a:prstGeom>
          </p:spPr>
        </p:pic>
        <p:pic>
          <p:nvPicPr>
            <p:cNvPr id="68" name="Picture 67" descr="pingpong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7544" y="5486400"/>
              <a:ext cx="457200" cy="457200"/>
            </a:xfrm>
            <a:prstGeom prst="rect">
              <a:avLst/>
            </a:prstGeom>
          </p:spPr>
        </p:pic>
        <p:pic>
          <p:nvPicPr>
            <p:cNvPr id="69" name="Picture 68" descr="Brian_Halstrom_Storm_Reign_of_Fire_Bowling_Ball_bowlingball_com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5400" y="1905000"/>
              <a:ext cx="1828800" cy="1828800"/>
            </a:xfrm>
            <a:prstGeom prst="rect">
              <a:avLst/>
            </a:prstGeom>
          </p:spPr>
        </p:pic>
      </p:grpSp>
      <p:sp>
        <p:nvSpPr>
          <p:cNvPr id="71" name="TextBox 70"/>
          <p:cNvSpPr txBox="1"/>
          <p:nvPr/>
        </p:nvSpPr>
        <p:spPr>
          <a:xfrm>
            <a:off x="76200" y="350520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Particle collisions at very high energies produce many particles, some much more massive than initial particles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(unlike in this cartoon, collisions obey specific quantum rules)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" y="6145768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Elementary and composite particles studied in great detail over the past 50 years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27274</TotalTime>
  <Words>2514</Words>
  <Application>Microsoft Macintosh PowerPoint</Application>
  <PresentationFormat>On-screen Show (4:3)</PresentationFormat>
  <Paragraphs>491</Paragraphs>
  <Slides>52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Equation</vt:lpstr>
      <vt:lpstr>The Hunt for the Higgs Boson</vt:lpstr>
      <vt:lpstr>Wisconsin People @ LHC</vt:lpstr>
      <vt:lpstr>Wisconsin CMS People 2010-2012</vt:lpstr>
      <vt:lpstr>Wisconsin ATLAS People</vt:lpstr>
      <vt:lpstr>A Brief History of Time</vt:lpstr>
      <vt:lpstr>CERN Accelerators &amp; The Universe</vt:lpstr>
      <vt:lpstr>Classical Colliding Balls</vt:lpstr>
      <vt:lpstr>Relativistic World</vt:lpstr>
      <vt:lpstr>Relativistic Collisions</vt:lpstr>
      <vt:lpstr>Relativistic Quantum World</vt:lpstr>
      <vt:lpstr>The Periodic Table of  Relativistic Quantum World</vt:lpstr>
      <vt:lpstr>Interactions with Higgs Field</vt:lpstr>
      <vt:lpstr>A Cartoon Movie on Higgs</vt:lpstr>
      <vt:lpstr>The Standard Model Higgs  - HOT NEWS</vt:lpstr>
      <vt:lpstr>Completion of The Standard Model?</vt:lpstr>
      <vt:lpstr>Higgsteria &amp; Media</vt:lpstr>
      <vt:lpstr>Large Hadron Collider</vt:lpstr>
      <vt:lpstr>Proton-Proton Collisions at the LHC</vt:lpstr>
      <vt:lpstr>CMS : A Giga-Pixel Camera</vt:lpstr>
      <vt:lpstr>What do we observe with CMS?</vt:lpstr>
      <vt:lpstr>Particle Detection in CMS</vt:lpstr>
      <vt:lpstr>What about heavier particles?  Reconstructing a Z Boson</vt:lpstr>
      <vt:lpstr>Vector Bosons @ pp Collider</vt:lpstr>
      <vt:lpstr>What about heavier particles?  The Z Boson Invariant Mass Peak</vt:lpstr>
      <vt:lpstr> Established the Standard Model at 7 TeV</vt:lpstr>
      <vt:lpstr>Standard Model Higgs Production</vt:lpstr>
      <vt:lpstr>Standard Model Higgs Decay</vt:lpstr>
      <vt:lpstr>Candidate 4 Lepton Event</vt:lpstr>
      <vt:lpstr>Invariant Mass of 4 light leptons</vt:lpstr>
      <vt:lpstr>Higgs to ZZ to 4-light leptons?</vt:lpstr>
      <vt:lpstr>Use Angular Information</vt:lpstr>
      <vt:lpstr>Evidence of Higgs to ZZ to 4l?</vt:lpstr>
      <vt:lpstr>ATLAS ZZ Evidence</vt:lpstr>
      <vt:lpstr>Candidate Di-photon Event</vt:lpstr>
      <vt:lpstr>ATLAS Search in  Di-photon Invariant Mass</vt:lpstr>
      <vt:lpstr>CMS : Weakest Category 7 TeV</vt:lpstr>
      <vt:lpstr>CMS : Weakest Category 8 TeV</vt:lpstr>
      <vt:lpstr>CMS : Good Category 7 TeV</vt:lpstr>
      <vt:lpstr>CMS : Good Category 8 TeV</vt:lpstr>
      <vt:lpstr>CMS : Better Category 7 TeV</vt:lpstr>
      <vt:lpstr>CMS : Better Category 8 TeV</vt:lpstr>
      <vt:lpstr>CMS : Best Category 7 TeV</vt:lpstr>
      <vt:lpstr>CMS : Best Category 8 TeV</vt:lpstr>
      <vt:lpstr>CMS : Low BG Category 7 TeV</vt:lpstr>
      <vt:lpstr>CMS : Low BG Category 8 TeV</vt:lpstr>
      <vt:lpstr>CMS : Best Low BG Category 8 TeV</vt:lpstr>
      <vt:lpstr>Combined Weighted γγ Spectrum</vt:lpstr>
      <vt:lpstr>ATLAS: Combination of ZZ and γγ</vt:lpstr>
      <vt:lpstr>Is it the Standard Model Higgs?</vt:lpstr>
      <vt:lpstr>SM Higgs Interactions with Other Particles</vt:lpstr>
      <vt:lpstr>CMS: Grand Combination</vt:lpstr>
      <vt:lpstr>Summary</vt:lpstr>
    </vt:vector>
  </TitlesOfParts>
  <Company>University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machine and its Physics Potential</dc:title>
  <dc:creator>Sridhara Dasu</dc:creator>
  <cp:lastModifiedBy>Sridhara Dasu</cp:lastModifiedBy>
  <cp:revision>169</cp:revision>
  <cp:lastPrinted>2012-07-21T09:33:35Z</cp:lastPrinted>
  <dcterms:created xsi:type="dcterms:W3CDTF">2012-01-24T18:30:37Z</dcterms:created>
  <dcterms:modified xsi:type="dcterms:W3CDTF">2012-07-21T21:06:54Z</dcterms:modified>
</cp:coreProperties>
</file>