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22"/>
  </p:notesMasterIdLst>
  <p:handoutMasterIdLst>
    <p:handoutMasterId r:id="rId23"/>
  </p:handoutMasterIdLst>
  <p:sldIdLst>
    <p:sldId id="365" r:id="rId2"/>
    <p:sldId id="328" r:id="rId3"/>
    <p:sldId id="336" r:id="rId4"/>
    <p:sldId id="396" r:id="rId5"/>
    <p:sldId id="317" r:id="rId6"/>
    <p:sldId id="385" r:id="rId7"/>
    <p:sldId id="387" r:id="rId8"/>
    <p:sldId id="366" r:id="rId9"/>
    <p:sldId id="367" r:id="rId10"/>
    <p:sldId id="392" r:id="rId11"/>
    <p:sldId id="390" r:id="rId12"/>
    <p:sldId id="372" r:id="rId13"/>
    <p:sldId id="373" r:id="rId14"/>
    <p:sldId id="391" r:id="rId15"/>
    <p:sldId id="369" r:id="rId16"/>
    <p:sldId id="370" r:id="rId17"/>
    <p:sldId id="374" r:id="rId18"/>
    <p:sldId id="375" r:id="rId19"/>
    <p:sldId id="376" r:id="rId20"/>
    <p:sldId id="319" r:id="rId2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C61"/>
    <a:srgbClr val="EBBD54"/>
    <a:srgbClr val="B70000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5447" autoAdjust="0"/>
  </p:normalViewPr>
  <p:slideViewPr>
    <p:cSldViewPr snapToGrid="0" snapToObjects="1">
      <p:cViewPr varScale="1">
        <p:scale>
          <a:sx n="82" d="100"/>
          <a:sy n="82" d="100"/>
        </p:scale>
        <p:origin x="176" y="1056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 FTE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Sheet1!$A$2:$A$17</c:f>
              <c:strCache>
                <c:ptCount val="16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47.25</c:v>
                </c:pt>
                <c:pt idx="1">
                  <c:v>49</c:v>
                </c:pt>
                <c:pt idx="2">
                  <c:v>48</c:v>
                </c:pt>
                <c:pt idx="3">
                  <c:v>46</c:v>
                </c:pt>
                <c:pt idx="4">
                  <c:v>51.5</c:v>
                </c:pt>
                <c:pt idx="5">
                  <c:v>52.5</c:v>
                </c:pt>
                <c:pt idx="6">
                  <c:v>50.5</c:v>
                </c:pt>
                <c:pt idx="7">
                  <c:v>48.75</c:v>
                </c:pt>
                <c:pt idx="8">
                  <c:v>49.75</c:v>
                </c:pt>
                <c:pt idx="9">
                  <c:v>42.75</c:v>
                </c:pt>
                <c:pt idx="10">
                  <c:v>44.75</c:v>
                </c:pt>
                <c:pt idx="11">
                  <c:v>41.75</c:v>
                </c:pt>
                <c:pt idx="12">
                  <c:v>39.25</c:v>
                </c:pt>
                <c:pt idx="13">
                  <c:v>43.25</c:v>
                </c:pt>
                <c:pt idx="14">
                  <c:v>43.25</c:v>
                </c:pt>
                <c:pt idx="15">
                  <c:v>43.25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DE-BB42-B155-8E2350278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8014080"/>
        <c:axId val="798016400"/>
      </c:lineChart>
      <c:catAx>
        <c:axId val="7980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016400"/>
        <c:crosses val="autoZero"/>
        <c:auto val="1"/>
        <c:lblAlgn val="ctr"/>
        <c:lblOffset val="100"/>
        <c:noMultiLvlLbl val="0"/>
      </c:catAx>
      <c:valAx>
        <c:axId val="79801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01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Expenditures ~</a:t>
            </a:r>
            <a:r>
              <a:rPr lang="en-US" baseline="0" dirty="0"/>
              <a:t> $33 Million per Year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14F-7345-9156-56B98779640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14F-7345-9156-56B98779640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14F-7345-9156-56B98779640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14F-7345-9156-56B98779640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14F-7345-9156-56B98779640B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014F-7345-9156-56B98779640B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014F-7345-9156-56B98779640B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014F-7345-9156-56B98779640B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014F-7345-9156-56B98779640B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014F-7345-9156-56B98779640B}"/>
              </c:ext>
            </c:extLst>
          </c:dPt>
          <c:dLbls>
            <c:dLbl>
              <c:idx val="2"/>
              <c:layout>
                <c:manualLayout>
                  <c:x val="5.51504265091863E-2"/>
                  <c:y val="0.113997293307086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4F-7345-9156-56B98779640B}"/>
                </c:ext>
              </c:extLst>
            </c:dLbl>
            <c:dLbl>
              <c:idx val="3"/>
              <c:layout>
                <c:manualLayout>
                  <c:x val="2.7815152714387802E-2"/>
                  <c:y val="9.3884963252111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4F-7345-9156-56B98779640B}"/>
                </c:ext>
              </c:extLst>
            </c:dLbl>
            <c:dLbl>
              <c:idx val="4"/>
              <c:layout>
                <c:manualLayout>
                  <c:x val="1.8420701506619602E-2"/>
                  <c:y val="8.67996994502548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4F-7345-9156-56B98779640B}"/>
                </c:ext>
              </c:extLst>
            </c:dLbl>
            <c:dLbl>
              <c:idx val="5"/>
              <c:layout>
                <c:manualLayout>
                  <c:x val="1.41975005642611E-2"/>
                  <c:y val="0.143896784594790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4F-7345-9156-56B98779640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14F-7345-9156-56B98779640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14F-7345-9156-56B98779640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14F-7345-9156-56B9877964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144</c:v>
                </c:pt>
                <c:pt idx="1">
                  <c:v>101</c:v>
                </c:pt>
                <c:pt idx="2">
                  <c:v>135</c:v>
                </c:pt>
                <c:pt idx="3">
                  <c:v>150</c:v>
                </c:pt>
                <c:pt idx="4">
                  <c:v>233</c:v>
                </c:pt>
                <c:pt idx="5">
                  <c:v>133</c:v>
                </c:pt>
                <c:pt idx="6">
                  <c:v>136</c:v>
                </c:pt>
                <c:pt idx="7">
                  <c:v>161</c:v>
                </c:pt>
                <c:pt idx="8">
                  <c:v>145</c:v>
                </c:pt>
                <c:pt idx="9">
                  <c:v>403</c:v>
                </c:pt>
              </c:numCache>
            </c:num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20712848</c:v>
                </c:pt>
                <c:pt idx="1">
                  <c:v>7492010</c:v>
                </c:pt>
                <c:pt idx="2">
                  <c:v>1851464</c:v>
                </c:pt>
                <c:pt idx="3">
                  <c:v>883124</c:v>
                </c:pt>
                <c:pt idx="4">
                  <c:v>675927</c:v>
                </c:pt>
                <c:pt idx="5">
                  <c:v>544194</c:v>
                </c:pt>
                <c:pt idx="6">
                  <c:v>223006</c:v>
                </c:pt>
                <c:pt idx="7">
                  <c:v>35048</c:v>
                </c:pt>
                <c:pt idx="8">
                  <c:v>4276</c:v>
                </c:pt>
                <c:pt idx="9">
                  <c:v>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14F-7345-9156-56B98779640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5/13/18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5/13/18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31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  <p:transition spd="slow"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  <p:transition spd="slow" advClick="0" advTm="1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  <p:transition spd="slow" advClick="0" advTm="1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  <p:transition spd="slow" advClick="0" advTm="1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7921690" cy="72778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0457C"/>
                </a:solidFill>
                <a:effectLst>
                  <a:outerShdw blurRad="38100" dist="38100" dir="2700000" algn="tl">
                    <a:srgbClr val="00457C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691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  <p:transition spd="slow"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  <p:transition spd="slow"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  <p:transition spd="slow"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  <p:transition spd="slow"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  <p:transition spd="slow"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  <p:transition spd="slow"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ransition spd="slow" advClick="0" advTm="15000">
    <p:wipe/>
  </p:transition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9500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62400" y="4203700"/>
            <a:ext cx="492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7258" y="4674953"/>
            <a:ext cx="2811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Some Facts &amp;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Research Highlights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068" y="4374644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  <p:transition spd="slow" advClick="0" advTm="1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97877"/>
            <a:ext cx="8331200" cy="1187581"/>
          </a:xfrm>
        </p:spPr>
        <p:txBody>
          <a:bodyPr>
            <a:normAutofit/>
          </a:bodyPr>
          <a:lstStyle/>
          <a:p>
            <a:r>
              <a:rPr lang="en-US" dirty="0"/>
              <a:t>X-Ray Astrophysics</a:t>
            </a:r>
            <a:r>
              <a:rPr lang="en-US"/>
              <a:t>, </a:t>
            </a:r>
            <a:br>
              <a:rPr lang="en-US"/>
            </a:br>
            <a:r>
              <a:rPr lang="en-US"/>
              <a:t>Observational Cosmology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70064"/>
            <a:ext cx="8331200" cy="4619013"/>
          </a:xfrm>
        </p:spPr>
        <p:txBody>
          <a:bodyPr/>
          <a:lstStyle/>
          <a:p>
            <a:r>
              <a:rPr lang="en-US" dirty="0"/>
              <a:t>X-Ray detection in space </a:t>
            </a:r>
            <a:r>
              <a:rPr lang="mr-IN" dirty="0"/>
              <a:t>–</a:t>
            </a:r>
            <a:r>
              <a:rPr lang="en-US" dirty="0"/>
              <a:t> micro-calorimetry</a:t>
            </a:r>
          </a:p>
          <a:p>
            <a:r>
              <a:rPr lang="en-US" dirty="0"/>
              <a:t>Cosmic Microwave Background studies</a:t>
            </a:r>
          </a:p>
          <a:p>
            <a:r>
              <a:rPr lang="en-US" dirty="0"/>
              <a:t>Large scale structure studies with sky-surveys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McCammon</a:t>
            </a:r>
            <a:r>
              <a:rPr lang="en-US" dirty="0"/>
              <a:t> | </a:t>
            </a:r>
            <a:r>
              <a:rPr lang="en-US" dirty="0" err="1"/>
              <a:t>Timbie</a:t>
            </a:r>
            <a:r>
              <a:rPr lang="en-US" dirty="0"/>
              <a:t> | </a:t>
            </a:r>
            <a:r>
              <a:rPr lang="en-US" b="1" dirty="0" err="1">
                <a:solidFill>
                  <a:srgbClr val="FF0000"/>
                </a:solidFill>
              </a:rPr>
              <a:t>Bechtol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(new)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5" y="3122248"/>
            <a:ext cx="2660667" cy="201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77" y="3740150"/>
            <a:ext cx="453697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7" y="3192107"/>
            <a:ext cx="2962859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38" y="5115560"/>
            <a:ext cx="242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Microcalorimeter</a:t>
            </a:r>
            <a:r>
              <a:rPr lang="en-US" dirty="0"/>
              <a:t> to measure X-Rays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2728" y="3027985"/>
            <a:ext cx="242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mK</a:t>
            </a:r>
            <a:r>
              <a:rPr lang="en-US" dirty="0"/>
              <a:t> fluctuations in CMB Temperature using 21-cm H-line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769" y="2291251"/>
            <a:ext cx="341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Large Synoptic </a:t>
            </a:r>
            <a:r>
              <a:rPr lang="en-US" sz="1600"/>
              <a:t>Survey Telescope</a:t>
            </a:r>
            <a:br>
              <a:rPr lang="en-US" sz="1600"/>
            </a:br>
            <a:r>
              <a:rPr lang="en-US" sz="1600"/>
              <a:t>with </a:t>
            </a:r>
            <a:r>
              <a:rPr lang="en-US" sz="1600" dirty="0" err="1"/>
              <a:t>Gigapixel</a:t>
            </a:r>
            <a:r>
              <a:rPr lang="en-US" sz="1600" dirty="0"/>
              <a:t> Camera in construction in Chile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170A7-FCB2-4D48-A36F-E6FA28D203C0}"/>
              </a:ext>
            </a:extLst>
          </p:cNvPr>
          <p:cNvSpPr txBox="1"/>
          <p:nvPr/>
        </p:nvSpPr>
        <p:spPr>
          <a:xfrm>
            <a:off x="0" y="0"/>
            <a:ext cx="7726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b="1" dirty="0">
                <a:solidFill>
                  <a:schemeClr val="bg1"/>
                </a:solidFill>
              </a:rPr>
              <a:t>…</a:t>
            </a:r>
            <a:r>
              <a:rPr lang="en-US" sz="3200" b="1" dirty="0">
                <a:solidFill>
                  <a:schemeClr val="bg1"/>
                </a:solidFill>
              </a:rPr>
              <a:t>to the Physics of the entire Cosmos</a:t>
            </a:r>
          </a:p>
        </p:txBody>
      </p:sp>
    </p:spTree>
    <p:extLst>
      <p:ext uri="{BB962C8B-B14F-4D97-AF65-F5344CB8AC3E}">
        <p14:creationId xmlns:p14="http://schemas.microsoft.com/office/powerpoint/2010/main" val="1082142821"/>
      </p:ext>
    </p:extLst>
  </p:cSld>
  <p:clrMapOvr>
    <a:masterClrMapping/>
  </p:clrMapOvr>
  <p:transition spd="slow" advClick="0" advTm="1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480" y="660400"/>
            <a:ext cx="41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Dark Matter is 27% of our Universe. SM has no DM candidate</a:t>
            </a:r>
          </a:p>
        </p:txBody>
      </p:sp>
      <p:pic>
        <p:nvPicPr>
          <p:cNvPr id="8" name="Shape 98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314750" y="631826"/>
            <a:ext cx="5871986" cy="52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1"/>
          <p:cNvSpPr txBox="1"/>
          <p:nvPr/>
        </p:nvSpPr>
        <p:spPr>
          <a:xfrm>
            <a:off x="4995226" y="3448220"/>
            <a:ext cx="1066800" cy="8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Xe TPC</a:t>
            </a:r>
          </a:p>
        </p:txBody>
      </p:sp>
      <p:pic>
        <p:nvPicPr>
          <p:cNvPr id="10" name="Picture 9" descr="UWCrest_4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3" y="3975576"/>
            <a:ext cx="250522" cy="397473"/>
          </a:xfrm>
          <a:prstGeom prst="rect">
            <a:avLst/>
          </a:prstGeom>
        </p:spPr>
      </p:pic>
      <p:pic>
        <p:nvPicPr>
          <p:cNvPr id="11" name="Shape 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14" y="1664028"/>
            <a:ext cx="284085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2"/>
          <p:cNvSpPr txBox="1"/>
          <p:nvPr/>
        </p:nvSpPr>
        <p:spPr>
          <a:xfrm>
            <a:off x="5269813" y="4057856"/>
            <a:ext cx="2108399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u="sng"/>
          </a:p>
        </p:txBody>
      </p:sp>
      <p:pic>
        <p:nvPicPr>
          <p:cNvPr id="15" name="Shape 6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80" y="3858020"/>
            <a:ext cx="2843784" cy="1670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083693" y="2278417"/>
            <a:ext cx="0" cy="1779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479" y="2684585"/>
            <a:ext cx="203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one mile underground in South Dakota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231" y="5669791"/>
            <a:ext cx="247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UW playing </a:t>
            </a:r>
            <a:r>
              <a:rPr lang="en-US" dirty="0"/>
              <a:t>a lead role </a:t>
            </a:r>
            <a:r>
              <a:rPr lang="en-US"/>
              <a:t>in construction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5088" y="5580004"/>
            <a:ext cx="563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UW searching for DM @ LHC, </a:t>
            </a:r>
            <a:r>
              <a:rPr lang="en-US" b="1" dirty="0" err="1"/>
              <a:t>IceCube</a:t>
            </a:r>
            <a:r>
              <a:rPr lang="en-US" b="1" dirty="0"/>
              <a:t>, HAWC</a:t>
            </a:r>
          </a:p>
          <a:p>
            <a:pPr algn="ctr"/>
            <a:r>
              <a:rPr lang="en-US" b="1" dirty="0"/>
              <a:t>Latest effort is to look for DM interactions in its feeble interaction with Xenon, deep underground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2697" y="631826"/>
            <a:ext cx="248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LZ Experiment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0677" y="6503334"/>
            <a:ext cx="82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Palladino</a:t>
            </a:r>
            <a:r>
              <a:rPr lang="en-US" dirty="0"/>
              <a:t> + Existing ATLAS, CMS, </a:t>
            </a:r>
            <a:r>
              <a:rPr lang="en-US" dirty="0" err="1"/>
              <a:t>IceCube</a:t>
            </a:r>
            <a:r>
              <a:rPr lang="en-US" dirty="0"/>
              <a:t> &amp; Theory Efforts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CCE0951-0132-6341-B98E-71CEA261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0" y="0"/>
            <a:ext cx="7548880" cy="84573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Deep Underground searches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62187"/>
      </p:ext>
    </p:extLst>
  </p:cSld>
  <p:clrMapOvr>
    <a:masterClrMapping/>
  </p:clrMapOvr>
  <p:transition spd="slow" advClick="0" advTm="1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0570"/>
            <a:ext cx="9189720" cy="63117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Halzen</a:t>
            </a:r>
            <a:r>
              <a:rPr lang="en-US" dirty="0">
                <a:solidFill>
                  <a:schemeClr val="bg1"/>
                </a:solidFill>
              </a:rPr>
              <a:t> | Hanson | Karle | </a:t>
            </a:r>
            <a:r>
              <a:rPr lang="en-US" dirty="0" err="1">
                <a:solidFill>
                  <a:schemeClr val="bg1"/>
                </a:solidFill>
              </a:rPr>
              <a:t>Vandenbroucke</a:t>
            </a:r>
            <a:r>
              <a:rPr lang="en-US" dirty="0">
                <a:solidFill>
                  <a:schemeClr val="bg1"/>
                </a:solidFill>
              </a:rPr>
              <a:t> | </a:t>
            </a:r>
            <a:r>
              <a:rPr lang="en-US" dirty="0" err="1">
                <a:solidFill>
                  <a:schemeClr val="bg1"/>
                </a:solidFill>
              </a:rPr>
              <a:t>Westerhoff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BE5DF-BED6-5849-8D44-E3ED6DE40571}"/>
              </a:ext>
            </a:extLst>
          </p:cNvPr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F81B1-B446-674F-8D77-7E3230719EBC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  <p:pic>
        <p:nvPicPr>
          <p:cNvPr id="7" name="Picture 6" descr="uwlogo_web_sm_fl_wht.eps">
            <a:extLst>
              <a:ext uri="{FF2B5EF4-FFF2-40B4-BE49-F238E27FC236}">
                <a16:creationId xmlns:a16="http://schemas.microsoft.com/office/drawing/2014/main" id="{004E2DEF-A569-4143-9EAD-11522401A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61702"/>
      </p:ext>
    </p:extLst>
  </p:cSld>
  <p:clrMapOvr>
    <a:masterClrMapping/>
  </p:clrMapOvr>
  <p:transition spd="slow" advClick="0" advTm="1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122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765"/>
            <a:ext cx="2581923" cy="328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06" y="1117589"/>
            <a:ext cx="4663571" cy="276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973" y="1502310"/>
            <a:ext cx="355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More than 100 cosmic neutrinos by </a:t>
            </a:r>
            <a:r>
              <a:rPr lang="en-US" sz="1600" b="1" dirty="0" err="1"/>
              <a:t>now,including</a:t>
            </a:r>
            <a:r>
              <a:rPr lang="en-US" sz="1600" b="1" dirty="0"/>
              <a:t>  events with energies of more than 10^15 </a:t>
            </a:r>
            <a:r>
              <a:rPr lang="en-US" sz="1600" b="1" dirty="0" err="1"/>
              <a:t>eV</a:t>
            </a:r>
            <a:endParaRPr lang="en-US" sz="1600" b="1" dirty="0"/>
          </a:p>
          <a:p>
            <a:r>
              <a:rPr lang="en-US" sz="1600" b="1" dirty="0"/>
              <a:t>(really high energy)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565"/>
            <a:ext cx="9144000" cy="845736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Discovery of cosmic neutrinos of very high energy</a:t>
            </a:r>
          </a:p>
        </p:txBody>
      </p:sp>
      <p:pic>
        <p:nvPicPr>
          <p:cNvPr id="7" name="Picture 6" descr="physics_world_breakthrough_ICL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088" y="3882773"/>
            <a:ext cx="4947478" cy="2786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4126" y="3949052"/>
            <a:ext cx="32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For science and the experimental accomplishment of building 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940" y="1117589"/>
            <a:ext cx="40292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5 Physics Faculty members involved</a:t>
            </a:r>
          </a:p>
          <a:p>
            <a:r>
              <a:rPr lang="en-US" dirty="0">
                <a:latin typeface="Arial"/>
                <a:cs typeface="Arial"/>
              </a:rPr>
              <a:t>In IceCube and </a:t>
            </a:r>
            <a:r>
              <a:rPr lang="en-US" dirty="0" err="1">
                <a:latin typeface="Arial"/>
                <a:cs typeface="Arial"/>
              </a:rPr>
              <a:t>astroparticle</a:t>
            </a:r>
            <a:r>
              <a:rPr lang="en-US" dirty="0">
                <a:latin typeface="Arial"/>
                <a:cs typeface="Arial"/>
              </a:rPr>
              <a:t> physics.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Univ. Wisconsin is the lead institution, </a:t>
            </a:r>
          </a:p>
          <a:p>
            <a:r>
              <a:rPr lang="en-US" dirty="0">
                <a:latin typeface="Arial"/>
                <a:cs typeface="Arial"/>
              </a:rPr>
              <a:t>f</a:t>
            </a:r>
            <a:r>
              <a:rPr lang="en-US">
                <a:latin typeface="Arial"/>
                <a:cs typeface="Arial"/>
              </a:rPr>
              <a:t>or </a:t>
            </a:r>
            <a:r>
              <a:rPr lang="en-US" dirty="0">
                <a:latin typeface="Arial"/>
                <a:cs typeface="Arial"/>
              </a:rPr>
              <a:t>construction and operation.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Halzen</a:t>
            </a:r>
            <a:r>
              <a:rPr lang="en-US" dirty="0"/>
              <a:t> | Hanson | Karle | </a:t>
            </a:r>
            <a:r>
              <a:rPr lang="en-US" dirty="0" err="1"/>
              <a:t>Vandenbroucke</a:t>
            </a:r>
            <a:r>
              <a:rPr lang="en-US" dirty="0"/>
              <a:t> | </a:t>
            </a:r>
            <a:r>
              <a:rPr lang="en-US" dirty="0" err="1"/>
              <a:t>Westerhoff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392F45-D4B7-034A-9A04-5AFD9D12EE0D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</p:spTree>
    <p:extLst>
      <p:ext uri="{BB962C8B-B14F-4D97-AF65-F5344CB8AC3E}">
        <p14:creationId xmlns:p14="http://schemas.microsoft.com/office/powerpoint/2010/main" val="483459003"/>
      </p:ext>
    </p:extLst>
  </p:cSld>
  <p:clrMapOvr>
    <a:masterClrMapping/>
  </p:clrMapOvr>
  <p:transition spd="slow" advClick="0" advTm="1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9646" y="3223846"/>
            <a:ext cx="8565254" cy="3259504"/>
          </a:xfrm>
        </p:spPr>
        <p:txBody>
          <a:bodyPr>
            <a:normAutofit/>
          </a:bodyPr>
          <a:lstStyle/>
          <a:p>
            <a:r>
              <a:rPr lang="en-US" dirty="0" err="1"/>
              <a:t>Biomineralization</a:t>
            </a:r>
            <a:r>
              <a:rPr lang="en-US" dirty="0"/>
              <a:t>, cancer therapy, protein </a:t>
            </a:r>
            <a:r>
              <a:rPr lang="en-US" dirty="0" err="1"/>
              <a:t>misfolding</a:t>
            </a:r>
            <a:r>
              <a:rPr lang="en-US" dirty="0"/>
              <a:t> and aggregation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Nacre (Pearls, inner surfaces of shells)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Sea Urchin Teeth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Organic </a:t>
            </a:r>
            <a:r>
              <a:rPr lang="mr-IN" dirty="0"/>
              <a:t>–</a:t>
            </a:r>
            <a:r>
              <a:rPr lang="en-US" dirty="0"/>
              <a:t> Mineral Interface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Studies using Synchrotron Radiation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Spectroscopy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 err="1"/>
              <a:t>Spectromicroscopy</a:t>
            </a:r>
            <a:endParaRPr lang="en-US" dirty="0"/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PIC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Pupa Gilbert, Susan Coppersmith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616"/>
            <a:ext cx="9144000" cy="14121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1EB4A5-6706-EA4A-8128-2BA7D0CBB291}"/>
              </a:ext>
            </a:extLst>
          </p:cNvPr>
          <p:cNvSpPr txBox="1">
            <a:spLocks/>
          </p:cNvSpPr>
          <p:nvPr/>
        </p:nvSpPr>
        <p:spPr>
          <a:xfrm>
            <a:off x="36287" y="0"/>
            <a:ext cx="7438572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Understanding Details of Natural Materials</a:t>
            </a:r>
          </a:p>
        </p:txBody>
      </p:sp>
    </p:spTree>
    <p:extLst>
      <p:ext uri="{BB962C8B-B14F-4D97-AF65-F5344CB8AC3E}">
        <p14:creationId xmlns:p14="http://schemas.microsoft.com/office/powerpoint/2010/main" val="462857304"/>
      </p:ext>
    </p:extLst>
  </p:cSld>
  <p:clrMapOvr>
    <a:masterClrMapping/>
  </p:clrMapOvr>
  <p:transition spd="slow" advClick="0" advTm="1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6" y="830263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Atomic, Molecular &amp; Optical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770064"/>
            <a:ext cx="3931547" cy="4208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Manipulation of quantum systems at the level of individual atoms. </a:t>
            </a:r>
          </a:p>
          <a:p>
            <a:r>
              <a:rPr lang="en-US" dirty="0"/>
              <a:t>Advances in the control capability of quantum physics in small systems opens fundamental new insights. </a:t>
            </a:r>
          </a:p>
          <a:p>
            <a:r>
              <a:rPr lang="en-US" dirty="0"/>
              <a:t>Future development from  quantum information to quantum computing within reach. </a:t>
            </a:r>
          </a:p>
          <a:p>
            <a:r>
              <a:rPr lang="en-US" dirty="0"/>
              <a:t>Madison is at the forefront of this development.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D9D8A-09BD-4AF0-B0CC-F70CD70EC5E3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237"/>
            <a:ext cx="4203700" cy="3843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5247" y="5484696"/>
            <a:ext cx="4283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laser cooled atoms are lined </a:t>
            </a:r>
          </a:p>
          <a:p>
            <a:r>
              <a:rPr lang="en-US" dirty="0"/>
              <a:t>up, waiting to be manipulated further </a:t>
            </a:r>
          </a:p>
          <a:p>
            <a:r>
              <a:rPr lang="en-US" dirty="0"/>
              <a:t>in </a:t>
            </a:r>
            <a:r>
              <a:rPr lang="en-US" dirty="0" err="1"/>
              <a:t>Saffman’s</a:t>
            </a:r>
            <a:r>
              <a:rPr lang="en-US" dirty="0"/>
              <a:t> lab.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Saffman</a:t>
            </a:r>
            <a:r>
              <a:rPr lang="en-US" dirty="0"/>
              <a:t> | Walker | </a:t>
            </a:r>
            <a:r>
              <a:rPr lang="en-US" dirty="0" err="1"/>
              <a:t>Yavuz</a:t>
            </a:r>
            <a:r>
              <a:rPr lang="en-US" dirty="0"/>
              <a:t> | Lawler | </a:t>
            </a:r>
            <a:r>
              <a:rPr lang="en-US" b="1" dirty="0" err="1">
                <a:solidFill>
                  <a:srgbClr val="FF0000"/>
                </a:solidFill>
              </a:rPr>
              <a:t>Kolkowitz</a:t>
            </a:r>
            <a:r>
              <a:rPr lang="en-US" b="1" dirty="0">
                <a:solidFill>
                  <a:srgbClr val="FF0000"/>
                </a:solidFill>
              </a:rPr>
              <a:t> (new)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50C6DF-D77E-0B40-B909-66CF1B8AF587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2826010384"/>
      </p:ext>
    </p:extLst>
  </p:cSld>
  <p:clrMapOvr>
    <a:masterClrMapping/>
  </p:clrMapOvr>
  <p:transition spd="slow" advClick="0" advTm="1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78030"/>
            <a:ext cx="8331200" cy="845736"/>
          </a:xfrm>
        </p:spPr>
        <p:txBody>
          <a:bodyPr>
            <a:normAutofit fontScale="90000"/>
          </a:bodyPr>
          <a:lstStyle/>
          <a:p>
            <a:pPr lvl="1" indent="241093">
              <a:defRPr sz="3600">
                <a:solidFill>
                  <a:srgbClr val="FFFBB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The Hybrid Quantum</a:t>
            </a:r>
            <a:r>
              <a:rPr lang="en-US" sz="2400" dirty="0"/>
              <a:t> 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Dot </a:t>
            </a:r>
            <a:r>
              <a:rPr lang="en-US" sz="4000" kern="1200" dirty="0" err="1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Qubit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How three electrons can be better than one or two</a:t>
            </a:r>
            <a:b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en-US" sz="3100" kern="1200" dirty="0"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Shape 242"/>
          <p:cNvSpPr/>
          <p:nvPr/>
        </p:nvSpPr>
        <p:spPr>
          <a:xfrm>
            <a:off x="393700" y="1977446"/>
            <a:ext cx="3771900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bit — classical or quantum — can be a zero or one, up or down.</a:t>
            </a:r>
          </a:p>
        </p:txBody>
      </p:sp>
      <p:sp>
        <p:nvSpPr>
          <p:cNvPr id="12" name="Shape 243"/>
          <p:cNvSpPr/>
          <p:nvPr/>
        </p:nvSpPr>
        <p:spPr>
          <a:xfrm>
            <a:off x="358209" y="4707248"/>
            <a:ext cx="291510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 quantum bit can be both at the same time.</a:t>
            </a:r>
          </a:p>
        </p:txBody>
      </p:sp>
      <p:pic>
        <p:nvPicPr>
          <p:cNvPr id="20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402" y="6312106"/>
            <a:ext cx="858460" cy="21833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272"/>
          <p:cNvSpPr/>
          <p:nvPr/>
        </p:nvSpPr>
        <p:spPr>
          <a:xfrm>
            <a:off x="4317277" y="1977446"/>
            <a:ext cx="4691473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single electron spin is the simplest qubit.  It can be manipulated using the same techniques as MRI imaging, but this method is slow: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spin must be rotated.</a:t>
            </a:r>
          </a:p>
        </p:txBody>
      </p:sp>
      <p:sp>
        <p:nvSpPr>
          <p:cNvPr id="42" name="Shape 273"/>
          <p:cNvSpPr/>
          <p:nvPr/>
        </p:nvSpPr>
        <p:spPr>
          <a:xfrm>
            <a:off x="4325846" y="3455043"/>
            <a:ext cx="4462554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Coppersmith and collaborators proposed that three electrons could offer much greater speed:</a:t>
            </a:r>
          </a:p>
        </p:txBody>
      </p:sp>
      <p:sp>
        <p:nvSpPr>
          <p:cNvPr id="43" name="Shape 274"/>
          <p:cNvSpPr/>
          <p:nvPr/>
        </p:nvSpPr>
        <p:spPr>
          <a:xfrm>
            <a:off x="257672" y="1764326"/>
            <a:ext cx="4259092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 et al., </a:t>
            </a:r>
            <a:r>
              <a:rPr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108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140503 (2012).</a:t>
            </a:r>
          </a:p>
        </p:txBody>
      </p:sp>
      <p:sp>
        <p:nvSpPr>
          <p:cNvPr id="44" name="Shape 275"/>
          <p:cNvSpPr/>
          <p:nvPr/>
        </p:nvSpPr>
        <p:spPr>
          <a:xfrm>
            <a:off x="4368562" y="6123614"/>
            <a:ext cx="435633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Exchanging electrons is intrinsically fast.</a:t>
            </a:r>
          </a:p>
        </p:txBody>
      </p:sp>
      <p:pic>
        <p:nvPicPr>
          <p:cNvPr id="5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597" y="4658112"/>
            <a:ext cx="761379" cy="145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562" y="4481751"/>
            <a:ext cx="3658461" cy="6356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sp>
        <p:nvSpPr>
          <p:cNvPr id="62" name="Shape 293"/>
          <p:cNvSpPr/>
          <p:nvPr/>
        </p:nvSpPr>
        <p:spPr>
          <a:xfrm>
            <a:off x="4305430" y="3362143"/>
            <a:ext cx="4482970" cy="0"/>
          </a:xfrm>
          <a:prstGeom prst="line">
            <a:avLst/>
          </a:prstGeom>
          <a:ln w="25400">
            <a:solidFill>
              <a:srgbClr val="B7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Shape 259"/>
          <p:cNvSpPr/>
          <p:nvPr/>
        </p:nvSpPr>
        <p:spPr>
          <a:xfrm>
            <a:off x="2327471" y="2676721"/>
            <a:ext cx="1089423" cy="303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>
                <a:solidFill>
                  <a:srgbClr val="595959"/>
                </a:solidFill>
              </a:rPr>
              <a:t>Spin down</a:t>
            </a:r>
          </a:p>
        </p:txBody>
      </p:sp>
      <p:sp>
        <p:nvSpPr>
          <p:cNvPr id="73" name="Shape 267"/>
          <p:cNvSpPr/>
          <p:nvPr/>
        </p:nvSpPr>
        <p:spPr>
          <a:xfrm>
            <a:off x="701078" y="2676958"/>
            <a:ext cx="741165" cy="312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>
                <a:solidFill>
                  <a:srgbClr val="595959"/>
                </a:solidFill>
              </a:rPr>
              <a:t>Spin up</a:t>
            </a:r>
          </a:p>
        </p:txBody>
      </p:sp>
      <p:pic>
        <p:nvPicPr>
          <p:cNvPr id="74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828" y="4185274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pic>
        <p:nvPicPr>
          <p:cNvPr id="7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59322" y="4192173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sp>
        <p:nvSpPr>
          <p:cNvPr id="76" name="Shape 270"/>
          <p:cNvSpPr/>
          <p:nvPr/>
        </p:nvSpPr>
        <p:spPr>
          <a:xfrm>
            <a:off x="1594267" y="3288462"/>
            <a:ext cx="59682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>
                <a:solidFill>
                  <a:srgbClr val="595959"/>
                </a:solidFill>
              </a:rPr>
              <a:t>or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2" y="3078410"/>
            <a:ext cx="2864783" cy="1015609"/>
          </a:xfrm>
          <a:prstGeom prst="rect">
            <a:avLst/>
          </a:prstGeom>
        </p:spPr>
      </p:pic>
      <p:pic>
        <p:nvPicPr>
          <p:cNvPr id="7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575" y="5771988"/>
            <a:ext cx="1369287" cy="34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03" y="5283841"/>
            <a:ext cx="1308100" cy="13081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792" y="5117440"/>
            <a:ext cx="2946400" cy="1146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" y="6530443"/>
            <a:ext cx="902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Brar</a:t>
            </a:r>
            <a:r>
              <a:rPr lang="en-US" sz="1400" dirty="0">
                <a:solidFill>
                  <a:srgbClr val="FF0000"/>
                </a:solidFill>
              </a:rPr>
              <a:t> (new)</a:t>
            </a:r>
            <a:r>
              <a:rPr lang="en-US" sz="1400" dirty="0"/>
              <a:t>| Eriksson | McDermott | </a:t>
            </a:r>
            <a:r>
              <a:rPr lang="en-US" sz="1400" dirty="0" err="1"/>
              <a:t>Rzchowski</a:t>
            </a:r>
            <a:r>
              <a:rPr lang="en-US" sz="1400" dirty="0"/>
              <a:t> | Coppersmith | </a:t>
            </a:r>
            <a:r>
              <a:rPr lang="en-US" sz="1400" dirty="0" err="1"/>
              <a:t>Levchenko</a:t>
            </a:r>
            <a:r>
              <a:rPr lang="en-US" sz="1400" dirty="0"/>
              <a:t> | Joynt | </a:t>
            </a:r>
            <a:r>
              <a:rPr lang="en-US" sz="1400" dirty="0" err="1"/>
              <a:t>Vavilov</a:t>
            </a:r>
            <a:r>
              <a:rPr lang="en-US" sz="1400" dirty="0"/>
              <a:t> | </a:t>
            </a:r>
            <a:r>
              <a:rPr lang="en-US" sz="1400" b="1" dirty="0" err="1">
                <a:solidFill>
                  <a:srgbClr val="FF0000"/>
                </a:solidFill>
              </a:rPr>
              <a:t>Ioffe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(new)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38C3BA7-1E39-2B4C-9D08-696D59096015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2525285009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smaChancelorSlideII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b="9401"/>
          <a:stretch/>
        </p:blipFill>
        <p:spPr>
          <a:xfrm>
            <a:off x="0" y="640232"/>
            <a:ext cx="9144000" cy="5572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wlogo_web_sm_fl_w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Boldyrev</a:t>
            </a:r>
            <a:r>
              <a:rPr lang="en-US" dirty="0"/>
              <a:t> | </a:t>
            </a:r>
            <a:r>
              <a:rPr lang="en-US" dirty="0" err="1"/>
              <a:t>Egedal</a:t>
            </a:r>
            <a:r>
              <a:rPr lang="en-US" dirty="0"/>
              <a:t> | Forest | </a:t>
            </a:r>
            <a:r>
              <a:rPr lang="en-US" dirty="0" err="1"/>
              <a:t>Sarff</a:t>
            </a:r>
            <a:r>
              <a:rPr lang="en-US" dirty="0"/>
              <a:t> | Terry | </a:t>
            </a:r>
            <a:r>
              <a:rPr lang="en-US" dirty="0" err="1"/>
              <a:t>Zweibel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112" y="547042"/>
            <a:ext cx="717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Wisconsin Plasma Physics Laboratory (</a:t>
            </a:r>
            <a:r>
              <a:rPr lang="en-US" sz="2400" b="1" dirty="0" err="1">
                <a:solidFill>
                  <a:srgbClr val="C00000"/>
                </a:solidFill>
              </a:rPr>
              <a:t>WiPPL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A71CCD-2199-D144-BECE-B492034BEED2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energy sources</a:t>
            </a:r>
          </a:p>
        </p:txBody>
      </p:sp>
    </p:spTree>
    <p:extLst>
      <p:ext uri="{BB962C8B-B14F-4D97-AF65-F5344CB8AC3E}">
        <p14:creationId xmlns:p14="http://schemas.microsoft.com/office/powerpoint/2010/main" val="483459003"/>
      </p:ext>
    </p:extLst>
  </p:cSld>
  <p:clrMapOvr>
    <a:masterClrMapping/>
  </p:clrMapOvr>
  <p:transition spd="slow" advClick="0" advTm="1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34" y="657733"/>
            <a:ext cx="4697734" cy="845736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opportunities for undergraduates</a:t>
            </a:r>
          </a:p>
        </p:txBody>
      </p:sp>
      <p:pic>
        <p:nvPicPr>
          <p:cNvPr id="6" name="Picture 2" descr="https://www.physics.wisc.edu/sites/default/files/styles/556x417/public/news/5308/HyperLoop4.png?itok=8IUhaF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34" y="1905158"/>
            <a:ext cx="3519232" cy="263942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physics.wisc.edu/sites/default/files/styles/556x417/public/news/5064/Carlsmith_cropped.jpg?itok=dn9T82Z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340" y="657732"/>
            <a:ext cx="4335660" cy="298661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553" y="2967656"/>
            <a:ext cx="2905966" cy="38746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4134" y="4544582"/>
            <a:ext cx="27739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Badgerloop</a:t>
            </a:r>
            <a:r>
              <a:rPr lang="en-US" sz="1400" dirty="0"/>
              <a:t> team develops maglev technology and wins 3</a:t>
            </a:r>
            <a:r>
              <a:rPr lang="en-US" sz="1400" baseline="30000" dirty="0"/>
              <a:t>rd</a:t>
            </a:r>
            <a:r>
              <a:rPr lang="en-US" sz="1400" dirty="0"/>
              <a:t> place in the </a:t>
            </a:r>
            <a:r>
              <a:rPr lang="en-US" sz="1400" dirty="0" err="1"/>
              <a:t>SpaceX</a:t>
            </a:r>
            <a:r>
              <a:rPr lang="en-US" sz="1400" dirty="0"/>
              <a:t> </a:t>
            </a:r>
            <a:r>
              <a:rPr lang="en-US" sz="1400" dirty="0" err="1"/>
              <a:t>Hyperloop</a:t>
            </a:r>
            <a:r>
              <a:rPr lang="en-US" sz="1400" dirty="0"/>
              <a:t> competition featured on international news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825" y="4312955"/>
            <a:ext cx="3491823" cy="2507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37553" y="830263"/>
            <a:ext cx="20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Garage 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677" y="6503334"/>
            <a:ext cx="453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Carlsmith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F27154-C082-A048-84CF-59704F3903BE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Involving Young Minds in Research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18269"/>
      </p:ext>
    </p:extLst>
  </p:cSld>
  <p:clrMapOvr>
    <a:masterClrMapping/>
  </p:clrMapOvr>
  <p:transition spd="slow" advClick="0" advTm="1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31603-4E1F-8946-9D61-0E818AFD5E86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Training Next Gen of Scientists</a:t>
            </a:r>
          </a:p>
        </p:txBody>
      </p:sp>
    </p:spTree>
    <p:extLst>
      <p:ext uri="{BB962C8B-B14F-4D97-AF65-F5344CB8AC3E}">
        <p14:creationId xmlns:p14="http://schemas.microsoft.com/office/powerpoint/2010/main" val="587718269"/>
      </p:ext>
    </p:extLst>
  </p:cSld>
  <p:clrMapOvr>
    <a:masterClrMapping/>
  </p:clrMapOvr>
  <p:transition spd="slow" advClick="0" advTm="1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alnemec.com/wp-content/uploads/2013/04/MadisonWisconsin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01" y="3408531"/>
            <a:ext cx="5275099" cy="31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media.glassdoor.com/l/b6/0b/9f/8c/aerial-view-of-the-beautiful-university-of-wisconsin-mad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5679895" cy="36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9744" y="106563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/>
              <a:t>State Capitol Building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839947" y="1250302"/>
            <a:ext cx="3738135" cy="74645"/>
          </a:xfrm>
          <a:prstGeom prst="straightConnector1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7305869" y="1539551"/>
            <a:ext cx="411229" cy="1707502"/>
          </a:xfrm>
          <a:prstGeom prst="straightConnector1">
            <a:avLst/>
          </a:prstGeom>
          <a:noFill/>
          <a:ln w="34925">
            <a:solidFill>
              <a:srgbClr val="FF0000"/>
            </a:solidFill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95942" y="4580366"/>
            <a:ext cx="3028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err="1"/>
              <a:t>Sorrounded</a:t>
            </a:r>
            <a:r>
              <a:rPr lang="en-US" sz="2000" i="0" dirty="0"/>
              <a:t> by 2 lakes </a:t>
            </a:r>
          </a:p>
          <a:p>
            <a:r>
              <a:rPr lang="en-US" sz="2000" i="0" dirty="0"/>
              <a:t>(</a:t>
            </a:r>
            <a:r>
              <a:rPr lang="en-US" sz="2000" i="0" dirty="0">
                <a:solidFill>
                  <a:srgbClr val="00B050"/>
                </a:solidFill>
              </a:rPr>
              <a:t>Mendota </a:t>
            </a:r>
            <a:r>
              <a:rPr lang="en-US" sz="2000" i="0" dirty="0"/>
              <a:t>and</a:t>
            </a:r>
            <a:r>
              <a:rPr lang="en-US" sz="2000" i="0" dirty="0">
                <a:solidFill>
                  <a:srgbClr val="00B050"/>
                </a:solidFill>
              </a:rPr>
              <a:t> </a:t>
            </a:r>
            <a:r>
              <a:rPr lang="en-US" sz="2000" i="0" dirty="0">
                <a:solidFill>
                  <a:srgbClr val="0000FF"/>
                </a:solidFill>
              </a:rPr>
              <a:t>Monona</a:t>
            </a:r>
            <a:r>
              <a:rPr lang="en-US" sz="2000" i="0" dirty="0"/>
              <a:t>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AA5A6F-6F8B-7340-83DF-35DD832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282" y="-11093"/>
            <a:ext cx="7129318" cy="5871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To Madison</a:t>
            </a:r>
          </a:p>
        </p:txBody>
      </p:sp>
    </p:spTree>
    <p:extLst>
      <p:ext uri="{BB962C8B-B14F-4D97-AF65-F5344CB8AC3E}">
        <p14:creationId xmlns:p14="http://schemas.microsoft.com/office/powerpoint/2010/main" val="1192009261"/>
      </p:ext>
    </p:extLst>
  </p:cSld>
  <p:clrMapOvr>
    <a:masterClrMapping/>
  </p:clrMapOvr>
  <p:transition spd="slow" advClick="0" advTm="1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034"/>
            <a:ext cx="7159336" cy="8457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Book Antiqua" charset="0"/>
                <a:ea typeface="ＭＳ Ｐゴシック" charset="0"/>
                <a:cs typeface="Book Antiqua" charset="0"/>
              </a:rPr>
              <a:t>Enjoy our campus/downtown</a:t>
            </a:r>
          </a:p>
        </p:txBody>
      </p:sp>
      <p:pic>
        <p:nvPicPr>
          <p:cNvPr id="2050" name="Picture 2" descr="mage result for UW madison capitol photos in 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" y="1197428"/>
            <a:ext cx="3158038" cy="22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36" y="1026601"/>
            <a:ext cx="2788920" cy="36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e result for farmers market photos in Madison 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" y="3909060"/>
            <a:ext cx="3158039" cy="22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108" y="3596491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Farmer’s market</a:t>
            </a:r>
          </a:p>
        </p:txBody>
      </p:sp>
      <p:pic>
        <p:nvPicPr>
          <p:cNvPr id="2062" name="Picture 14" descr="mage result for chazen museum 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00" y="1238947"/>
            <a:ext cx="3032447" cy="20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potterlawson.com/wp-content/uploads/2013/06/Overture-Interior_009-1030x6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30" y="3909060"/>
            <a:ext cx="298338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3220" y="950472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err="1"/>
              <a:t>Chazen</a:t>
            </a:r>
            <a:r>
              <a:rPr lang="en-US" sz="1600" i="0" dirty="0"/>
              <a:t> Art Museum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6323" y="3611880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/>
              <a:t>Overture center for the arts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242" y="909576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/>
              <a:t>Spring in the Capitol</a:t>
            </a:r>
            <a:endParaRPr lang="en-US" sz="1600" i="0" dirty="0"/>
          </a:p>
        </p:txBody>
      </p:sp>
      <p:sp>
        <p:nvSpPr>
          <p:cNvPr id="7" name="TextBox 6"/>
          <p:cNvSpPr txBox="1"/>
          <p:nvPr/>
        </p:nvSpPr>
        <p:spPr>
          <a:xfrm>
            <a:off x="3768994" y="721323"/>
            <a:ext cx="1752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/>
              <a:t>Capitol building</a:t>
            </a:r>
          </a:p>
        </p:txBody>
      </p:sp>
      <p:pic>
        <p:nvPicPr>
          <p:cNvPr id="2066" name="Picture 18" descr="mage result for wisconsin cheese pho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29" y="476166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74554" y="6101640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/>
              <a:t>Wisconsin Cheese</a:t>
            </a:r>
          </a:p>
        </p:txBody>
      </p:sp>
    </p:spTree>
    <p:extLst>
      <p:ext uri="{BB962C8B-B14F-4D97-AF65-F5344CB8AC3E}">
        <p14:creationId xmlns:p14="http://schemas.microsoft.com/office/powerpoint/2010/main" val="2841091248"/>
      </p:ext>
    </p:extLst>
  </p:cSld>
  <p:clrMapOvr>
    <a:masterClrMapping/>
  </p:clrMapOvr>
  <p:transition spd="slow" advClick="0" advTm="1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3" y="16032"/>
            <a:ext cx="8331200" cy="5663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Book Antiqua" charset="0"/>
                <a:ea typeface="ＭＳ Ｐゴシック" charset="0"/>
                <a:cs typeface="Book Antiqua" charset="0"/>
              </a:rPr>
              <a:t>Spring  is here on Campus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708660"/>
            <a:ext cx="3241040" cy="2430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708660"/>
            <a:ext cx="3208020" cy="2446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168140"/>
            <a:ext cx="3093720" cy="2232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4168140"/>
            <a:ext cx="3027680" cy="2270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70" y="823912"/>
            <a:ext cx="2200910" cy="165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69" y="4830664"/>
            <a:ext cx="2264965" cy="1698724"/>
          </a:xfrm>
          <a:prstGeom prst="rect">
            <a:avLst/>
          </a:prstGeom>
        </p:spPr>
      </p:pic>
      <p:pic>
        <p:nvPicPr>
          <p:cNvPr id="1036" name="Picture 12" descr="mage result for madison capital wi spring phot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71" y="2558143"/>
            <a:ext cx="3246119" cy="21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83408"/>
      </p:ext>
    </p:extLst>
  </p:cSld>
  <p:clrMapOvr>
    <a:masterClrMapping/>
  </p:clrMapOvr>
  <p:transition spd="slow" advClick="0" advTm="1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UW-Madison Student </a:t>
            </a:r>
            <a:r>
              <a:rPr lang="en-US" dirty="0">
                <a:solidFill>
                  <a:schemeClr val="bg1"/>
                </a:solidFill>
              </a:rPr>
              <a:t>Population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/>
          <a:stretch/>
        </p:blipFill>
        <p:spPr>
          <a:xfrm>
            <a:off x="94130" y="787400"/>
            <a:ext cx="8942294" cy="5281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0CC1D-9409-B84F-AE1A-A338929A9C22}"/>
              </a:ext>
            </a:extLst>
          </p:cNvPr>
          <p:cNvSpPr txBox="1"/>
          <p:nvPr/>
        </p:nvSpPr>
        <p:spPr>
          <a:xfrm>
            <a:off x="1177872" y="1425844"/>
            <a:ext cx="4680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Sifting and Winnowing since 1849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and teaching in all disciplines (but dentistry)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44000 students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Top 10 in Federal research funding for decades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land grant college</a:t>
            </a:r>
          </a:p>
        </p:txBody>
      </p:sp>
    </p:spTree>
    <p:extLst>
      <p:ext uri="{BB962C8B-B14F-4D97-AF65-F5344CB8AC3E}">
        <p14:creationId xmlns:p14="http://schemas.microsoft.com/office/powerpoint/2010/main" val="699084806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663" y="0"/>
            <a:ext cx="6744855" cy="8457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Book Antiqua" charset="0"/>
                <a:ea typeface="ＭＳ Ｐゴシック" charset="0"/>
                <a:cs typeface="Book Antiqua" charset="0"/>
              </a:rPr>
              <a:t>Graduation is Done</a:t>
            </a:r>
          </a:p>
        </p:txBody>
      </p:sp>
      <p:pic>
        <p:nvPicPr>
          <p:cNvPr id="4098" name="Picture 2" descr="ttps://www.collegemagazine.com/wp-content/uploads/2014/12/coe-eb2-china-dhina-student-65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50" y="3179618"/>
            <a:ext cx="4464694" cy="3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9722E-BA67-5846-9557-029E9149C002}"/>
              </a:ext>
            </a:extLst>
          </p:cNvPr>
          <p:cNvSpPr txBox="1"/>
          <p:nvPr/>
        </p:nvSpPr>
        <p:spPr>
          <a:xfrm>
            <a:off x="405245" y="845736"/>
            <a:ext cx="544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Physics Department teaches: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25% of them in Service Courses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~150 Undergraduate Physics Majors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~175 Graduate (Ph.D.) Students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30DFC6-E2C4-8245-92B5-1DC857E0B5B6}"/>
              </a:ext>
            </a:extLst>
          </p:cNvPr>
          <p:cNvCxnSpPr/>
          <p:nvPr/>
        </p:nvCxnSpPr>
        <p:spPr>
          <a:xfrm>
            <a:off x="2933552" y="5163671"/>
            <a:ext cx="1947730" cy="2472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10FBE4-0FC2-3549-9B70-219379AA5A84}"/>
              </a:ext>
            </a:extLst>
          </p:cNvPr>
          <p:cNvCxnSpPr/>
          <p:nvPr/>
        </p:nvCxnSpPr>
        <p:spPr>
          <a:xfrm>
            <a:off x="6112808" y="4075862"/>
            <a:ext cx="713442" cy="94757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97D6364-93ED-3241-87D8-3B9E1312D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9076" b="8826"/>
          <a:stretch/>
        </p:blipFill>
        <p:spPr>
          <a:xfrm>
            <a:off x="58309" y="2046065"/>
            <a:ext cx="4528511" cy="3543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9106B-89B3-8943-A538-621DB2F00CF0}"/>
              </a:ext>
            </a:extLst>
          </p:cNvPr>
          <p:cNvSpPr txBox="1"/>
          <p:nvPr/>
        </p:nvSpPr>
        <p:spPr>
          <a:xfrm>
            <a:off x="1724727" y="2491235"/>
            <a:ext cx="2433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Computer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BD13D-3EA8-5F4D-8F24-073507E36BB1}"/>
              </a:ext>
            </a:extLst>
          </p:cNvPr>
          <p:cNvSpPr txBox="1"/>
          <p:nvPr/>
        </p:nvSpPr>
        <p:spPr>
          <a:xfrm>
            <a:off x="1970169" y="4563686"/>
            <a:ext cx="231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1628813329"/>
      </p:ext>
    </p:extLst>
  </p:cSld>
  <p:clrMapOvr>
    <a:masterClrMapping/>
  </p:clrMapOvr>
  <p:transition spd="slow" advClick="0" advTm="1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716" y="32439"/>
            <a:ext cx="7515959" cy="1204690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Size of Physics Faculty </a:t>
            </a:r>
            <a:b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vs Research Expenditures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738716" y="849423"/>
          <a:ext cx="7596555" cy="538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2730694"/>
            <a:ext cx="3991871" cy="24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8993"/>
      </p:ext>
    </p:extLst>
  </p:cSld>
  <p:clrMapOvr>
    <a:masterClrMapping/>
  </p:clrMapOvr>
  <p:transition spd="slow" advClick="0" advTm="1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" y="0"/>
            <a:ext cx="7638557" cy="8457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Physics Department Focus is Research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5/13/18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10067101"/>
              </p:ext>
            </p:extLst>
          </p:nvPr>
        </p:nvGraphicFramePr>
        <p:xfrm>
          <a:off x="55076" y="578225"/>
          <a:ext cx="8821271" cy="570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88820" y="2837329"/>
            <a:ext cx="169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Extramural Research Funds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963" y="2630465"/>
            <a:ext cx="15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UW Base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E90E7-8338-4541-AF70-5677FC544A1C}"/>
              </a:ext>
            </a:extLst>
          </p:cNvPr>
          <p:cNvSpPr txBox="1"/>
          <p:nvPr/>
        </p:nvSpPr>
        <p:spPr>
          <a:xfrm>
            <a:off x="346364" y="1423961"/>
            <a:ext cx="162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Train Researchers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17F447-E61F-2747-BBEF-2FC000C0B455}"/>
              </a:ext>
            </a:extLst>
          </p:cNvPr>
          <p:cNvSpPr txBox="1"/>
          <p:nvPr/>
        </p:nvSpPr>
        <p:spPr>
          <a:xfrm>
            <a:off x="7139793" y="4804470"/>
            <a:ext cx="164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Best Researchers Start Early</a:t>
            </a:r>
          </a:p>
        </p:txBody>
      </p:sp>
    </p:spTree>
    <p:extLst>
      <p:ext uri="{BB962C8B-B14F-4D97-AF65-F5344CB8AC3E}">
        <p14:creationId xmlns:p14="http://schemas.microsoft.com/office/powerpoint/2010/main" val="2581637424"/>
      </p:ext>
    </p:extLst>
  </p:cSld>
  <p:clrMapOvr>
    <a:masterClrMapping/>
  </p:clrMapOvr>
  <p:transition spd="slow" advClick="0" advTm="1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52" y="673652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Higgs Particle Discovery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6575" y="1325217"/>
            <a:ext cx="8331200" cy="4208463"/>
          </a:xfrm>
        </p:spPr>
        <p:txBody>
          <a:bodyPr>
            <a:normAutofit/>
          </a:bodyPr>
          <a:lstStyle/>
          <a:p>
            <a:r>
              <a:rPr lang="en-GB" sz="1800" dirty="0"/>
              <a:t>There are two major experiments, ATLAS and CMS, at the Large </a:t>
            </a:r>
            <a:r>
              <a:rPr lang="en-GB" sz="1800" dirty="0" err="1"/>
              <a:t>Hadron</a:t>
            </a:r>
            <a:r>
              <a:rPr lang="en-GB" sz="1800" dirty="0"/>
              <a:t> Collider  at CERN, which is currently the most powerful accelerator in the world.  </a:t>
            </a:r>
          </a:p>
          <a:p>
            <a:r>
              <a:rPr lang="en-GB" sz="1800" dirty="0"/>
              <a:t>The University of Wisconsin has made major contributions to both experiments and to the discovery of the Higgs particle with 6 faculty making fundamental contributions to detectors and analysis. </a:t>
            </a:r>
          </a:p>
          <a:p>
            <a:r>
              <a:rPr lang="en-US" sz="1800" dirty="0"/>
              <a:t>Strong theoretical particle group of 6 faculty.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6" y="3172842"/>
            <a:ext cx="3349663" cy="33100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5104" y="3760584"/>
            <a:ext cx="9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Higgs</a:t>
            </a:r>
          </a:p>
        </p:txBody>
      </p:sp>
      <p:sp>
        <p:nvSpPr>
          <p:cNvPr id="21" name="Left Arrow 20"/>
          <p:cNvSpPr/>
          <p:nvPr/>
        </p:nvSpPr>
        <p:spPr bwMode="auto">
          <a:xfrm rot="18951900">
            <a:off x="6887327" y="4156374"/>
            <a:ext cx="410266" cy="190718"/>
          </a:xfrm>
          <a:prstGeom prst="leftArrow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D60000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6519" y="2509657"/>
            <a:ext cx="385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Higgs discovered </a:t>
            </a:r>
            <a:r>
              <a:rPr lang="en-US">
                <a:solidFill>
                  <a:srgbClr val="FF0000"/>
                </a:solidFill>
              </a:rPr>
              <a:t>after analyzing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billions of collisions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645" y="6483350"/>
            <a:ext cx="8293769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Dasu | Herndon | Smith | Wu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Fig2-eemm_run195099_evt137440354_ispy_3d-annotated-2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" y="3258265"/>
            <a:ext cx="5172892" cy="30175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137" y="5261019"/>
            <a:ext cx="4706806" cy="960452"/>
            <a:chOff x="300623" y="5104700"/>
            <a:chExt cx="4706806" cy="9604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623" y="5150752"/>
              <a:ext cx="929268" cy="914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94216" y="5104700"/>
              <a:ext cx="38132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2013 Nobel Prize for Physics, citing: </a:t>
              </a:r>
              <a:br>
                <a:rPr lang="en-US" sz="1400" dirty="0">
                  <a:solidFill>
                    <a:srgbClr val="FFFF00"/>
                  </a:solidFill>
                </a:rPr>
              </a:br>
              <a:r>
                <a:rPr lang="en-US" sz="1400" dirty="0">
                  <a:solidFill>
                    <a:srgbClr val="FFFF00"/>
                  </a:solidFill>
                </a:rPr>
                <a:t>“</a:t>
              </a:r>
              <a:r>
                <a:rPr lang="en-US" sz="1400" i="1" dirty="0">
                  <a:solidFill>
                    <a:srgbClr val="FFFF00"/>
                  </a:solidFill>
                </a:rPr>
                <a:t>the discovery of the predicted fundamental particle, by the ATLAS and CMS experiments at CERN's Large Hadron Collider.”</a:t>
              </a:r>
              <a:r>
                <a:rPr lang="en-US" sz="1400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07340" y="3267770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4298" y="4969058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–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1260" y="3584596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8222" y="2200134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9189" y="4557102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Positron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645" y="3805618"/>
            <a:ext cx="2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–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>
                <a:solidFill>
                  <a:schemeClr val="bg1"/>
                </a:solidFill>
                <a:sym typeface="Wingdings"/>
              </a:rPr>
              <a:t> </a:t>
            </a:r>
            <a:r>
              <a:rPr lang="en-US" b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–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4800" y="4845376"/>
            <a:ext cx="118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</a:t>
            </a:r>
            <a:r>
              <a:rPr lang="en-US" b="1">
                <a:solidFill>
                  <a:srgbClr val="FF0000"/>
                </a:solidFill>
                <a:sym typeface="Wingdings"/>
              </a:rPr>
              <a:t>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b="1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07887E-7979-5D40-A58F-AE0AAD11B5DC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8014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4328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1827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216408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89408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5400000" flipH="1" flipV="1">
            <a:off x="-109835" y="265491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Interactions by exchange of vector bosons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" y="5440680"/>
            <a:ext cx="8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fundamental field present everywhere in universe </a:t>
            </a:r>
            <a:r>
              <a:rPr lang="en-US" b="1"/>
              <a:t>&gt;&gt; The Higgs boson</a:t>
            </a:r>
            <a:endParaRPr lang="en-US" b="1" dirty="0"/>
          </a:p>
          <a:p>
            <a:r>
              <a:rPr lang="en-US" b="1" dirty="0"/>
              <a:t>Other particles attain mass by coupling to this new fundamental field</a:t>
            </a:r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99121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Matter Particles (fermions)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62" y="6110457"/>
            <a:ext cx="8979876" cy="68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/>
              <a:t>Theory: Bai | </a:t>
            </a:r>
            <a:r>
              <a:rPr lang="en-US" dirty="0" err="1"/>
              <a:t>Balantekin</a:t>
            </a:r>
            <a:r>
              <a:rPr lang="en-US" dirty="0"/>
              <a:t> | Barger | Chung | Everett | </a:t>
            </a:r>
            <a:r>
              <a:rPr lang="en-US" dirty="0" err="1"/>
              <a:t>Halzen</a:t>
            </a:r>
            <a:r>
              <a:rPr lang="en-US" dirty="0"/>
              <a:t> | Hashimoto | </a:t>
            </a:r>
            <a:r>
              <a:rPr lang="en-US" dirty="0" err="1"/>
              <a:t>Shiu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Experiment: </a:t>
            </a:r>
            <a:r>
              <a:rPr lang="en-US" dirty="0" err="1"/>
              <a:t>Carlsmith</a:t>
            </a:r>
            <a:r>
              <a:rPr lang="en-US" dirty="0"/>
              <a:t> | Dasu | Herndon | Pan | Smith | Wu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036D9-5B4A-EB4B-A084-32941461934F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768" y="869239"/>
            <a:ext cx="4325257" cy="8457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1237538432"/>
      </p:ext>
    </p:extLst>
  </p:cSld>
  <p:clrMapOvr>
    <a:masterClrMapping/>
  </p:clrMapOvr>
  <p:transition spd="slow" advClick="0" advTm="15000">
    <p:wipe/>
  </p:transition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15003</TotalTime>
  <Words>914</Words>
  <Application>Microsoft Macintosh PowerPoint</Application>
  <PresentationFormat>On-screen Show (4:3)</PresentationFormat>
  <Paragraphs>153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ＭＳ Ｐゴシック</vt:lpstr>
      <vt:lpstr>Arial</vt:lpstr>
      <vt:lpstr>Book Antiqua</vt:lpstr>
      <vt:lpstr>Calibri</vt:lpstr>
      <vt:lpstr>Cambria</vt:lpstr>
      <vt:lpstr>Candara</vt:lpstr>
      <vt:lpstr>Gill Sans</vt:lpstr>
      <vt:lpstr>Gill Sans SemiBold</vt:lpstr>
      <vt:lpstr>Helvetica</vt:lpstr>
      <vt:lpstr>News Gothic MT</vt:lpstr>
      <vt:lpstr>Symbol</vt:lpstr>
      <vt:lpstr>Wingdings</vt:lpstr>
      <vt:lpstr>images_design_MAC</vt:lpstr>
      <vt:lpstr>PowerPoint Presentation</vt:lpstr>
      <vt:lpstr>Welcome To Madison</vt:lpstr>
      <vt:lpstr>Spring  is here on Campus </vt:lpstr>
      <vt:lpstr>UW-Madison Student Population</vt:lpstr>
      <vt:lpstr>Graduation is Done</vt:lpstr>
      <vt:lpstr>Size of Physics Faculty  vs Research Expenditures</vt:lpstr>
      <vt:lpstr>Physics Department Focus is Research</vt:lpstr>
      <vt:lpstr>Higgs Particle Discovery</vt:lpstr>
      <vt:lpstr>The Standard Model</vt:lpstr>
      <vt:lpstr>X-Ray Astrophysics,  Observational Cosmology</vt:lpstr>
      <vt:lpstr>Deep Underground searches …</vt:lpstr>
      <vt:lpstr>PowerPoint Presentation</vt:lpstr>
      <vt:lpstr>Discovery of cosmic neutrinos of very high energy</vt:lpstr>
      <vt:lpstr>Biophysics</vt:lpstr>
      <vt:lpstr>Atomic, Molecular &amp; Optical Physics</vt:lpstr>
      <vt:lpstr>The Hybrid Quantum Dot Qubit: How three electrons can be better than one or two </vt:lpstr>
      <vt:lpstr>PowerPoint Presentation</vt:lpstr>
      <vt:lpstr>Research opportunities for undergraduates</vt:lpstr>
      <vt:lpstr>PowerPoint Presentation</vt:lpstr>
      <vt:lpstr>Enjoy our campus/downtown</vt:lpstr>
    </vt:vector>
  </TitlesOfParts>
  <Company>University of Wisconsin Madison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200</cp:revision>
  <cp:lastPrinted>2015-10-29T17:11:44Z</cp:lastPrinted>
  <dcterms:created xsi:type="dcterms:W3CDTF">2016-02-28T00:22:55Z</dcterms:created>
  <dcterms:modified xsi:type="dcterms:W3CDTF">2018-05-14T13:38:27Z</dcterms:modified>
</cp:coreProperties>
</file>