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0" r:id="rId2"/>
    <p:sldId id="555" r:id="rId3"/>
    <p:sldId id="556" r:id="rId4"/>
    <p:sldId id="563" r:id="rId5"/>
    <p:sldId id="571" r:id="rId6"/>
    <p:sldId id="580" r:id="rId7"/>
    <p:sldId id="581" r:id="rId8"/>
    <p:sldId id="583" r:id="rId9"/>
    <p:sldId id="582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74" r:id="rId18"/>
    <p:sldId id="575" r:id="rId19"/>
    <p:sldId id="576" r:id="rId20"/>
    <p:sldId id="577" r:id="rId21"/>
    <p:sldId id="591" r:id="rId22"/>
    <p:sldId id="57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42F7"/>
    <a:srgbClr val="FFFF66"/>
    <a:srgbClr val="FF0000"/>
    <a:srgbClr val="0000FF"/>
    <a:srgbClr val="FFFFFF"/>
    <a:srgbClr val="66FF66"/>
    <a:srgbClr val="E59F5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1" autoAdjust="0"/>
    <p:restoredTop sz="99388" autoAdjust="0"/>
  </p:normalViewPr>
  <p:slideViewPr>
    <p:cSldViewPr snapToObjects="1">
      <p:cViewPr varScale="1">
        <p:scale>
          <a:sx n="128" d="100"/>
          <a:sy n="128" d="100"/>
        </p:scale>
        <p:origin x="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27-Apr-22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27-Apr-22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27-Apr-22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56420/contributions/1764064/attachments/1130571/1615811/KATRIN_Project8_Fraenkle.pd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com/articles/s41567-021-01463-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9346/contributions/51604/attachments/32059/39327/lecture-notes.pdf" TargetMode="External"/><Relationship Id="rId2" Type="http://schemas.openxmlformats.org/officeDocument/2006/relationships/hyperlink" Target="https://indico.cern.ch/event/544672/contributions/2366664/attachments/1389154/2115407/BorisKayser161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-project.slac.stanford.edu/exo/" TargetMode="External"/><Relationship Id="rId4" Type="http://schemas.openxmlformats.org/officeDocument/2006/relationships/hyperlink" Target="https://www.nature.com/articles/s41567-021-01463-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5.JP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JP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Properties</a:t>
            </a:r>
            <a:br>
              <a:rPr lang="en-US" dirty="0"/>
            </a:br>
            <a:r>
              <a:rPr lang="en-US" dirty="0"/>
              <a:t>Masses and Mixing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473199"/>
            <a:ext cx="8458200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648198"/>
            <a:ext cx="8458200" cy="1651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793999"/>
            <a:ext cx="8458200" cy="1854200"/>
          </a:xfrm>
          <a:prstGeom prst="rect">
            <a:avLst/>
          </a:prstGeom>
          <a:solidFill>
            <a:srgbClr val="E6F9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523999"/>
            <a:ext cx="6400800" cy="45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5400000" flipH="1" flipV="1">
            <a:off x="-109835" y="3284834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Interactions by exchange of vector bosons</a:t>
            </a:r>
          </a:p>
        </p:txBody>
      </p:sp>
      <p:sp>
        <p:nvSpPr>
          <p:cNvPr id="17" name="TextBox 16"/>
          <p:cNvSpPr txBox="1"/>
          <p:nvPr/>
        </p:nvSpPr>
        <p:spPr>
          <a:xfrm rot="5400000" flipH="1" flipV="1">
            <a:off x="156865" y="1621135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Matter Particles (fermions)</a:t>
            </a:r>
          </a:p>
        </p:txBody>
      </p:sp>
      <p:sp>
        <p:nvSpPr>
          <p:cNvPr id="18" name="TextBox 17"/>
          <p:cNvSpPr txBox="1"/>
          <p:nvPr/>
        </p:nvSpPr>
        <p:spPr>
          <a:xfrm rot="5400000" flipH="1" flipV="1">
            <a:off x="42564" y="5038643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Scalar boson – remnant of mass giver</a:t>
            </a: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FC0A8D3C-A282-2FE5-34C4-7E5A7067D9F6}"/>
              </a:ext>
            </a:extLst>
          </p:cNvPr>
          <p:cNvSpPr>
            <a:spLocks noChangeAspect="1"/>
          </p:cNvSpPr>
          <p:nvPr/>
        </p:nvSpPr>
        <p:spPr>
          <a:xfrm>
            <a:off x="1600200" y="3352800"/>
            <a:ext cx="685800" cy="6858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id="{B3DC00B4-7D07-70C5-5230-8FC5300C4763}"/>
              </a:ext>
            </a:extLst>
          </p:cNvPr>
          <p:cNvSpPr>
            <a:spLocks noChangeAspect="1"/>
          </p:cNvSpPr>
          <p:nvPr/>
        </p:nvSpPr>
        <p:spPr>
          <a:xfrm>
            <a:off x="6705600" y="3329608"/>
            <a:ext cx="685800" cy="6858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A34742E-15FF-C58F-C9F5-CEDE67C487B6}"/>
              </a:ext>
            </a:extLst>
          </p:cNvPr>
          <p:cNvSpPr/>
          <p:nvPr/>
        </p:nvSpPr>
        <p:spPr>
          <a:xfrm>
            <a:off x="1371600" y="2133599"/>
            <a:ext cx="1295400" cy="466724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D82E2D-0A01-3E08-DD60-98D92F1EA10A}"/>
              </a:ext>
            </a:extLst>
          </p:cNvPr>
          <p:cNvSpPr>
            <a:spLocks noChangeAspect="1"/>
          </p:cNvSpPr>
          <p:nvPr/>
        </p:nvSpPr>
        <p:spPr>
          <a:xfrm>
            <a:off x="2640496" y="5168898"/>
            <a:ext cx="609600" cy="609600"/>
          </a:xfrm>
          <a:prstGeom prst="ellipse">
            <a:avLst/>
          </a:prstGeom>
          <a:noFill/>
          <a:ln w="63500">
            <a:solidFill>
              <a:srgbClr val="FF42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42F7"/>
                </a:solidFill>
              </a:rPr>
              <a:t>?</a:t>
            </a:r>
          </a:p>
        </p:txBody>
      </p:sp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B6BF3856-4802-88FA-F19F-59730E16B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00" y="297180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DC1F6F-4CFF-AC24-2114-3BBC8A31F8B4}"/>
              </a:ext>
            </a:extLst>
          </p:cNvPr>
          <p:cNvSpPr txBox="1"/>
          <p:nvPr/>
        </p:nvSpPr>
        <p:spPr>
          <a:xfrm>
            <a:off x="3063874" y="1662669"/>
            <a:ext cx="32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Only left-handed fermions</a:t>
            </a:r>
          </a:p>
        </p:txBody>
      </p:sp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7" grpId="0" animBg="1"/>
      <p:bldP spid="9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F69D-C872-F3F2-ED0D-B10D4866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 Flavor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39F4D-EB92-C715-C219-EC26F0B0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EC0DB-269A-0343-E49B-97481E9B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9C40-4B1D-B014-0CDC-8479E7E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2764ED5-9B41-A0AE-DFAB-9A43FEEC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516-F74E-9166-964D-BC2E423D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Neutrinos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82C8A-ABB9-7DF2-8F2E-E00DC611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5F115-9C84-3976-50F1-8594F268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DB53D-EEEC-CFCF-C1C6-8FC85813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8D021DD-CF33-C77D-DDED-70E2092C7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66"/>
          <a:stretch/>
        </p:blipFill>
        <p:spPr>
          <a:xfrm>
            <a:off x="228600" y="1245704"/>
            <a:ext cx="8534400" cy="52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2116-4682-8229-016C-EE4B1881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Oscillations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9944A-D293-A56A-1159-D70431B7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24BC1-DAC0-A90C-E136-780D03E5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840A1-E872-C41F-523A-35926110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14BA35A-D908-6F20-33D6-74E50E4E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65250"/>
            <a:ext cx="7315200" cy="50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3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1EC-8AC6-9BA9-5230-31BE1AA2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Mass-Induced Flavor Oscillations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AA2A1-C659-39DE-C74C-DC1680E5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E3D8-4B22-0F72-A53E-0E021149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66AC3-5785-BD95-0D07-C7A3DE1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307EF649-AE8E-C4A3-85C3-7F2C60FB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599"/>
            <a:ext cx="8229600" cy="50467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3493E-633E-A2BD-F899-24AA67CFC2BA}"/>
              </a:ext>
            </a:extLst>
          </p:cNvPr>
          <p:cNvSpPr/>
          <p:nvPr/>
        </p:nvSpPr>
        <p:spPr>
          <a:xfrm>
            <a:off x="3657600" y="6019800"/>
            <a:ext cx="3276600" cy="398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1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A1028F-2922-67D5-94BE-CA73F649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Mixing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1192-2493-8910-A153-8ABA2169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4D2E-439C-0FEB-5AED-868D8F48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9443C-E3B5-1E3C-3A12-8EE8A45E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1D6434E2-0904-70E3-8570-40235A55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4154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881A-AA09-B572-BF7D-9D689FE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NuFit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618DF-D449-C45C-4CE9-B09707C7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1C44D-7129-46FB-9A29-C635E794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2869C-5EE3-3D63-504A-506C3891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7A6212D-B5C4-1552-B0B1-62932F52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3" y="1676400"/>
            <a:ext cx="8411434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2DB7-36E5-587F-422F-06673B46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Mixing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C2E42-F13A-5720-3C16-7A240B50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EF349-A9CC-45D8-8F29-AE70B10E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55027-ACB3-001A-81B4-BED67A1C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B8D8385-E9E3-E584-324E-93FE3A85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007927" cy="121920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19A09DB-960B-4C3C-3AC5-CF8B8BC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863" y="3124544"/>
            <a:ext cx="3022600" cy="3263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F9C08D-A32C-D4FF-F026-39D43DD1DA47}"/>
              </a:ext>
            </a:extLst>
          </p:cNvPr>
          <p:cNvSpPr txBox="1"/>
          <p:nvPr/>
        </p:nvSpPr>
        <p:spPr>
          <a:xfrm>
            <a:off x="6331527" y="39027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needs to measure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 masses at sub-eV level!</a:t>
            </a:r>
          </a:p>
        </p:txBody>
      </p:sp>
    </p:spTree>
    <p:extLst>
      <p:ext uri="{BB962C8B-B14F-4D97-AF65-F5344CB8AC3E}">
        <p14:creationId xmlns:p14="http://schemas.microsoft.com/office/powerpoint/2010/main" val="240927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Mass and Beta Decay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betaDecay-neutrino-mas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6660" r="1509" b="9473"/>
          <a:stretch/>
        </p:blipFill>
        <p:spPr>
          <a:xfrm>
            <a:off x="76200" y="1295400"/>
            <a:ext cx="8970219" cy="50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katr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0"/>
            <a:ext cx="913746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9441"/>
            <a:ext cx="937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https://indico.cern.ch/event/356420/contributions/1764064/attachments/1130571/1615811/KATRIN_Project8_Fraenkle.pdf</a:t>
            </a:r>
            <a:r>
              <a:rPr lang="en-US" sz="1200" dirty="0"/>
              <a:t>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49F4329-1E04-D1B6-C52D-888B48E36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24561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 T</a:t>
            </a:r>
            <a:r>
              <a:rPr lang="en-US" baseline="-25000" dirty="0"/>
              <a:t>2</a:t>
            </a:r>
            <a:r>
              <a:rPr lang="en-US" dirty="0"/>
              <a:t>-Decay Experiment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A89627D-0B36-CFC2-B371-3253218A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387"/>
            <a:ext cx="9144000" cy="57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Particle Content : Neutrinos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00108"/>
              </p:ext>
            </p:extLst>
          </p:nvPr>
        </p:nvGraphicFramePr>
        <p:xfrm>
          <a:off x="87313" y="1143000"/>
          <a:ext cx="56276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8" name="Equation" r:id="rId3" imgW="2540000" imgH="482600" progId="Equation.DSMT4">
                  <p:embed/>
                </p:oleObj>
              </mc:Choice>
              <mc:Fallback>
                <p:oleObj name="Equation" r:id="rId3" imgW="2540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3" y="1143000"/>
                        <a:ext cx="5627687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07781"/>
              </p:ext>
            </p:extLst>
          </p:nvPr>
        </p:nvGraphicFramePr>
        <p:xfrm>
          <a:off x="228600" y="2286000"/>
          <a:ext cx="3798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9" name="Equation" r:id="rId5" imgW="1714500" imgH="596900" progId="Equation.DSMT4">
                  <p:embed/>
                </p:oleObj>
              </mc:Choice>
              <mc:Fallback>
                <p:oleObj name="Equation" r:id="rId5" imgW="17145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286000"/>
                        <a:ext cx="3798888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7195"/>
              </p:ext>
            </p:extLst>
          </p:nvPr>
        </p:nvGraphicFramePr>
        <p:xfrm>
          <a:off x="292100" y="3724275"/>
          <a:ext cx="3517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0" name="Equation" r:id="rId7" imgW="1587500" imgH="495300" progId="Equation.DSMT4">
                  <p:embed/>
                </p:oleObj>
              </mc:Choice>
              <mc:Fallback>
                <p:oleObj name="Equation" r:id="rId7" imgW="1587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100" y="3724275"/>
                        <a:ext cx="3517900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90179"/>
              </p:ext>
            </p:extLst>
          </p:nvPr>
        </p:nvGraphicFramePr>
        <p:xfrm>
          <a:off x="304800" y="4897438"/>
          <a:ext cx="2786063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1" name="Equation" r:id="rId9" imgW="1257300" imgH="711200" progId="Equation.DSMT4">
                  <p:embed/>
                </p:oleObj>
              </mc:Choice>
              <mc:Fallback>
                <p:oleObj name="Equation" r:id="rId9" imgW="12573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897438"/>
                        <a:ext cx="2786063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13075"/>
              </p:ext>
            </p:extLst>
          </p:nvPr>
        </p:nvGraphicFramePr>
        <p:xfrm>
          <a:off x="4127500" y="2133600"/>
          <a:ext cx="4840288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2" name="Equation" r:id="rId11" imgW="2184400" imgH="787400" progId="Equation.DSMT4">
                  <p:embed/>
                </p:oleObj>
              </mc:Choice>
              <mc:Fallback>
                <p:oleObj name="Equation" r:id="rId11" imgW="21844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27500" y="2133600"/>
                        <a:ext cx="4840288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60063"/>
              </p:ext>
            </p:extLst>
          </p:nvPr>
        </p:nvGraphicFramePr>
        <p:xfrm>
          <a:off x="4059238" y="3962400"/>
          <a:ext cx="49815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3" name="Equation" r:id="rId13" imgW="2247900" imgH="698500" progId="Equation.DSMT4">
                  <p:embed/>
                </p:oleObj>
              </mc:Choice>
              <mc:Fallback>
                <p:oleObj name="Equation" r:id="rId13" imgW="22479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9238" y="3962400"/>
                        <a:ext cx="49815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55457"/>
              </p:ext>
            </p:extLst>
          </p:nvPr>
        </p:nvGraphicFramePr>
        <p:xfrm>
          <a:off x="3581400" y="5486400"/>
          <a:ext cx="54594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4" name="Equation" r:id="rId15" imgW="2463800" imgH="457200" progId="Equation.DSMT4">
                  <p:embed/>
                </p:oleObj>
              </mc:Choice>
              <mc:Fallback>
                <p:oleObj name="Equation" r:id="rId15" imgW="246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81400" y="5486400"/>
                        <a:ext cx="54594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Rate Measurements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66986CCC-180C-ECFE-1056-A074A51FC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"/>
          <a:stretch/>
        </p:blipFill>
        <p:spPr>
          <a:xfrm>
            <a:off x="1219200" y="1828800"/>
            <a:ext cx="5740400" cy="441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F672FC-8046-F978-6D38-07944A5B230B}"/>
                  </a:ext>
                </a:extLst>
              </p:cNvPr>
              <p:cNvSpPr txBox="1"/>
              <p:nvPr/>
            </p:nvSpPr>
            <p:spPr>
              <a:xfrm>
                <a:off x="331788" y="6183868"/>
                <a:ext cx="497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Expected Sensitivity: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dirty="0"/>
                  <a:t> eV from KNM2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F672FC-8046-F978-6D38-07944A5B2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6183868"/>
                <a:ext cx="4975225" cy="369332"/>
              </a:xfrm>
              <a:prstGeom prst="rect">
                <a:avLst/>
              </a:prstGeom>
              <a:blipFill>
                <a:blip r:embed="rId3"/>
                <a:stretch>
                  <a:fillRect t="-6667" r="-12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62927A-BFEB-5E6C-686F-EA4AE7FC6475}"/>
              </a:ext>
            </a:extLst>
          </p:cNvPr>
          <p:cNvSpPr txBox="1"/>
          <p:nvPr/>
        </p:nvSpPr>
        <p:spPr>
          <a:xfrm>
            <a:off x="3810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measuring the count rate of transmitted electrons for a set of </a:t>
            </a:r>
            <a:r>
              <a:rPr lang="en-US" i="1" dirty="0" err="1"/>
              <a:t>qU</a:t>
            </a:r>
            <a:r>
              <a:rPr lang="en-US" i="1" dirty="0"/>
              <a:t> </a:t>
            </a:r>
            <a:r>
              <a:rPr lang="en-US" dirty="0"/>
              <a:t>values, the integral 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en-US" dirty="0"/>
              <a:t>decay spectrum is obtained.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D1A23-1240-739A-1FF6-B360217AB532}"/>
              </a:ext>
            </a:extLst>
          </p:cNvPr>
          <p:cNvSpPr txBox="1"/>
          <p:nvPr/>
        </p:nvSpPr>
        <p:spPr>
          <a:xfrm>
            <a:off x="6324600" y="61003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Latest KATRIN Results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5D50C-967E-AE55-C042-F5FC00422013}"/>
              </a:ext>
            </a:extLst>
          </p:cNvPr>
          <p:cNvSpPr txBox="1"/>
          <p:nvPr/>
        </p:nvSpPr>
        <p:spPr>
          <a:xfrm>
            <a:off x="5486400" y="4031974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qU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∈ [</a:t>
            </a:r>
            <a:r>
              <a:rPr lang="en-US" i="1" dirty="0"/>
              <a:t>E</a:t>
            </a:r>
            <a:r>
              <a:rPr lang="en-US" baseline="-25000" dirty="0"/>
              <a:t>0</a:t>
            </a:r>
            <a:r>
              <a:rPr lang="en-US" dirty="0"/>
              <a:t> − 40 eV, </a:t>
            </a:r>
            <a:r>
              <a:rPr lang="en-US" i="1" dirty="0"/>
              <a:t>E</a:t>
            </a:r>
            <a:r>
              <a:rPr lang="en-US" baseline="-25000" dirty="0"/>
              <a:t>0</a:t>
            </a:r>
            <a:r>
              <a:rPr lang="en-US" dirty="0"/>
              <a:t> + 135 eV] </a:t>
            </a:r>
          </a:p>
        </p:txBody>
      </p:sp>
    </p:spTree>
    <p:extLst>
      <p:ext uri="{BB962C8B-B14F-4D97-AF65-F5344CB8AC3E}">
        <p14:creationId xmlns:p14="http://schemas.microsoft.com/office/powerpoint/2010/main" val="287648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AE823F-1CE2-1DF7-0676-C6C98488B9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610600" cy="1143000"/>
              </a:xfrm>
            </p:spPr>
            <p:txBody>
              <a:bodyPr/>
              <a:lstStyle/>
              <a:p>
                <a:r>
                  <a:rPr lang="en-US" dirty="0"/>
                  <a:t>Neutrino Mass Limit: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dirty="0"/>
                  <a:t> eV @ 90% </a:t>
                </a:r>
                <a:r>
                  <a:rPr lang="en-US" dirty="0" err="1"/>
                  <a:t>c.l.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AE823F-1CE2-1DF7-0676-C6C98488B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610600" cy="1143000"/>
              </a:xfrm>
              <a:blipFill>
                <a:blip r:embed="rId2"/>
                <a:stretch>
                  <a:fillRect t="-1111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00A51-97CF-A70C-27A3-3D719D0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5F516-A701-58F7-32DC-AA44786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74CB3-B8FE-BF70-CCF2-1A1D6988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19E3105-A956-60B1-CED6-D2205603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Neutrinos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Andre de </a:t>
            </a:r>
            <a:r>
              <a:rPr lang="en-US" dirty="0" err="1"/>
              <a:t>Gouvea</a:t>
            </a:r>
            <a:r>
              <a:rPr lang="en-US" dirty="0"/>
              <a:t>, Northwestern University, Lectures at SSI: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Boris </a:t>
            </a:r>
            <a:r>
              <a:rPr lang="en-US" dirty="0" err="1"/>
              <a:t>Kayser</a:t>
            </a:r>
            <a:r>
              <a:rPr lang="en-US" dirty="0"/>
              <a:t> Lectures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hlinkClick r:id="rId2"/>
              </a:rPr>
              <a:t>https://indico.cern.ch/event/544672/contributions/2366664/attachments/1389154/2115407/BorisKayser1612.pdf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Joachim Kopp Lectures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hlinkClick r:id="rId3"/>
              </a:rPr>
              <a:t>https://indico.fnal.gov/event/19346/contributions/51604/attachments/32059/39327/lecture-notes.pdf</a:t>
            </a:r>
            <a:r>
              <a:rPr lang="en-US" dirty="0"/>
              <a:t> 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KATRIN results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hlinkClick r:id="rId4"/>
              </a:rPr>
              <a:t>https://www.nature.com/articles/s41567-021-01463-1.pdf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CUORE &amp; EXO experiment pages (</a:t>
            </a:r>
            <a:r>
              <a:rPr lang="en-US" dirty="0" err="1"/>
              <a:t>Neutrinoless</a:t>
            </a:r>
            <a:r>
              <a:rPr lang="en-US" dirty="0"/>
              <a:t> Double Beta Decay)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hlinkClick r:id="rId5"/>
              </a:rPr>
              <a:t>https://cuore.lngs.infn.it/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hlinkClick r:id="rId5"/>
              </a:rPr>
              <a:t>https://www-project.slac.stanford.edu/exo/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59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err="1"/>
              <a:t>Isospin</a:t>
            </a:r>
            <a:r>
              <a:rPr lang="en-US" dirty="0"/>
              <a:t> &amp; Hypercharge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3327" r="11666" b="10688"/>
          <a:stretch/>
        </p:blipFill>
        <p:spPr>
          <a:xfrm>
            <a:off x="4495800" y="2995569"/>
            <a:ext cx="4648200" cy="34973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45315"/>
              </p:ext>
            </p:extLst>
          </p:nvPr>
        </p:nvGraphicFramePr>
        <p:xfrm>
          <a:off x="374650" y="1325563"/>
          <a:ext cx="6726238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3" name="Equation" r:id="rId4" imgW="3035300" imgH="850900" progId="Equation.DSMT4">
                  <p:embed/>
                </p:oleObj>
              </mc:Choice>
              <mc:Fallback>
                <p:oleObj name="Equation" r:id="rId4" imgW="30353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1325563"/>
                        <a:ext cx="6726238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70414"/>
              </p:ext>
            </p:extLst>
          </p:nvPr>
        </p:nvGraphicFramePr>
        <p:xfrm>
          <a:off x="274122" y="5029200"/>
          <a:ext cx="40692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4" name="Equation" r:id="rId6" imgW="2209800" imgH="660400" progId="Equation.DSMT4">
                  <p:embed/>
                </p:oleObj>
              </mc:Choice>
              <mc:Fallback>
                <p:oleObj name="Equation" r:id="rId6" imgW="22098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122" y="5029200"/>
                        <a:ext cx="406927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64940"/>
              </p:ext>
            </p:extLst>
          </p:nvPr>
        </p:nvGraphicFramePr>
        <p:xfrm>
          <a:off x="304800" y="3657600"/>
          <a:ext cx="4191000" cy="78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5" name="Equation" r:id="rId8" imgW="2324100" imgH="431800" progId="Equation.DSMT4">
                  <p:embed/>
                </p:oleObj>
              </mc:Choice>
              <mc:Fallback>
                <p:oleObj name="Equation" r:id="rId8" imgW="232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3657600"/>
                        <a:ext cx="4191000" cy="78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A603AA-C221-049B-5715-4A0FC19B0881}"/>
              </a:ext>
            </a:extLst>
          </p:cNvPr>
          <p:cNvSpPr/>
          <p:nvPr/>
        </p:nvSpPr>
        <p:spPr>
          <a:xfrm>
            <a:off x="4572000" y="3810000"/>
            <a:ext cx="4191000" cy="381000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Yukawa Couplings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842990"/>
              </p:ext>
            </p:extLst>
          </p:nvPr>
        </p:nvGraphicFramePr>
        <p:xfrm>
          <a:off x="228600" y="1295400"/>
          <a:ext cx="5486400" cy="221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9" name="Equation" r:id="rId3" imgW="2362200" imgH="952500" progId="Equation.DSMT4">
                  <p:embed/>
                </p:oleObj>
              </mc:Choice>
              <mc:Fallback>
                <p:oleObj name="Equation" r:id="rId3" imgW="2362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95400"/>
                        <a:ext cx="5486400" cy="2218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94810"/>
              </p:ext>
            </p:extLst>
          </p:nvPr>
        </p:nvGraphicFramePr>
        <p:xfrm>
          <a:off x="228600" y="3581400"/>
          <a:ext cx="5062343" cy="140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0" name="Equation" r:id="rId5" imgW="2298700" imgH="635000" progId="Equation.DSMT4">
                  <p:embed/>
                </p:oleObj>
              </mc:Choice>
              <mc:Fallback>
                <p:oleObj name="Equation" r:id="rId5" imgW="22987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581400"/>
                        <a:ext cx="5062343" cy="140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11492"/>
              </p:ext>
            </p:extLst>
          </p:nvPr>
        </p:nvGraphicFramePr>
        <p:xfrm>
          <a:off x="228600" y="4953000"/>
          <a:ext cx="4572195" cy="101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1" name="Equation" r:id="rId7" imgW="1841500" imgH="406400" progId="Equation.DSMT4">
                  <p:embed/>
                </p:oleObj>
              </mc:Choice>
              <mc:Fallback>
                <p:oleObj name="Equation" r:id="rId7" imgW="1841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4953000"/>
                        <a:ext cx="4572195" cy="1012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50505"/>
              </p:ext>
            </p:extLst>
          </p:nvPr>
        </p:nvGraphicFramePr>
        <p:xfrm>
          <a:off x="228600" y="5715000"/>
          <a:ext cx="76628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2" name="Equation" r:id="rId9" imgW="3276600" imgH="406400" progId="Equation.DSMT4">
                  <p:embed/>
                </p:oleObj>
              </mc:Choice>
              <mc:Fallback>
                <p:oleObj name="Equation" r:id="rId9" imgW="32766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5715000"/>
                        <a:ext cx="7662863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5D9AA2E-2972-84EF-52CF-1AE0225B429E}"/>
              </a:ext>
            </a:extLst>
          </p:cNvPr>
          <p:cNvSpPr txBox="1"/>
          <p:nvPr/>
        </p:nvSpPr>
        <p:spPr>
          <a:xfrm>
            <a:off x="5791200" y="3017739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no right-handed neutrinos, there is no Yukawa coupling and no mass for neutrinos.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If you add right-handed neutrinos, the coupling is ridiculously small.</a:t>
            </a:r>
          </a:p>
        </p:txBody>
      </p:sp>
    </p:spTree>
    <p:extLst>
      <p:ext uri="{BB962C8B-B14F-4D97-AF65-F5344CB8AC3E}">
        <p14:creationId xmlns:p14="http://schemas.microsoft.com/office/powerpoint/2010/main" val="32557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EWK Results: Beta Decay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24693" r="39268" b="21925"/>
          <a:stretch/>
        </p:blipFill>
        <p:spPr>
          <a:xfrm>
            <a:off x="76200" y="1295400"/>
            <a:ext cx="2602179" cy="2611209"/>
          </a:xfrm>
          <a:prstGeom prst="rect">
            <a:avLst/>
          </a:prstGeom>
        </p:spPr>
      </p:pic>
      <p:pic>
        <p:nvPicPr>
          <p:cNvPr id="7" name="Picture 6" descr="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29051" r="9583" b="15207"/>
          <a:stretch/>
        </p:blipFill>
        <p:spPr>
          <a:xfrm>
            <a:off x="2714406" y="1247795"/>
            <a:ext cx="6422459" cy="355280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21688"/>
              </p:ext>
            </p:extLst>
          </p:nvPr>
        </p:nvGraphicFramePr>
        <p:xfrm>
          <a:off x="76200" y="4826000"/>
          <a:ext cx="47958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9" name="Equation" r:id="rId5" imgW="2730500" imgH="723900" progId="Equation.DSMT4">
                  <p:embed/>
                </p:oleObj>
              </mc:Choice>
              <mc:Fallback>
                <p:oleObj name="Equation" r:id="rId5" imgW="27305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4826000"/>
                        <a:ext cx="4795838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71075"/>
              </p:ext>
            </p:extLst>
          </p:nvPr>
        </p:nvGraphicFramePr>
        <p:xfrm>
          <a:off x="4373563" y="5765006"/>
          <a:ext cx="461803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0" name="Equation" r:id="rId7" imgW="2628900" imgH="393700" progId="Equation.DSMT4">
                  <p:embed/>
                </p:oleObj>
              </mc:Choice>
              <mc:Fallback>
                <p:oleObj name="Equation" r:id="rId7" imgW="2628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3563" y="5765006"/>
                        <a:ext cx="461803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AFBAE5-16C6-39E7-95F0-A68B11409B1D}"/>
              </a:ext>
            </a:extLst>
          </p:cNvPr>
          <p:cNvSpPr txBox="1"/>
          <p:nvPr/>
        </p:nvSpPr>
        <p:spPr>
          <a:xfrm>
            <a:off x="57912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Neutrinos are consistent with being massless</a:t>
            </a:r>
          </a:p>
        </p:txBody>
      </p:sp>
    </p:spTree>
    <p:extLst>
      <p:ext uri="{BB962C8B-B14F-4D97-AF65-F5344CB8AC3E}">
        <p14:creationId xmlns:p14="http://schemas.microsoft.com/office/powerpoint/2010/main" val="3033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DC2F-B16C-3715-9079-2CFA786F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Flavors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301DB-36CB-8E3E-25DB-75E3B4DF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585D1-DBEC-C2A8-C4E0-0B2D1B39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401C5-24E7-5F98-597A-6FA716AC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506E9F0-36F2-F5AD-7E9C-3E674C31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600200"/>
            <a:ext cx="86942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99BF-931A-4668-3AA6-E4D081C6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Flavor Change : </a:t>
            </a:r>
            <a:br>
              <a:rPr lang="en-US" dirty="0"/>
            </a:br>
            <a:r>
              <a:rPr lang="en-US" dirty="0"/>
              <a:t>Long Baselines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84674-43EE-08FC-5748-A3071501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7D268-5829-1D5A-A341-305D6AE8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300FA-9A5B-B0D7-7233-205AB882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128599-EEE8-3EB6-A0E6-A0A83C91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74688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78500-2604-1B9E-69D1-FBFB4F763FA7}"/>
              </a:ext>
            </a:extLst>
          </p:cNvPr>
          <p:cNvSpPr txBox="1"/>
          <p:nvPr/>
        </p:nvSpPr>
        <p:spPr>
          <a:xfrm>
            <a:off x="968375" y="553033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Mixing of neutrino flavors </a:t>
            </a:r>
            <a:r>
              <a:rPr lang="en-US" dirty="0">
                <a:sym typeface="Wingdings" pitchFamily="2" charset="2"/>
              </a:rPr>
              <a:t> Mass-square differences are non-zero</a:t>
            </a:r>
          </a:p>
          <a:p>
            <a:r>
              <a:rPr lang="en-US" dirty="0">
                <a:sym typeface="Wingdings" pitchFamily="2" charset="2"/>
              </a:rPr>
              <a:t>At least two of the three neutrinos should have non-zero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1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4239-C52B-3C53-43F3-7DA1C6F8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Neutrinos: </a:t>
            </a:r>
            <a:br>
              <a:rPr lang="en-US" dirty="0"/>
            </a:br>
            <a:r>
              <a:rPr lang="en-US" dirty="0"/>
              <a:t>Very Long Baseline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887963-0D41-5400-38B5-FDFB4E716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Solar Model – nuclear physics of the Sun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5543F-79CE-001A-CC0D-F619704B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A30B4-4677-853E-A6C9-E765AAB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3230-DF76-351D-4707-66FC4B44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D8CCAEF-099F-B403-1BDF-54973D5E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57277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4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66DD-3C5D-2AB7-5DD2-30A7B701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/>
              <a:t>Neutrino Mixing:</a:t>
            </a:r>
            <a:br>
              <a:rPr lang="en-US" dirty="0"/>
            </a:br>
            <a:r>
              <a:rPr lang="en-US" dirty="0"/>
              <a:t>Where have all the neutrinos gone?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32085-D76E-AA35-5603-96D001D4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C538E-F71A-8D57-3D65-2064B340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2ACA3-0811-C5EC-567B-9AD8DADF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2BE05E4-C1AC-414E-19FB-16BE7724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49" y="1441450"/>
            <a:ext cx="7691351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80829</TotalTime>
  <Words>535</Words>
  <Application>Microsoft Macintosh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Symbol</vt:lpstr>
      <vt:lpstr>Office Theme</vt:lpstr>
      <vt:lpstr>Equation</vt:lpstr>
      <vt:lpstr>Neutrino Properties Masses and Mixing</vt:lpstr>
      <vt:lpstr>SM Particle Content : Neutrinos</vt:lpstr>
      <vt:lpstr>Weak Isospin &amp; Hypercharge</vt:lpstr>
      <vt:lpstr>Yukawa Couplings</vt:lpstr>
      <vt:lpstr>EWK Results: Beta Decay</vt:lpstr>
      <vt:lpstr>Neutrino Flavors</vt:lpstr>
      <vt:lpstr>Neutrino Flavor Change :  Long Baselines</vt:lpstr>
      <vt:lpstr>Solar Neutrinos:  Very Long Baseline</vt:lpstr>
      <vt:lpstr>Neutrino Mixing: Where have all the neutrinos gone?</vt:lpstr>
      <vt:lpstr>Solar Neutrino Flavor Change</vt:lpstr>
      <vt:lpstr>Atmospheric Neutrinos</vt:lpstr>
      <vt:lpstr>Neutrino Oscillations</vt:lpstr>
      <vt:lpstr>Mass-Induced Flavor Oscillations</vt:lpstr>
      <vt:lpstr>Neutrino Mixing</vt:lpstr>
      <vt:lpstr>NuFit</vt:lpstr>
      <vt:lpstr>Neutrino Mixing Matrix</vt:lpstr>
      <vt:lpstr>Neutrino Mass and Beta Decay</vt:lpstr>
      <vt:lpstr>PowerPoint Presentation</vt:lpstr>
      <vt:lpstr>KATRIN T2-Decay Experiment</vt:lpstr>
      <vt:lpstr>Endpoint Rate Measurements</vt:lpstr>
      <vt:lpstr>Neutrino Mass Limit:  m_ν&lt;0.8 eV @ 90% c.l.</vt:lpstr>
      <vt:lpstr>More On Neutrinos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machine and its Physics Potential</dc:title>
  <dc:creator>Sridhara Dasu</dc:creator>
  <cp:lastModifiedBy>Sridhara Dasu</cp:lastModifiedBy>
  <cp:revision>902</cp:revision>
  <dcterms:created xsi:type="dcterms:W3CDTF">2012-01-24T18:30:37Z</dcterms:created>
  <dcterms:modified xsi:type="dcterms:W3CDTF">2022-04-27T19:23:53Z</dcterms:modified>
</cp:coreProperties>
</file>