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68" r:id="rId2"/>
    <p:sldId id="569" r:id="rId3"/>
    <p:sldId id="570" r:id="rId4"/>
    <p:sldId id="573" r:id="rId5"/>
    <p:sldId id="585" r:id="rId6"/>
    <p:sldId id="587" r:id="rId7"/>
    <p:sldId id="574" r:id="rId8"/>
    <p:sldId id="57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00"/>
    <a:srgbClr val="FFFFFF"/>
    <a:srgbClr val="66FF66"/>
    <a:srgbClr val="E59F57"/>
    <a:srgbClr val="FF42F7"/>
    <a:srgbClr val="E6F9F9"/>
    <a:srgbClr val="4130A4"/>
    <a:srgbClr val="EF4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56" autoAdjust="0"/>
  </p:normalViewPr>
  <p:slideViewPr>
    <p:cSldViewPr snapToObjects="1">
      <p:cViewPr varScale="1">
        <p:scale>
          <a:sx n="136" d="100"/>
          <a:sy n="136" d="100"/>
        </p:scale>
        <p:origin x="14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81ACEE-B434-9E48-AAF8-DB61287634E0}" type="datetime1">
              <a:rPr lang="en-US"/>
              <a:pPr>
                <a:defRPr/>
              </a:pPr>
              <a:t>1/25/22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56E42C-FEC2-C646-807C-432E62854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809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19E572-6A22-FC49-A9CC-E8678561ED67}" type="datetime1">
              <a:rPr lang="en-US"/>
              <a:pPr>
                <a:defRPr/>
              </a:pPr>
              <a:t>1/25/22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D05AA0-C0FC-7744-84CF-5AA3DD237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6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05AA0-C0FC-7744-84CF-5AA3DD237C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5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D05AA0-C0FC-7744-84CF-5AA3DD237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D05AA0-C0FC-7744-84CF-5AA3DD237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8935-38C1-44D9-AEFF-C859518C150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008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8935-38C1-44D9-AEFF-C859518C150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820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8935-38C1-44D9-AEFF-C859518C1505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820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37137-6C59-F54F-8E49-C54668FE4565}" type="slidenum">
              <a:rPr lang="en-US"/>
              <a:pPr/>
              <a:t>8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F70A16-D5E3-144C-8652-26A0F31735DA}" type="datetime5">
              <a:rPr lang="en-US" smtClean="0"/>
              <a:t>25-Jan-22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1BD2-58D5-7E45-9FCF-47C84745B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2400" y="1371601"/>
            <a:ext cx="88392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D212CDAF-5FE9-F747-8B7A-B97C896634E7}" type="datetime5">
              <a:rPr lang="en-US" smtClean="0"/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23EC512-DE41-8D4F-9FC7-449F6E7E2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Sridhara Dasu (Wisconsin)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FC11F0-6B4D-644E-8124-C852C54589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BA5A96-C782-2445-9540-B9FA0C7792D5}" type="datetime5">
              <a:rPr lang="en-US" smtClean="0"/>
              <a:t>25-Jan-22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7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492875"/>
            <a:ext cx="9144000" cy="3651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209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686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2509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6CDEB2D-ECB0-DA41-9136-5591719061A8}" type="datetime5">
              <a:rPr lang="en-US" smtClean="0"/>
              <a:t>25-Jan-22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0950" y="6492875"/>
            <a:ext cx="682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00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00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76841388-C7E8-FC4A-B9C2-851FB28000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 descr="UWCrest_4c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" y="7178"/>
            <a:ext cx="749235" cy="1188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62" r:id="rId3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3600" b="1" kern="1200">
          <a:solidFill>
            <a:srgbClr val="FFFF00"/>
          </a:solidFill>
          <a:latin typeface="Helvetica"/>
          <a:ea typeface="ＭＳ Ｐゴシック" charset="-128"/>
          <a:cs typeface="Helvetica"/>
        </a:defRPr>
      </a:lvl1pPr>
      <a:lvl2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0000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000FF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delphes/delphes" TargetMode="External"/><Relationship Id="rId3" Type="http://schemas.openxmlformats.org/officeDocument/2006/relationships/hyperlink" Target="https://numpy.org/" TargetMode="External"/><Relationship Id="rId7" Type="http://schemas.openxmlformats.org/officeDocument/2006/relationships/hyperlink" Target="https://pythia.org/" TargetMode="External"/><Relationship Id="rId2" Type="http://schemas.openxmlformats.org/officeDocument/2006/relationships/hyperlink" Target="http://pdg.lb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unchpad.net/mg5amcnlo" TargetMode="External"/><Relationship Id="rId5" Type="http://schemas.openxmlformats.org/officeDocument/2006/relationships/hyperlink" Target="https://jupyter.org/" TargetMode="External"/><Relationship Id="rId4" Type="http://schemas.openxmlformats.org/officeDocument/2006/relationships/hyperlink" Target="https://pandas.pydata.org/" TargetMode="External"/><Relationship Id="rId9" Type="http://schemas.openxmlformats.org/officeDocument/2006/relationships/hyperlink" Target="https://github.com/SridharaDasu/Physics535.g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nvas.wisc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lendly.com/dasu/30mi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bin"/><Relationship Id="rId7" Type="http://schemas.openxmlformats.org/officeDocument/2006/relationships/image" Target="../media/image5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 Wisconsin, Physics 535: </a:t>
            </a:r>
            <a:br>
              <a:rPr lang="en-US" dirty="0"/>
            </a:br>
            <a:r>
              <a:rPr lang="en-US" dirty="0"/>
              <a:t>Introduction to Particle Physics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1506095"/>
            <a:ext cx="8839200" cy="4953001"/>
          </a:xfrm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sz="1800" dirty="0"/>
              <a:t>Goal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To be conversant with particle physics phenomena: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To begin research this summer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To use particle physics tools-of-the-trade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To appreciate formal Quantum Field Theory (P831/832) &amp; </a:t>
            </a:r>
            <a:br>
              <a:rPr lang="en-US" sz="1800" dirty="0"/>
            </a:br>
            <a:r>
              <a:rPr lang="en-US" sz="1800" dirty="0"/>
              <a:t>Elementary Particle Physics (P735/835) courses later</a:t>
            </a:r>
          </a:p>
          <a:p>
            <a:pPr>
              <a:lnSpc>
                <a:spcPts val="1800"/>
              </a:lnSpc>
            </a:pPr>
            <a:r>
              <a:rPr lang="en-US" sz="1800" dirty="0"/>
              <a:t>Lectures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Mon/Wed 2:30-3:45 PM, In-person, 2104 Chamberlin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Will only enable Zoom for those in isolation as needed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I will be using PPT with animation and annotation to slow the pace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Augment extensively with work on board – will be not so good on Zoom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Feel free to interrupt often to further slow down and clarify material</a:t>
            </a:r>
          </a:p>
          <a:p>
            <a:pPr marL="1257300" lvl="2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Again, difficult to do for those connected on Zoom</a:t>
            </a:r>
          </a:p>
          <a:p>
            <a:pPr marL="0" indent="0">
              <a:lnSpc>
                <a:spcPts val="1800"/>
              </a:lnSpc>
            </a:pPr>
            <a:r>
              <a:rPr lang="en-US" sz="1800" dirty="0"/>
              <a:t>Assessment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Homework (algebraic &amp; computational), self-paced (20%)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Three One-on-One Zoom Meetings, by-appointment (60% each)</a:t>
            </a:r>
          </a:p>
          <a:p>
            <a:pPr marL="857250" lvl="1" indent="-457200">
              <a:lnSpc>
                <a:spcPts val="1800"/>
              </a:lnSpc>
              <a:buFont typeface="Arial"/>
              <a:buChar char="•"/>
            </a:pPr>
            <a:r>
              <a:rPr lang="en-US" sz="1800" dirty="0"/>
              <a:t>Final exam, conceptual quiz May 3 – 07:45-09:45, (20%)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736926-0EDF-D64D-BA72-19DFD3A2DCAA}" type="datetime5">
              <a:rPr lang="en-US" smtClean="0"/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3EC512-DE41-8D4F-9FC7-449F6E7E2BE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Materials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52400" y="1295400"/>
            <a:ext cx="8839200" cy="5273675"/>
          </a:xfrm>
        </p:spPr>
        <p:txBody>
          <a:bodyPr/>
          <a:lstStyle/>
          <a:p>
            <a:r>
              <a:rPr lang="en-US" sz="2000" dirty="0"/>
              <a:t>Textbook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/>
              <a:t>Concepts of Elementary Particle Physics, Michael </a:t>
            </a:r>
            <a:r>
              <a:rPr lang="en-US" sz="1800" dirty="0" err="1"/>
              <a:t>Peskin</a:t>
            </a:r>
            <a:r>
              <a:rPr lang="en-US" sz="1800" dirty="0"/>
              <a:t>, </a:t>
            </a:r>
            <a:br>
              <a:rPr lang="en-US" sz="1800" dirty="0"/>
            </a:br>
            <a:r>
              <a:rPr lang="en-US" sz="1800" dirty="0"/>
              <a:t>Oxford University Press, ISBN 9780198812197</a:t>
            </a:r>
          </a:p>
          <a:p>
            <a:r>
              <a:rPr lang="en-US" sz="2000" dirty="0"/>
              <a:t>Supplementary material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>
                <a:solidFill>
                  <a:srgbClr val="008000"/>
                </a:solidFill>
              </a:rPr>
              <a:t>Modern Particle Physics, Mark Thomson, </a:t>
            </a:r>
            <a:br>
              <a:rPr lang="en-US" sz="1800" dirty="0">
                <a:solidFill>
                  <a:srgbClr val="008000"/>
                </a:solidFill>
              </a:rPr>
            </a:br>
            <a:r>
              <a:rPr lang="en-US" sz="1800" dirty="0">
                <a:solidFill>
                  <a:srgbClr val="008000"/>
                </a:solidFill>
              </a:rPr>
              <a:t>Cambridge University Press, ISBN 9781107034266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>
                <a:solidFill>
                  <a:srgbClr val="008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http://pdg.lbl.gov</a:t>
            </a:r>
            <a:r>
              <a:rPr lang="en-US" sz="1800" dirty="0">
                <a:solidFill>
                  <a:srgbClr val="008000"/>
                </a:solidFill>
              </a:rPr>
              <a:t>	</a:t>
            </a:r>
          </a:p>
          <a:p>
            <a:pPr>
              <a:lnSpc>
                <a:spcPts val="1800"/>
              </a:lnSpc>
            </a:pPr>
            <a:r>
              <a:rPr lang="en-US" sz="2000" dirty="0"/>
              <a:t>Computing resources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Generic python-based analysis tools: </a:t>
            </a:r>
            <a:r>
              <a:rPr lang="en-US" sz="1800" dirty="0">
                <a:solidFill>
                  <a:srgbClr val="0000FF"/>
                </a:solidFill>
                <a:hlinkClick r:id="rId3"/>
              </a:rPr>
              <a:t>numpy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>
                <a:solidFill>
                  <a:srgbClr val="0000FF"/>
                </a:solidFill>
                <a:hlinkClick r:id="rId4"/>
              </a:rPr>
              <a:t>pandas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>
                <a:solidFill>
                  <a:srgbClr val="0000FF"/>
                </a:solidFill>
                <a:hlinkClick r:id="rId5"/>
              </a:rPr>
              <a:t>jupyter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Particle physics code: </a:t>
            </a:r>
            <a:r>
              <a:rPr lang="en-US" sz="1800" dirty="0" err="1">
                <a:solidFill>
                  <a:srgbClr val="0000FF"/>
                </a:solidFill>
                <a:hlinkClick r:id="rId6"/>
              </a:rPr>
              <a:t>Madgraph</a:t>
            </a:r>
            <a:r>
              <a:rPr lang="en-US" sz="1800" dirty="0">
                <a:solidFill>
                  <a:srgbClr val="0000FF"/>
                </a:solidFill>
                <a:hlinkClick r:id="rId6"/>
              </a:rPr>
              <a:t> </a:t>
            </a:r>
            <a:r>
              <a:rPr lang="en-US" sz="1800" dirty="0" err="1">
                <a:solidFill>
                  <a:srgbClr val="0000FF"/>
                </a:solidFill>
                <a:hlinkClick r:id="rId6"/>
              </a:rPr>
              <a:t>aMC@NLO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>
                <a:solidFill>
                  <a:srgbClr val="0000FF"/>
                </a:solidFill>
                <a:hlinkClick r:id="rId7"/>
              </a:rPr>
              <a:t>Pythia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  <a:hlinkClick r:id="rId8"/>
              </a:rPr>
              <a:t>Delphes</a:t>
            </a:r>
            <a:endParaRPr lang="en-US" sz="1800" dirty="0">
              <a:solidFill>
                <a:srgbClr val="0000FF"/>
              </a:solidFill>
            </a:endParaRPr>
          </a:p>
          <a:p>
            <a:pPr marL="857250" lvl="1" indent="-457200">
              <a:buFont typeface="Arial"/>
              <a:buChar char="•"/>
            </a:pPr>
            <a:r>
              <a:rPr lang="en-US" sz="1800" dirty="0" err="1">
                <a:solidFill>
                  <a:srgbClr val="0000FF"/>
                </a:solidFill>
              </a:rPr>
              <a:t>JupyterHub</a:t>
            </a:r>
            <a:r>
              <a:rPr lang="en-US" sz="1800" dirty="0">
                <a:solidFill>
                  <a:srgbClr val="0000FF"/>
                </a:solidFill>
              </a:rPr>
              <a:t> Notebook Servers of the department to conveniently access the pre-configured software repositories (in preparation)</a:t>
            </a:r>
          </a:p>
          <a:p>
            <a:pPr marL="857250" lvl="1" indent="-4572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Class </a:t>
            </a:r>
            <a:r>
              <a:rPr lang="en-US" sz="1800" dirty="0" err="1">
                <a:solidFill>
                  <a:srgbClr val="0000FF"/>
                </a:solidFill>
              </a:rPr>
              <a:t>github</a:t>
            </a:r>
            <a:r>
              <a:rPr lang="en-US" sz="1800" dirty="0">
                <a:solidFill>
                  <a:srgbClr val="0000FF"/>
                </a:solidFill>
              </a:rPr>
              <a:t> repository for instructions and exercises (in preparation):</a:t>
            </a:r>
          </a:p>
          <a:p>
            <a:pPr marL="1257300" lvl="2" indent="-457200">
              <a:buFont typeface="Arial"/>
              <a:buChar char="•"/>
            </a:pPr>
            <a:r>
              <a:rPr lang="en-US" sz="1800" dirty="0">
                <a:solidFill>
                  <a:srgbClr val="0000FF"/>
                </a:solidFill>
              </a:rPr>
              <a:t>Presently you can browse documentation links above.</a:t>
            </a:r>
            <a:endParaRPr lang="en-US" sz="1800" dirty="0">
              <a:hlinkClick r:id="rId9"/>
            </a:endParaRPr>
          </a:p>
          <a:p>
            <a:pPr marL="1257300" lvl="2" indent="-457200">
              <a:buFont typeface="Arial"/>
              <a:buChar char="•"/>
            </a:pPr>
            <a:r>
              <a:rPr lang="en-US" sz="1800" dirty="0">
                <a:hlinkClick r:id="rId9"/>
              </a:rPr>
              <a:t>https://github.com/SridharaDasu/Physics535.git</a:t>
            </a:r>
            <a:r>
              <a:rPr lang="en-US" sz="18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D86F6C-3586-3E44-A9FF-E3B3B775B5F1}" type="datetime5">
              <a:rPr lang="en-US" smtClean="0"/>
              <a:t>26-Jan-22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Sridhara Dasu (Wisconsin)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3EC512-DE41-8D4F-9FC7-449F6E7E2B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/>
              <a:t>Web presence: </a:t>
            </a:r>
            <a:r>
              <a:rPr lang="en-US" sz="2400" dirty="0">
                <a:hlinkClick r:id="rId3"/>
              </a:rPr>
              <a:t>http://canvas.wisc.edu/</a:t>
            </a:r>
            <a:r>
              <a:rPr lang="en-US" sz="2400" dirty="0"/>
              <a:t>	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Syllabus – subject to modification</a:t>
            </a:r>
          </a:p>
          <a:p>
            <a:pPr marL="1257300" lvl="2" indent="-457200">
              <a:buFont typeface="Arial"/>
              <a:buChar char="•"/>
            </a:pPr>
            <a:r>
              <a:rPr lang="en-US" sz="2400" dirty="0"/>
              <a:t>Help shape it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Lectures</a:t>
            </a:r>
          </a:p>
          <a:p>
            <a:pPr marL="1257300" lvl="2" indent="-457200">
              <a:buFont typeface="Arial"/>
              <a:buChar char="•"/>
            </a:pPr>
            <a:r>
              <a:rPr lang="en-US" sz="2400" dirty="0"/>
              <a:t>The textbook is new to me too …</a:t>
            </a:r>
          </a:p>
          <a:p>
            <a:pPr marL="1257300" lvl="2" indent="-457200">
              <a:buFont typeface="Arial"/>
              <a:buChar char="•"/>
            </a:pPr>
            <a:r>
              <a:rPr lang="en-US" sz="2400" dirty="0"/>
              <a:t>I will use materials from my old lecture slides – and any new stuff coming from my readings  </a:t>
            </a:r>
          </a:p>
          <a:p>
            <a:pPr marL="1714500" lvl="3" indent="-457200">
              <a:buFont typeface="Arial"/>
              <a:buChar char="•"/>
            </a:pPr>
            <a:r>
              <a:rPr lang="en-US" sz="2400" dirty="0"/>
              <a:t>Old lecture slides are on P535 Canvas site</a:t>
            </a:r>
          </a:p>
          <a:p>
            <a:pPr marL="857250" lvl="1" indent="-457200">
              <a:buFont typeface="Arial"/>
              <a:buChar char="•"/>
            </a:pPr>
            <a:r>
              <a:rPr lang="en-US" sz="2400" dirty="0"/>
              <a:t>Office Hours (Prefer virtual only through Feb 15)</a:t>
            </a:r>
          </a:p>
          <a:p>
            <a:pPr marL="1257300" lvl="2" indent="-457200">
              <a:buFont typeface="Arial"/>
              <a:buChar char="•"/>
            </a:pPr>
            <a:r>
              <a:rPr lang="en-US" sz="2400" dirty="0"/>
              <a:t>By appointment: </a:t>
            </a:r>
            <a:r>
              <a:rPr lang="en-US" sz="2400" dirty="0">
                <a:hlinkClick r:id="rId4"/>
              </a:rPr>
              <a:t>https://calendly.com/dasu/30min</a:t>
            </a:r>
            <a:endParaRPr lang="en-US" sz="2400" dirty="0"/>
          </a:p>
          <a:p>
            <a:pPr marL="1257300" lvl="2" indent="-457200">
              <a:buFont typeface="Arial"/>
              <a:buChar char="•"/>
            </a:pPr>
            <a:r>
              <a:rPr lang="en-US" sz="2400" dirty="0"/>
              <a:t>Besides the three mandatory one-on-one meetings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5C4B85-4416-404C-86B5-AB51669A1E60}" type="datetime5">
              <a:rPr lang="en-US" smtClean="0"/>
              <a:t>25-Jan-22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3EC512-DE41-8D4F-9FC7-449F6E7E2B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152400" y="5791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Physics of elementary and composite particles discovered and studied in great detail over the past 50 years will be summarized in this course.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1143000"/>
          </a:xfrm>
        </p:spPr>
        <p:txBody>
          <a:bodyPr/>
          <a:lstStyle/>
          <a:p>
            <a:r>
              <a:rPr lang="en-US" dirty="0"/>
              <a:t>Cartoon of Relativistic Collisions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ECF3B8D-0901-B647-90BB-47A5DF5AC778}" type="datetime5">
              <a:rPr lang="en-US" smtClean="0"/>
              <a:t>25-Jan-22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Sridhara Dasu (Wisconsin)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0D51BD2-58D5-7E45-9FCF-47C84745B91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7" name="Picture 46" descr="pingpong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352800"/>
            <a:ext cx="457200" cy="457200"/>
          </a:xfrm>
          <a:prstGeom prst="rect">
            <a:avLst/>
          </a:prstGeom>
        </p:spPr>
      </p:pic>
      <p:pic>
        <p:nvPicPr>
          <p:cNvPr id="49" name="Picture 48" descr="pingpong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352800"/>
            <a:ext cx="457200" cy="45720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1022350" y="1066800"/>
            <a:ext cx="7345440" cy="4800600"/>
            <a:chOff x="1022350" y="990600"/>
            <a:chExt cx="7345440" cy="4800600"/>
          </a:xfrm>
        </p:grpSpPr>
        <p:pic>
          <p:nvPicPr>
            <p:cNvPr id="63" name="Picture 62" descr="basketball.tif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56848" y="990600"/>
              <a:ext cx="1886552" cy="1828800"/>
            </a:xfrm>
            <a:prstGeom prst="rect">
              <a:avLst/>
            </a:prstGeom>
          </p:spPr>
        </p:pic>
        <p:pic>
          <p:nvPicPr>
            <p:cNvPr id="51" name="Picture 50" descr="tennis.tiff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24744" y="2438400"/>
              <a:ext cx="870857" cy="914400"/>
            </a:xfrm>
            <a:prstGeom prst="rect">
              <a:avLst/>
            </a:prstGeom>
          </p:spPr>
        </p:pic>
        <p:pic>
          <p:nvPicPr>
            <p:cNvPr id="53" name="Picture 52" descr="tennis.tiff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96933" y="1524000"/>
              <a:ext cx="870857" cy="914400"/>
            </a:xfrm>
            <a:prstGeom prst="rect">
              <a:avLst/>
            </a:prstGeom>
          </p:spPr>
        </p:pic>
        <p:pic>
          <p:nvPicPr>
            <p:cNvPr id="60" name="Picture 59" descr="tennis.tiff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CFCFC"/>
                </a:clrFrom>
                <a:clrTo>
                  <a:srgbClr val="FCFCF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05400" y="4114800"/>
              <a:ext cx="870857" cy="914400"/>
            </a:xfrm>
            <a:prstGeom prst="rect">
              <a:avLst/>
            </a:prstGeom>
          </p:spPr>
        </p:pic>
        <p:pic>
          <p:nvPicPr>
            <p:cNvPr id="61" name="Picture 60" descr="baseball.tiff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0" y="1295400"/>
              <a:ext cx="914400" cy="914400"/>
            </a:xfrm>
            <a:prstGeom prst="rect">
              <a:avLst/>
            </a:prstGeom>
          </p:spPr>
        </p:pic>
        <p:pic>
          <p:nvPicPr>
            <p:cNvPr id="62" name="Picture 61" descr="baseball.tif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48000" y="4800600"/>
              <a:ext cx="914400" cy="914400"/>
            </a:xfrm>
            <a:prstGeom prst="rect">
              <a:avLst/>
            </a:prstGeom>
          </p:spPr>
        </p:pic>
        <p:pic>
          <p:nvPicPr>
            <p:cNvPr id="64" name="Picture 63" descr="basketball.tiff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190648" y="3886200"/>
              <a:ext cx="1886552" cy="1828800"/>
            </a:xfrm>
            <a:prstGeom prst="rect">
              <a:avLst/>
            </a:prstGeom>
          </p:spPr>
        </p:pic>
        <p:pic>
          <p:nvPicPr>
            <p:cNvPr id="65" name="Picture 64" descr="pingpong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2350" y="3124200"/>
              <a:ext cx="457200" cy="457200"/>
            </a:xfrm>
            <a:prstGeom prst="rect">
              <a:avLst/>
            </a:prstGeom>
          </p:spPr>
        </p:pic>
        <p:pic>
          <p:nvPicPr>
            <p:cNvPr id="66" name="Picture 65" descr="pingpong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400" y="2362200"/>
              <a:ext cx="457200" cy="457200"/>
            </a:xfrm>
            <a:prstGeom prst="rect">
              <a:avLst/>
            </a:prstGeom>
          </p:spPr>
        </p:pic>
        <p:pic>
          <p:nvPicPr>
            <p:cNvPr id="67" name="Picture 66" descr="pingpong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86400" y="5257800"/>
              <a:ext cx="457200" cy="457200"/>
            </a:xfrm>
            <a:prstGeom prst="rect">
              <a:avLst/>
            </a:prstGeom>
          </p:spPr>
        </p:pic>
        <p:pic>
          <p:nvPicPr>
            <p:cNvPr id="68" name="Picture 67" descr="pingpong.tif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7544" y="5334000"/>
              <a:ext cx="457200" cy="457200"/>
            </a:xfrm>
            <a:prstGeom prst="rect">
              <a:avLst/>
            </a:prstGeom>
          </p:spPr>
        </p:pic>
        <p:pic>
          <p:nvPicPr>
            <p:cNvPr id="69" name="Picture 68" descr="Brian_Halstrom_Storm_Reign_of_Fire_Bowling_Ball_bowlingball_com.jpg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105400" y="1905000"/>
              <a:ext cx="1828800" cy="1828800"/>
            </a:xfrm>
            <a:prstGeom prst="rect">
              <a:avLst/>
            </a:prstGeom>
          </p:spPr>
        </p:pic>
      </p:grpSp>
      <p:sp>
        <p:nvSpPr>
          <p:cNvPr id="71" name="TextBox 70"/>
          <p:cNvSpPr txBox="1"/>
          <p:nvPr/>
        </p:nvSpPr>
        <p:spPr>
          <a:xfrm>
            <a:off x="152400" y="35052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Particle collisions at very high energies produce many particles, some much more massive than initial particles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(unlike in this cartoon, collisions obey specific quantum rules)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3BF6D3-EDA6-FB4D-A93C-A0B995E097C2}"/>
              </a:ext>
            </a:extLst>
          </p:cNvPr>
          <p:cNvSpPr txBox="1"/>
          <p:nvPr/>
        </p:nvSpPr>
        <p:spPr>
          <a:xfrm>
            <a:off x="-32430" y="1219200"/>
            <a:ext cx="2775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Quantum Mechanics that you learn in P447/448 </a:t>
            </a:r>
            <a:r>
              <a:rPr lang="en-US" b="1" dirty="0"/>
              <a:t>nor</a:t>
            </a:r>
            <a:r>
              <a:rPr lang="en-US" dirty="0"/>
              <a:t> P531 can explain these collisions.</a:t>
            </a:r>
          </a:p>
        </p:txBody>
      </p:sp>
    </p:spTree>
    <p:extLst>
      <p:ext uri="{BB962C8B-B14F-4D97-AF65-F5344CB8AC3E}">
        <p14:creationId xmlns:p14="http://schemas.microsoft.com/office/powerpoint/2010/main" val="2461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Periodic Table of </a:t>
            </a:r>
            <a:br>
              <a:rPr lang="en-US" dirty="0"/>
            </a:br>
            <a:r>
              <a:rPr lang="en-US" dirty="0"/>
              <a:t>Relativistic Quantum World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75319" y="1371600"/>
            <a:ext cx="4446279" cy="51845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Elementary (point-size) Particles &amp; Fields: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Matter constituents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Quarks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up, down, charm, strange, top, bottom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Leptons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Electron, </a:t>
            </a:r>
            <a:r>
              <a:rPr lang="en-US" dirty="0" err="1"/>
              <a:t>muon</a:t>
            </a:r>
            <a:r>
              <a:rPr lang="en-US" dirty="0"/>
              <a:t>, tau, corresponding neutrinos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Force carriers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Electromagnetism: Photon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Weak interactions: W</a:t>
            </a:r>
            <a:r>
              <a:rPr lang="en-US" sz="1800" baseline="30000" dirty="0"/>
              <a:t>±</a:t>
            </a:r>
            <a:r>
              <a:rPr lang="en-US" sz="1800" dirty="0"/>
              <a:t>/Z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Strong interactions: Gluons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Higgs field – grand idea!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Omnipresent </a:t>
            </a:r>
            <a:r>
              <a:rPr lang="en-US" sz="1800" dirty="0">
                <a:sym typeface="Wingdings"/>
              </a:rPr>
              <a:t> non-zero field strength everywhere!!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Explains how elementary particles become massive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4093D-12F5-7A4C-98E6-A29ED9FDB053}" type="datetime5">
              <a:rPr lang="en-US" smtClean="0"/>
              <a:t>25-Jan-22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C170-6814-4D44-A59E-D8E1EEE58C5A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Sridhara Dasu (Wisconsin)</a:t>
            </a:r>
            <a:endParaRPr lang="el-GR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343400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469614" y="2136001"/>
            <a:ext cx="4622800" cy="4188599"/>
            <a:chOff x="4469614" y="2136001"/>
            <a:chExt cx="4622800" cy="4188599"/>
          </a:xfrm>
        </p:grpSpPr>
        <p:sp>
          <p:nvSpPr>
            <p:cNvPr id="13" name="TextBox 12"/>
            <p:cNvSpPr txBox="1"/>
            <p:nvPr/>
          </p:nvSpPr>
          <p:spPr>
            <a:xfrm>
              <a:off x="6400800" y="44196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~10</a:t>
              </a:r>
              <a:r>
                <a:rPr lang="en-US" baseline="30000" dirty="0">
                  <a:solidFill>
                    <a:srgbClr val="FFFF00"/>
                  </a:solidFill>
                </a:rPr>
                <a:t>–5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4539566" y="3968234"/>
              <a:ext cx="5333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0.5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0" y="359306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106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37693" y="3962400"/>
              <a:ext cx="74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1776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10200" y="322013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100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14869" y="2850798"/>
              <a:ext cx="824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4500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00800" y="2297668"/>
              <a:ext cx="9765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170000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21200" y="2538968"/>
              <a:ext cx="471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~5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84800" y="2136001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FFFF00"/>
                  </a:solidFill>
                </a:rPr>
                <a:t>1300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75500" y="3986768"/>
              <a:ext cx="824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80000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7188032" y="2564200"/>
              <a:ext cx="824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91000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444131" y="3135868"/>
              <a:ext cx="471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44131" y="3581400"/>
              <a:ext cx="4712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69614" y="5678269"/>
              <a:ext cx="462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Wildly varying masses for matter particles</a:t>
              </a:r>
            </a:p>
            <a:p>
              <a:r>
                <a:rPr lang="en-US" dirty="0"/>
                <a:t>Very troublesome: masses for force carriers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95369" y="5105400"/>
              <a:ext cx="824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MeV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34200" y="3557436"/>
              <a:ext cx="8241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11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1000" y="1270000"/>
            <a:ext cx="8458200" cy="132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1000" y="4444999"/>
            <a:ext cx="8458200" cy="204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" y="2590800"/>
            <a:ext cx="8458200" cy="1854200"/>
          </a:xfrm>
          <a:prstGeom prst="rect">
            <a:avLst/>
          </a:prstGeom>
          <a:solidFill>
            <a:srgbClr val="E6F9F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en-US" dirty="0"/>
              <a:t>Completion of The Standard Model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E628-77EC-8A45-AD4F-5612CE3C4E12}" type="datetime5">
              <a:rPr lang="en-US" smtClean="0"/>
              <a:t>25-Jan-22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C170-6814-4D44-A59E-D8E1EEE58C5A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Sridhara Dasu (Wisconsin)</a:t>
            </a:r>
            <a:endParaRPr lang="el-GR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320800"/>
            <a:ext cx="6400800" cy="458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 rot="5400000" flipH="1" flipV="1">
            <a:off x="-109835" y="3081635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Interactions by exchange of vector bosons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6107668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Higgs boson </a:t>
            </a:r>
            <a:r>
              <a:rPr lang="en-US" dirty="0"/>
              <a:t>is the edifice on which castle called </a:t>
            </a:r>
            <a:r>
              <a:rPr lang="en-US" b="1" i="1" dirty="0"/>
              <a:t>the Standard Model </a:t>
            </a:r>
            <a:r>
              <a:rPr lang="en-US" dirty="0"/>
              <a:t>is built</a:t>
            </a:r>
          </a:p>
        </p:txBody>
      </p:sp>
      <p:sp>
        <p:nvSpPr>
          <p:cNvPr id="13" name="TextBox 12"/>
          <p:cNvSpPr txBox="1"/>
          <p:nvPr/>
        </p:nvSpPr>
        <p:spPr>
          <a:xfrm rot="5400000" flipH="1" flipV="1">
            <a:off x="156865" y="1417936"/>
            <a:ext cx="142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Matter Particles (fermions)</a:t>
            </a:r>
          </a:p>
        </p:txBody>
      </p:sp>
    </p:spTree>
    <p:extLst>
      <p:ext uri="{BB962C8B-B14F-4D97-AF65-F5344CB8AC3E}">
        <p14:creationId xmlns:p14="http://schemas.microsoft.com/office/powerpoint/2010/main" val="72510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Particle Interactions</a:t>
            </a:r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Sridhara Dasu (Wisconsin)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1C170-6814-4D44-A59E-D8E1EEE58C5A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C3B13C-9F65-504F-9E93-AED86A14DEEC}" type="datetime5">
              <a:rPr lang="en-US" smtClean="0"/>
              <a:t>25-Jan-22</a:t>
            </a:fld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03312" y="1379538"/>
            <a:ext cx="4697288" cy="5478462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Quarks bound in </a:t>
            </a:r>
            <a:r>
              <a:rPr lang="en-US" b="1" i="1" dirty="0">
                <a:solidFill>
                  <a:schemeClr val="tx1"/>
                </a:solidFill>
              </a:rPr>
              <a:t>hadrons</a:t>
            </a:r>
            <a:r>
              <a:rPr lang="en-US" dirty="0">
                <a:solidFill>
                  <a:schemeClr val="tx1"/>
                </a:solidFill>
              </a:rPr>
              <a:t> via </a:t>
            </a:r>
            <a:r>
              <a:rPr lang="en-US" dirty="0">
                <a:solidFill>
                  <a:srgbClr val="0000FF"/>
                </a:solidFill>
              </a:rPr>
              <a:t>strong interactions </a:t>
            </a:r>
          </a:p>
          <a:p>
            <a:pPr lvl="2"/>
            <a:r>
              <a:rPr lang="en-US" dirty="0"/>
              <a:t>Baryons (spin-1/2)</a:t>
            </a:r>
          </a:p>
          <a:p>
            <a:pPr lvl="3"/>
            <a:r>
              <a:rPr lang="en-US" dirty="0"/>
              <a:t>3-quark states</a:t>
            </a:r>
          </a:p>
          <a:p>
            <a:pPr lvl="4"/>
            <a:r>
              <a:rPr lang="en-US" dirty="0"/>
              <a:t>Protons, neutrons</a:t>
            </a:r>
          </a:p>
          <a:p>
            <a:pPr lvl="2"/>
            <a:r>
              <a:rPr lang="en-US" dirty="0"/>
              <a:t>Mesons (scalars, vectors …)</a:t>
            </a:r>
          </a:p>
          <a:p>
            <a:pPr lvl="3"/>
            <a:r>
              <a:rPr lang="en-US" dirty="0"/>
              <a:t>quark-antiquark states</a:t>
            </a:r>
          </a:p>
          <a:p>
            <a:pPr lvl="4"/>
            <a:r>
              <a:rPr lang="en-US" dirty="0" err="1"/>
              <a:t>pions</a:t>
            </a:r>
            <a:r>
              <a:rPr lang="en-US" dirty="0"/>
              <a:t>, kaons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Atoms bound together via </a:t>
            </a:r>
            <a:r>
              <a:rPr lang="en-US" dirty="0">
                <a:solidFill>
                  <a:srgbClr val="00B050"/>
                </a:solidFill>
              </a:rPr>
              <a:t>electromagnetic </a:t>
            </a:r>
            <a:r>
              <a:rPr lang="en-US" dirty="0">
                <a:solidFill>
                  <a:srgbClr val="000000"/>
                </a:solidFill>
              </a:rPr>
              <a:t>interactions</a:t>
            </a:r>
          </a:p>
          <a:p>
            <a:pPr lvl="1"/>
            <a:r>
              <a:rPr lang="en-US" dirty="0"/>
              <a:t>Weak force </a:t>
            </a:r>
            <a:r>
              <a:rPr lang="en-US" dirty="0">
                <a:solidFill>
                  <a:srgbClr val="000000"/>
                </a:solidFill>
              </a:rPr>
              <a:t>responsible for radioactive decay</a:t>
            </a:r>
          </a:p>
          <a:p>
            <a:pPr lvl="2"/>
            <a:r>
              <a:rPr lang="en-US" dirty="0"/>
              <a:t>BUT, weak force is only active at short distances</a:t>
            </a:r>
          </a:p>
          <a:p>
            <a:pPr lvl="2"/>
            <a:r>
              <a:rPr lang="en-US" dirty="0"/>
              <a:t>W and Z should be massive and decay quickly </a:t>
            </a:r>
          </a:p>
          <a:p>
            <a:pPr lvl="2"/>
            <a:r>
              <a:rPr lang="en-US" dirty="0"/>
              <a:t>Electro-weak interactions have unified description at high energies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l-GR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288" y="2743200"/>
            <a:ext cx="4267200" cy="305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13"/>
          <p:cNvGrpSpPr/>
          <p:nvPr/>
        </p:nvGrpSpPr>
        <p:grpSpPr>
          <a:xfrm>
            <a:off x="5850334" y="1437764"/>
            <a:ext cx="1074738" cy="1305436"/>
            <a:chOff x="4716016" y="4797152"/>
            <a:chExt cx="1074738" cy="1305436"/>
          </a:xfrm>
        </p:grpSpPr>
        <p:pic>
          <p:nvPicPr>
            <p:cNvPr id="11" name="Picture 35" descr="120px-Quark_structure_proto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16016" y="4797152"/>
              <a:ext cx="1074738" cy="1074738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4795411" y="5733256"/>
              <a:ext cx="856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rebuchet MS" pitchFamily="34" charset="0"/>
                </a:rPr>
                <a:t>Proton</a:t>
              </a:r>
              <a:endParaRPr lang="el-GR">
                <a:latin typeface="Trebuchet MS" pitchFamily="34" charset="0"/>
              </a:endParaRPr>
            </a:p>
          </p:txBody>
        </p:sp>
      </p:grpSp>
      <p:grpSp>
        <p:nvGrpSpPr>
          <p:cNvPr id="9" name="Group 15"/>
          <p:cNvGrpSpPr/>
          <p:nvPr/>
        </p:nvGrpSpPr>
        <p:grpSpPr>
          <a:xfrm>
            <a:off x="7002462" y="1437764"/>
            <a:ext cx="1074738" cy="1305436"/>
            <a:chOff x="5868144" y="4797152"/>
            <a:chExt cx="1074738" cy="1305436"/>
          </a:xfrm>
        </p:grpSpPr>
        <p:pic>
          <p:nvPicPr>
            <p:cNvPr id="12" name="Picture 37" descr="120px-Quark_structure_pio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68144" y="4797152"/>
              <a:ext cx="1074738" cy="1074738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>
              <a:off x="6092607" y="5733256"/>
              <a:ext cx="6178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Trebuchet MS" pitchFamily="34" charset="0"/>
                </a:rPr>
                <a:t>Pion</a:t>
              </a:r>
              <a:endParaRPr lang="el-GR">
                <a:latin typeface="Trebuchet MS" pitchFamily="34" charset="0"/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10800000">
            <a:off x="179512" y="1340768"/>
            <a:ext cx="540569" cy="4531122"/>
          </a:xfrm>
          <a:prstGeom prst="triangle">
            <a:avLst/>
          </a:prstGeom>
          <a:gradFill>
            <a:gsLst>
              <a:gs pos="0">
                <a:srgbClr val="FF3399"/>
              </a:gs>
              <a:gs pos="41000">
                <a:srgbClr val="FF6633"/>
              </a:gs>
              <a:gs pos="59000">
                <a:srgbClr val="FFFF00"/>
              </a:gs>
              <a:gs pos="78000">
                <a:srgbClr val="01A78F"/>
              </a:gs>
              <a:gs pos="100000">
                <a:srgbClr val="7030A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TextBox 17"/>
          <p:cNvSpPr txBox="1"/>
          <p:nvPr/>
        </p:nvSpPr>
        <p:spPr>
          <a:xfrm>
            <a:off x="309874" y="136254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rebuchet MS" pitchFamily="34" charset="0"/>
              </a:rPr>
              <a:t>1</a:t>
            </a:r>
            <a:endParaRPr lang="el-GR" b="1">
              <a:latin typeface="Trebuchet M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4846" y="2492896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rebuchet MS" pitchFamily="34" charset="0"/>
              </a:rPr>
              <a:t>10</a:t>
            </a:r>
            <a:r>
              <a:rPr lang="en-US" b="1" baseline="30000">
                <a:latin typeface="Trebuchet MS" pitchFamily="34" charset="0"/>
              </a:rPr>
              <a:t>-2</a:t>
            </a:r>
            <a:endParaRPr lang="el-GR" b="1" baseline="30000">
              <a:latin typeface="Trebuchet MS" pitchFamily="34" charset="0"/>
            </a:endParaRP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423033" y="1676400"/>
            <a:ext cx="49136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9" idx="3"/>
          </p:cNvCxnSpPr>
          <p:nvPr/>
        </p:nvCxnSpPr>
        <p:spPr>
          <a:xfrm>
            <a:off x="744690" y="2677562"/>
            <a:ext cx="141277" cy="1208638"/>
          </a:xfrm>
          <a:prstGeom prst="straightConnector1">
            <a:avLst/>
          </a:prstGeom>
          <a:ln w="25400">
            <a:solidFill>
              <a:srgbClr val="0096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5732" y="5003884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rebuchet MS" pitchFamily="34" charset="0"/>
              </a:rPr>
              <a:t>10</a:t>
            </a:r>
            <a:r>
              <a:rPr lang="en-US" b="1" baseline="30000">
                <a:latin typeface="Trebuchet MS" pitchFamily="34" charset="0"/>
              </a:rPr>
              <a:t>-7</a:t>
            </a:r>
            <a:endParaRPr lang="el-GR" b="1" baseline="30000">
              <a:latin typeface="Trebuchet MS" pitchFamily="34" charset="0"/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 flipV="1">
            <a:off x="533400" y="4495800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496" y="5805264"/>
            <a:ext cx="8247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/>
              <a:t>Relative </a:t>
            </a:r>
          </a:p>
          <a:p>
            <a:pPr algn="ctr"/>
            <a:r>
              <a:rPr lang="en-US" sz="1400" b="1"/>
              <a:t>force</a:t>
            </a:r>
            <a:br>
              <a:rPr lang="en-US" sz="1400" b="1"/>
            </a:br>
            <a:r>
              <a:rPr lang="en-US" sz="1400" b="1"/>
              <a:t>strength</a:t>
            </a:r>
            <a:endParaRPr lang="el-GR" sz="1400" b="1"/>
          </a:p>
        </p:txBody>
      </p:sp>
      <p:sp>
        <p:nvSpPr>
          <p:cNvPr id="10" name="TextBox 9"/>
          <p:cNvSpPr txBox="1"/>
          <p:nvPr/>
        </p:nvSpPr>
        <p:spPr>
          <a:xfrm>
            <a:off x="4697288" y="5830669"/>
            <a:ext cx="4446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/>
              <a:t>In this course, we will focus on high energy phenomena almost exclusively.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23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Sridhara Dasu (Wisconsin)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61D45-DD86-9F43-AC12-E3ADE7751D0F}" type="slidenum">
              <a:rPr lang="en-US"/>
              <a:pPr/>
              <a:t>8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D5FD864-0337-EC4B-A888-0E79337B5272}" type="datetime5">
              <a:rPr lang="en-US" smtClean="0"/>
              <a:t>25-Jan-22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Particle Interactions</a:t>
            </a:r>
          </a:p>
        </p:txBody>
      </p:sp>
      <p:pic>
        <p:nvPicPr>
          <p:cNvPr id="301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1158875"/>
            <a:ext cx="3200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0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000" y="1958975"/>
            <a:ext cx="32004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06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62650" y="3517900"/>
            <a:ext cx="32004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7620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MeV-scale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533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GeV</a:t>
            </a:r>
            <a:r>
              <a:rPr lang="en-US" b="1" i="1" dirty="0"/>
              <a:t>-scale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3124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TeV</a:t>
            </a:r>
            <a:r>
              <a:rPr lang="en-US" b="1" i="1" dirty="0"/>
              <a:t>-scale</a:t>
            </a:r>
          </a:p>
        </p:txBody>
      </p:sp>
    </p:spTree>
    <p:extLst>
      <p:ext uri="{BB962C8B-B14F-4D97-AF65-F5344CB8AC3E}">
        <p14:creationId xmlns:p14="http://schemas.microsoft.com/office/powerpoint/2010/main" val="3870472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37341</TotalTime>
  <Words>718</Words>
  <Application>Microsoft Macintosh PowerPoint</Application>
  <PresentationFormat>On-screen Show (4:3)</PresentationFormat>
  <Paragraphs>138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Trebuchet MS</vt:lpstr>
      <vt:lpstr>Office Theme</vt:lpstr>
      <vt:lpstr>U. Wisconsin, Physics 535:  Introduction to Particle Physics</vt:lpstr>
      <vt:lpstr>Course Materials</vt:lpstr>
      <vt:lpstr>Other Information</vt:lpstr>
      <vt:lpstr>Cartoon of Relativistic Collisions</vt:lpstr>
      <vt:lpstr>The Periodic Table of  Relativistic Quantum World</vt:lpstr>
      <vt:lpstr>Completion of The Standard Model</vt:lpstr>
      <vt:lpstr>Particle Interactions</vt:lpstr>
      <vt:lpstr>Particle Interactions</vt:lpstr>
    </vt:vector>
  </TitlesOfParts>
  <Manager/>
  <Company>University of Wisconsin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535 - Introduction</dc:title>
  <dc:subject/>
  <dc:creator>Sridhara Dasu</dc:creator>
  <cp:keywords/>
  <dc:description/>
  <cp:lastModifiedBy>Sridhara Dasu</cp:lastModifiedBy>
  <cp:revision>221</cp:revision>
  <dcterms:created xsi:type="dcterms:W3CDTF">2012-01-24T18:30:37Z</dcterms:created>
  <dcterms:modified xsi:type="dcterms:W3CDTF">2022-01-26T20:05:53Z</dcterms:modified>
  <cp:category/>
</cp:coreProperties>
</file>