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540" r:id="rId2"/>
    <p:sldId id="590" r:id="rId3"/>
    <p:sldId id="591" r:id="rId4"/>
    <p:sldId id="592" r:id="rId5"/>
    <p:sldId id="593" r:id="rId6"/>
    <p:sldId id="550" r:id="rId7"/>
    <p:sldId id="551" r:id="rId8"/>
    <p:sldId id="552" r:id="rId9"/>
    <p:sldId id="553" r:id="rId10"/>
    <p:sldId id="554" r:id="rId11"/>
    <p:sldId id="555" r:id="rId12"/>
    <p:sldId id="556" r:id="rId13"/>
    <p:sldId id="557" r:id="rId14"/>
    <p:sldId id="558" r:id="rId15"/>
    <p:sldId id="559" r:id="rId16"/>
    <p:sldId id="560" r:id="rId17"/>
    <p:sldId id="570" r:id="rId18"/>
    <p:sldId id="594" r:id="rId19"/>
    <p:sldId id="563" r:id="rId20"/>
    <p:sldId id="571" r:id="rId21"/>
    <p:sldId id="572" r:id="rId22"/>
    <p:sldId id="566" r:id="rId23"/>
    <p:sldId id="567" r:id="rId24"/>
    <p:sldId id="573" r:id="rId25"/>
    <p:sldId id="562" r:id="rId26"/>
    <p:sldId id="561" r:id="rId27"/>
    <p:sldId id="574" r:id="rId28"/>
    <p:sldId id="575" r:id="rId29"/>
    <p:sldId id="576" r:id="rId30"/>
    <p:sldId id="564" r:id="rId31"/>
    <p:sldId id="565" r:id="rId32"/>
    <p:sldId id="595" r:id="rId33"/>
    <p:sldId id="494" r:id="rId34"/>
    <p:sldId id="504" r:id="rId35"/>
    <p:sldId id="497" r:id="rId36"/>
    <p:sldId id="596" r:id="rId37"/>
    <p:sldId id="600" r:id="rId38"/>
    <p:sldId id="598" r:id="rId39"/>
    <p:sldId id="602" r:id="rId40"/>
    <p:sldId id="597" r:id="rId41"/>
    <p:sldId id="601" r:id="rId42"/>
    <p:sldId id="599" r:id="rId4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0000"/>
    <a:srgbClr val="0000FF"/>
    <a:srgbClr val="FFFFFF"/>
    <a:srgbClr val="66FF66"/>
    <a:srgbClr val="E59F57"/>
    <a:srgbClr val="008000"/>
    <a:srgbClr val="FF42F7"/>
    <a:srgbClr val="E6F9F9"/>
    <a:srgbClr val="4130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B1969D-6EA9-5543-BF38-7D15C923E1A6}" v="1" dt="2022-04-20T15:25:47.156"/>
    <p1510:client id="{6A94FFF4-56E9-1240-90B2-9781E1C10744}" v="56" dt="2022-04-19T22:53:35.9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22" autoAdjust="0"/>
    <p:restoredTop sz="99388" autoAdjust="0"/>
  </p:normalViewPr>
  <p:slideViewPr>
    <p:cSldViewPr snapToObjects="1">
      <p:cViewPr varScale="1">
        <p:scale>
          <a:sx n="128" d="100"/>
          <a:sy n="128" d="100"/>
        </p:scale>
        <p:origin x="264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79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6.emf"/><Relationship Id="rId1" Type="http://schemas.openxmlformats.org/officeDocument/2006/relationships/image" Target="../media/image5.emf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4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image" Target="../media/image42.emf"/><Relationship Id="rId4" Type="http://schemas.openxmlformats.org/officeDocument/2006/relationships/image" Target="../media/image45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81ACEE-B434-9E48-AAF8-DB61287634E0}" type="datetime1">
              <a:rPr lang="en-US"/>
              <a:pPr>
                <a:defRPr/>
              </a:pPr>
              <a:t>4/20/22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C56E42C-FEC2-C646-807C-432E62854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809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9T23:53:26.663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0 2 8240,'0'-1'0,"0"2"0,0 14 0,7 1 0,1-1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9T23:53:27.252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76 1 8429,'-18'7'0,"1"3"0,5 5 0,4 3 0,3 4 305,-2 1 0,5-4 0,-3 1-144,4-3 1,6-2 0,2-2-1,1-1-285,4-2 1,1-7-1,2 2-220,0-3 1,0-9-1,0-4 1,-1-6 127,-4-3 216,3-14 0,-4 2 0,6-13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9T23:53:28.727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60 24 7715,'0'-15'-450,"0"7"0,-5 8 0,-1 10 0,-1 3 450,0 2 0,-11 0 0,1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D19E572-6A22-FC49-A9CC-E8678561ED67}" type="datetime1">
              <a:rPr lang="en-US"/>
              <a:pPr>
                <a:defRPr/>
              </a:pPr>
              <a:t>4/20/22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9D05AA0-C0FC-7744-84CF-5AA3DD237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63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C52E67-340F-4943-AA14-6EF8F00078DA}" type="datetime5">
              <a:rPr lang="en-US" smtClean="0"/>
              <a:t>20-Apr-22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36418-46AA-9543-8507-2D10FDE641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D21584-363B-4446-8A4D-506CDBA4ED03}" type="datetime5">
              <a:rPr lang="en-US" smtClean="0"/>
              <a:t>20-Apr-22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C28697-3411-C84D-AEB2-CCF92ECBBC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868E74-57C4-3348-999C-C18FC38B3B90}" type="datetime5">
              <a:rPr lang="en-US" smtClean="0"/>
              <a:t>20-Apr-22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8D4C3-EF96-664E-8E47-04A53936BA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388" y="381000"/>
            <a:ext cx="67564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481263" y="6553200"/>
            <a:ext cx="418623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58000" y="6553200"/>
            <a:ext cx="1905000" cy="304800"/>
          </a:xfrm>
        </p:spPr>
        <p:txBody>
          <a:bodyPr/>
          <a:lstStyle>
            <a:lvl1pPr>
              <a:defRPr smtClean="0"/>
            </a:lvl1pPr>
          </a:lstStyle>
          <a:p>
            <a:fld id="{0B47337D-BB91-8E46-816C-F4870349025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3810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EE524466-A337-0346-8795-58F1FBA149E7}" type="datetime5">
              <a:rPr lang="en-US" smtClean="0"/>
              <a:t>20-Apr-22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98BAA7-1598-E741-9161-4FFC17634FA9}" type="datetime5">
              <a:rPr lang="en-US" smtClean="0"/>
              <a:t>20-Apr-22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39356-365C-4545-A286-1563346C04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67FA9A-2427-BC4B-A524-89A7CFA36F11}" type="datetime5">
              <a:rPr lang="en-US" smtClean="0"/>
              <a:t>20-Apr-22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66846-63DB-F049-99DE-99260DADE7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3D965E-DB3A-5B46-BC7F-89DECB829B25}" type="datetime5">
              <a:rPr lang="en-US" smtClean="0"/>
              <a:t>20-Apr-22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D51BD2-58D5-7E45-9FCF-47C84745B9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D673D3-9971-B44D-B489-74776F3BF3C7}" type="datetime5">
              <a:rPr lang="en-US" smtClean="0"/>
              <a:t>20-Apr-22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CFEB78-787E-F241-B614-6B7F13E116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2400" y="1371601"/>
            <a:ext cx="8839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47362F8A-4D58-6A48-A925-8DE063978680}" type="datetime5">
              <a:rPr lang="en-US" smtClean="0"/>
              <a:t>20-Apr-22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23EC512-DE41-8D4F-9FC7-449F6E7E2B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99EDAD-26C3-454D-9823-93D4A7BC0136}" type="datetime5">
              <a:rPr lang="en-US" smtClean="0"/>
              <a:t>20-Apr-22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500E5D-682D-9043-B9E9-7C255E8153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4CC0DC-A0B4-DF44-ADA4-753F2A592B42}" type="datetime5">
              <a:rPr lang="en-US" smtClean="0"/>
              <a:t>20-Apr-22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AF89EC-AA6B-CE4E-BF8A-1EC986637F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E171C4-3231-B64D-935C-992D96D63A73}" type="datetime5">
              <a:rPr lang="en-US" smtClean="0"/>
              <a:t>20-Apr-22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8F3B2-A42B-874A-B5ED-113F62862D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492875"/>
            <a:ext cx="9144000" cy="365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2096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371600"/>
            <a:ext cx="86868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12509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86999F80-3AC4-1442-B348-9D331FA45059}" type="datetime5">
              <a:rPr lang="en-US" smtClean="0"/>
              <a:t>20-Apr-22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0950" y="6492875"/>
            <a:ext cx="682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FFF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492875"/>
            <a:ext cx="1066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76841388-C7E8-FC4A-B9C2-851FB28000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UWCrest_4c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3" y="7178"/>
            <a:ext cx="749235" cy="11887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3600" b="1" kern="1200">
          <a:solidFill>
            <a:srgbClr val="FFFF00"/>
          </a:solidFill>
          <a:latin typeface="Helvetica"/>
          <a:ea typeface="ＭＳ Ｐゴシック" charset="-128"/>
          <a:cs typeface="Helvetica"/>
        </a:defRPr>
      </a:lvl1pPr>
      <a:lvl2pPr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FF0000"/>
          </a:solidFill>
          <a:latin typeface="Helvetica"/>
          <a:ea typeface="ＭＳ Ｐゴシック" charset="-128"/>
          <a:cs typeface="Helvetica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0000FF"/>
          </a:solidFill>
          <a:latin typeface="Helvetica"/>
          <a:ea typeface="ＭＳ Ｐゴシック" charset="-128"/>
          <a:cs typeface="Helvetica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25.emf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24.emf"/><Relationship Id="rId5" Type="http://schemas.openxmlformats.org/officeDocument/2006/relationships/image" Target="../media/image21.e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31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e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30.emf"/><Relationship Id="rId4" Type="http://schemas.openxmlformats.org/officeDocument/2006/relationships/image" Target="../media/image27.emf"/><Relationship Id="rId9" Type="http://schemas.openxmlformats.org/officeDocument/2006/relationships/oleObject" Target="../embeddings/oleObject20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2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45.emf"/><Relationship Id="rId4" Type="http://schemas.openxmlformats.org/officeDocument/2006/relationships/image" Target="../media/image42.emf"/><Relationship Id="rId9" Type="http://schemas.openxmlformats.org/officeDocument/2006/relationships/oleObject" Target="../embeddings/oleObject2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0.e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49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2.png"/><Relationship Id="rId3" Type="http://schemas.openxmlformats.org/officeDocument/2006/relationships/image" Target="../media/image67.png"/><Relationship Id="rId17" Type="http://schemas.openxmlformats.org/officeDocument/2006/relationships/customXml" Target="../ink/ink2.xml"/><Relationship Id="rId2" Type="http://schemas.openxmlformats.org/officeDocument/2006/relationships/image" Target="../media/image66.png"/><Relationship Id="rId16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5" Type="http://schemas.openxmlformats.org/officeDocument/2006/relationships/customXml" Target="../ink/ink1.xml"/><Relationship Id="rId19" Type="http://schemas.openxmlformats.org/officeDocument/2006/relationships/customXml" Target="../ink/ink3.xml"/><Relationship Id="rId4" Type="http://schemas.openxmlformats.org/officeDocument/2006/relationships/image" Target="../media/image68.png"/><Relationship Id="rId22" Type="http://schemas.openxmlformats.org/officeDocument/2006/relationships/image" Target="../media/image1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9.emf"/><Relationship Id="rId17" Type="http://schemas.openxmlformats.org/officeDocument/2006/relationships/image" Target="../media/image11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0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8.emf"/><Relationship Id="rId4" Type="http://schemas.openxmlformats.org/officeDocument/2006/relationships/image" Target="../media/image5.e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535</a:t>
            </a:r>
            <a:br>
              <a:rPr lang="en-US" dirty="0"/>
            </a:br>
            <a:r>
              <a:rPr lang="en-US" dirty="0"/>
              <a:t>Particles &amp; Detectors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219200"/>
            <a:ext cx="8839200" cy="4953000"/>
          </a:xfrm>
        </p:spPr>
        <p:txBody>
          <a:bodyPr/>
          <a:lstStyle/>
          <a:p>
            <a:pPr algn="ctr"/>
            <a:r>
              <a:rPr lang="en-US" sz="3200" dirty="0"/>
              <a:t>Passage of Particles Through Matter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EAFF3FE-8142-1E48-8168-C3522D640855}" type="datetime5">
              <a:rPr lang="en-US" smtClean="0"/>
              <a:t>20-Apr-22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Content Placeholder 8" descr="Slice - White.pdf"/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5446" y="1603249"/>
            <a:ext cx="6893109" cy="487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5964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Dependence of </a:t>
            </a:r>
            <a:r>
              <a:rPr lang="en-US" dirty="0" err="1"/>
              <a:t>dE</a:t>
            </a:r>
            <a:r>
              <a:rPr lang="en-US" dirty="0"/>
              <a:t>/dx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20-Apr-22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 descr="dedx_min_0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40" y="1252047"/>
            <a:ext cx="684018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20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of Relativistic Particles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20-Apr-22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 descr="range_table_98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164455"/>
            <a:ext cx="4259365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2362200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For 1 </a:t>
            </a:r>
            <a:r>
              <a:rPr lang="en-US" dirty="0" err="1">
                <a:solidFill>
                  <a:srgbClr val="FF0000"/>
                </a:solidFill>
              </a:rPr>
              <a:t>GeV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muons</a:t>
            </a:r>
            <a:r>
              <a:rPr lang="en-US" dirty="0">
                <a:solidFill>
                  <a:srgbClr val="FF0000"/>
                </a:solidFill>
              </a:rPr>
              <a:t>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range in Fe is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~5000 g-cm</a:t>
            </a:r>
            <a:r>
              <a:rPr lang="en-US" baseline="30000" dirty="0">
                <a:solidFill>
                  <a:srgbClr val="FF0000"/>
                </a:solidFill>
              </a:rPr>
              <a:t>-2 </a:t>
            </a:r>
            <a:r>
              <a:rPr lang="en-US" dirty="0">
                <a:solidFill>
                  <a:srgbClr val="FF0000"/>
                </a:solidFill>
              </a:rPr>
              <a:t>/ 8 g-cm</a:t>
            </a:r>
            <a:r>
              <a:rPr lang="en-US" baseline="30000" dirty="0">
                <a:solidFill>
                  <a:srgbClr val="FF0000"/>
                </a:solidFill>
              </a:rPr>
              <a:t>-3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~6 meters!</a:t>
            </a:r>
          </a:p>
        </p:txBody>
      </p:sp>
    </p:spTree>
    <p:extLst>
      <p:ext uri="{BB962C8B-B14F-4D97-AF65-F5344CB8AC3E}">
        <p14:creationId xmlns:p14="http://schemas.microsoft.com/office/powerpoint/2010/main" val="3063685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Loss Distribution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2F8A-4D58-6A48-A925-8DE063978680}" type="datetime5">
              <a:rPr lang="en-US" smtClean="0"/>
              <a:t>20-Apr-22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 descr="bichsel_thick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19200"/>
            <a:ext cx="7660640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19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Loss Distributions of 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latin typeface="Symbol" charset="2"/>
                <a:cs typeface="Symbol" charset="2"/>
              </a:rPr>
              <a:t>±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20-Apr-22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 descr="bichsel_prob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8" t="33593" r="24424" b="35272"/>
          <a:stretch/>
        </p:blipFill>
        <p:spPr>
          <a:xfrm>
            <a:off x="990600" y="1143000"/>
            <a:ext cx="693054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06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Restricted Energy Loss</a:t>
            </a:r>
            <a:br>
              <a:rPr lang="en-US" dirty="0"/>
            </a:br>
            <a:r>
              <a:rPr lang="en-US" dirty="0"/>
              <a:t>Most Probable Energy Loss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295400"/>
            <a:ext cx="8839200" cy="4953000"/>
          </a:xfrm>
        </p:spPr>
        <p:txBody>
          <a:bodyPr/>
          <a:lstStyle/>
          <a:p>
            <a:r>
              <a:rPr lang="en-US" sz="2000" dirty="0"/>
              <a:t>In thin detector elements, probability of large losses is low</a:t>
            </a:r>
          </a:p>
          <a:p>
            <a:pPr lvl="1">
              <a:buFont typeface="Arial"/>
              <a:buChar char="•"/>
            </a:pPr>
            <a:r>
              <a:rPr lang="en-US" sz="2000" dirty="0"/>
              <a:t>So, restricted (</a:t>
            </a:r>
            <a:r>
              <a:rPr lang="en-US" sz="2000" dirty="0" err="1"/>
              <a:t>T</a:t>
            </a:r>
            <a:r>
              <a:rPr lang="en-US" sz="2000" baseline="-25000" dirty="0" err="1"/>
              <a:t>cut</a:t>
            </a:r>
            <a:r>
              <a:rPr lang="en-US" sz="2000" baseline="-25000" dirty="0"/>
              <a:t> </a:t>
            </a:r>
            <a:r>
              <a:rPr lang="en-US" sz="2000" dirty="0"/>
              <a:t>&lt; </a:t>
            </a:r>
            <a:r>
              <a:rPr lang="en-US" sz="2000" dirty="0" err="1"/>
              <a:t>T</a:t>
            </a:r>
            <a:r>
              <a:rPr lang="en-US" sz="2000" baseline="-25000" dirty="0" err="1"/>
              <a:t>max</a:t>
            </a:r>
            <a:r>
              <a:rPr lang="en-US" sz="2000" dirty="0"/>
              <a:t>) energy loss is useful</a:t>
            </a:r>
          </a:p>
          <a:p>
            <a:pPr lvl="1">
              <a:buFont typeface="Arial"/>
              <a:buChar char="•"/>
            </a:pPr>
            <a:r>
              <a:rPr lang="en-US" sz="2000" dirty="0"/>
              <a:t>Most probable energy loss (</a:t>
            </a:r>
            <a:r>
              <a:rPr lang="en-US" sz="2000" i="1" dirty="0" err="1">
                <a:latin typeface="Symbol" charset="2"/>
                <a:cs typeface="Symbol" charset="2"/>
              </a:rPr>
              <a:t>D</a:t>
            </a:r>
            <a:r>
              <a:rPr lang="en-US" sz="2000" i="1" baseline="-25000" dirty="0" err="1"/>
              <a:t>p</a:t>
            </a:r>
            <a:r>
              <a:rPr lang="en-US" sz="2000" i="1" dirty="0"/>
              <a:t>/x</a:t>
            </a:r>
            <a:r>
              <a:rPr lang="en-US" sz="2000" dirty="0"/>
              <a:t>) is much smaller than </a:t>
            </a:r>
            <a:r>
              <a:rPr lang="en-US" sz="2000" i="1" dirty="0" err="1"/>
              <a:t>dE</a:t>
            </a:r>
            <a:r>
              <a:rPr lang="en-US" sz="2000" i="1" dirty="0"/>
              <a:t>/dx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7362F8A-4D58-6A48-A925-8DE063978680}" type="datetime5">
              <a:rPr lang="en-US" smtClean="0"/>
              <a:t>20-Apr-22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 descr="muloss_Si_17may1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493" y="2362200"/>
            <a:ext cx="577870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6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534400" cy="1143000"/>
          </a:xfrm>
        </p:spPr>
        <p:txBody>
          <a:bodyPr/>
          <a:lstStyle/>
          <a:p>
            <a:r>
              <a:rPr lang="en-US" dirty="0"/>
              <a:t>Energetic Knock-On Electrons 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/>
              <a:t>-rays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Although rare, high energy, i.e. much greater than mean energy loss, </a:t>
            </a:r>
            <a:r>
              <a:rPr lang="en-US" i="1" dirty="0"/>
              <a:t>T&gt;&gt;I</a:t>
            </a:r>
            <a:r>
              <a:rPr lang="en-US" dirty="0"/>
              <a:t>, electrons can be knocked out of the material, with distribution: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20-Apr-22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6001818"/>
              </p:ext>
            </p:extLst>
          </p:nvPr>
        </p:nvGraphicFramePr>
        <p:xfrm>
          <a:off x="1282700" y="2895600"/>
          <a:ext cx="2755900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3" imgW="1562100" imgH="660400" progId="Equation.DSMT4">
                  <p:embed/>
                </p:oleObj>
              </mc:Choice>
              <mc:Fallback>
                <p:oleObj name="Equation" r:id="rId3" imgW="1562100" imgH="6604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82700" y="2895600"/>
                        <a:ext cx="2755900" cy="1165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4085272"/>
              </p:ext>
            </p:extLst>
          </p:nvPr>
        </p:nvGraphicFramePr>
        <p:xfrm>
          <a:off x="1270000" y="4200525"/>
          <a:ext cx="4749800" cy="197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5" imgW="2692400" imgH="1117600" progId="Equation.DSMT4">
                  <p:embed/>
                </p:oleObj>
              </mc:Choice>
              <mc:Fallback>
                <p:oleObj name="Equation" r:id="rId5" imgW="2692400" imgH="11176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70000" y="4200525"/>
                        <a:ext cx="4749800" cy="1971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96000" y="30480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δ</a:t>
            </a:r>
            <a:r>
              <a:rPr lang="en-US" dirty="0">
                <a:solidFill>
                  <a:srgbClr val="FF0000"/>
                </a:solidFill>
              </a:rPr>
              <a:t> rays of even modest energy are rare.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0" y="3912275"/>
            <a:ext cx="281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For a </a:t>
            </a:r>
            <a:r>
              <a:rPr lang="en-US" i="1" dirty="0">
                <a:solidFill>
                  <a:srgbClr val="FF0000"/>
                </a:solidFill>
              </a:rPr>
              <a:t>β ≈ 1 </a:t>
            </a:r>
            <a:r>
              <a:rPr lang="en-US" dirty="0">
                <a:solidFill>
                  <a:srgbClr val="FF0000"/>
                </a:solidFill>
              </a:rPr>
              <a:t>particle, on average only one collision with </a:t>
            </a:r>
            <a:r>
              <a:rPr lang="en-US" i="1" dirty="0" err="1">
                <a:solidFill>
                  <a:srgbClr val="FF0000"/>
                </a:solidFill>
              </a:rPr>
              <a:t>T</a:t>
            </a:r>
            <a:r>
              <a:rPr lang="en-US" i="1" baseline="-25000" dirty="0" err="1">
                <a:solidFill>
                  <a:srgbClr val="FF0000"/>
                </a:solidFill>
              </a:rPr>
              <a:t>e</a:t>
            </a:r>
            <a:r>
              <a:rPr lang="en-US" i="1" dirty="0">
                <a:solidFill>
                  <a:srgbClr val="FF0000"/>
                </a:solidFill>
              </a:rPr>
              <a:t>&gt;10 </a:t>
            </a:r>
            <a:r>
              <a:rPr lang="en-US" i="1" dirty="0" err="1">
                <a:solidFill>
                  <a:srgbClr val="FF0000"/>
                </a:solidFill>
              </a:rPr>
              <a:t>keV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will occur along a path length of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90 cm of </a:t>
            </a:r>
            <a:r>
              <a:rPr lang="en-US" dirty="0" err="1">
                <a:solidFill>
                  <a:srgbClr val="FF0000"/>
                </a:solidFill>
              </a:rPr>
              <a:t>Ar</a:t>
            </a:r>
            <a:r>
              <a:rPr lang="en-US" dirty="0">
                <a:solidFill>
                  <a:srgbClr val="FF0000"/>
                </a:solidFill>
              </a:rPr>
              <a:t> gas.</a:t>
            </a:r>
          </a:p>
        </p:txBody>
      </p:sp>
    </p:spTree>
    <p:extLst>
      <p:ext uri="{BB962C8B-B14F-4D97-AF65-F5344CB8AC3E}">
        <p14:creationId xmlns:p14="http://schemas.microsoft.com/office/powerpoint/2010/main" val="196585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Coulomb Scattering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Charged particle scattering from nuclear EM field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7362F8A-4D58-6A48-A925-8DE063978680}" type="datetime5">
              <a:rPr lang="en-US" smtClean="0"/>
              <a:t>20-Apr-22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 descr="multsca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81199"/>
            <a:ext cx="5334000" cy="2456669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4677240"/>
              </p:ext>
            </p:extLst>
          </p:nvPr>
        </p:nvGraphicFramePr>
        <p:xfrm>
          <a:off x="609600" y="5073650"/>
          <a:ext cx="2389914" cy="764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4" imgW="1270000" imgH="406400" progId="Equation.DSMT4">
                  <p:embed/>
                </p:oleObj>
              </mc:Choice>
              <mc:Fallback>
                <p:oleObj name="Equation" r:id="rId4" imgW="1270000" imgH="4064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" y="5073650"/>
                        <a:ext cx="2389914" cy="7647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2537312"/>
              </p:ext>
            </p:extLst>
          </p:nvPr>
        </p:nvGraphicFramePr>
        <p:xfrm>
          <a:off x="3459889" y="4953000"/>
          <a:ext cx="4873625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6" imgW="2590800" imgH="711200" progId="Equation.DSMT4">
                  <p:embed/>
                </p:oleObj>
              </mc:Choice>
              <mc:Fallback>
                <p:oleObj name="Equation" r:id="rId6" imgW="2590800" imgH="7112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59889" y="4953000"/>
                        <a:ext cx="4873625" cy="1339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5389373"/>
              </p:ext>
            </p:extLst>
          </p:nvPr>
        </p:nvGraphicFramePr>
        <p:xfrm>
          <a:off x="5867400" y="1995214"/>
          <a:ext cx="2362200" cy="1468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8" imgW="1409700" imgH="876300" progId="Equation.DSMT4">
                  <p:embed/>
                </p:oleObj>
              </mc:Choice>
              <mc:Fallback>
                <p:oleObj name="Equation" r:id="rId8" imgW="1409700" imgH="8763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867400" y="1995214"/>
                        <a:ext cx="2362200" cy="1468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1707048"/>
              </p:ext>
            </p:extLst>
          </p:nvPr>
        </p:nvGraphicFramePr>
        <p:xfrm>
          <a:off x="5867400" y="3541713"/>
          <a:ext cx="2489200" cy="110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Equation" r:id="rId10" imgW="1485900" imgH="660400" progId="Equation.DSMT4">
                  <p:embed/>
                </p:oleObj>
              </mc:Choice>
              <mc:Fallback>
                <p:oleObj name="Equation" r:id="rId10" imgW="1485900" imgH="6604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867400" y="3541713"/>
                        <a:ext cx="2489200" cy="1106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031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Detectors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EAFF3FE-8142-1E48-8168-C3522D640855}" type="datetime5">
              <a:rPr lang="en-US" smtClean="0"/>
              <a:t>20-Apr-22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Content Placeholder 8" descr="Slice - White.pdf"/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5446" y="1721352"/>
            <a:ext cx="6893109" cy="487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dasu-Geant4GammaShow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4337" b="31141"/>
          <a:stretch/>
        </p:blipFill>
        <p:spPr>
          <a:xfrm>
            <a:off x="1066800" y="1960224"/>
            <a:ext cx="7010400" cy="451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0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6D42FF3-E2CF-DD4F-9B73-7E4DC3BB0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of Particles </a:t>
            </a:r>
            <a:br>
              <a:rPr lang="en-US" dirty="0"/>
            </a:br>
            <a:r>
              <a:rPr lang="en-US" dirty="0"/>
              <a:t>in Detectors (CMS)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8D1D0-FCE1-A248-9302-81BDCF14D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BAA7-1598-E741-9161-4FFC17634FA9}" type="datetime5">
              <a:rPr lang="en-US" smtClean="0"/>
              <a:t>20-Apr-22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C3C52-B1BF-ED4E-83E7-69C68C799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Sridhara Dasu (Wisconsin)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1F981-02C4-4D45-9DB0-59BC863FD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Content Placeholder 8" descr="Slice - White.pdf">
            <a:extLst>
              <a:ext uri="{FF2B5EF4-FFF2-40B4-BE49-F238E27FC236}">
                <a16:creationId xmlns:a16="http://schemas.microsoft.com/office/drawing/2014/main" id="{D83D140C-619C-6D49-B6D5-89104034F08E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1150740"/>
            <a:ext cx="5181600" cy="3663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EC59EE-71C7-834C-9724-4435E503B3D5}"/>
              </a:ext>
            </a:extLst>
          </p:cNvPr>
          <p:cNvSpPr txBox="1"/>
          <p:nvPr/>
        </p:nvSpPr>
        <p:spPr>
          <a:xfrm>
            <a:off x="58646" y="1311275"/>
            <a:ext cx="3276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Which of the following particle types are able to ionize the detector material?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1600" dirty="0"/>
              <a:t>Photons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1600" dirty="0"/>
              <a:t>Neutral Hadrons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1600" dirty="0"/>
              <a:t>Charged Hadrons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1600" dirty="0"/>
              <a:t>Electrons &amp; Positrons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1600" dirty="0"/>
              <a:t>Muons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F71A8F-E8A6-6148-A9D8-91B77CF6DE85}"/>
              </a:ext>
            </a:extLst>
          </p:cNvPr>
          <p:cNvSpPr txBox="1"/>
          <p:nvPr/>
        </p:nvSpPr>
        <p:spPr>
          <a:xfrm>
            <a:off x="76200" y="3505200"/>
            <a:ext cx="3657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momentum of charged </a:t>
            </a:r>
            <a:r>
              <a:rPr lang="en-US" sz="1600" dirty="0" err="1"/>
              <a:t>pions</a:t>
            </a:r>
            <a:r>
              <a:rPr lang="en-US" sz="1600" dirty="0"/>
              <a:t> can be measured using?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1600" dirty="0"/>
              <a:t>Tracker and the magnet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1600" dirty="0"/>
              <a:t>Calorimeters and the magnet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1600" dirty="0"/>
              <a:t>Tracker and the calorimeters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1600" dirty="0"/>
              <a:t>Tracker, the magnet and the gas chambers in the iron return yoke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1600" dirty="0"/>
              <a:t>Gas chambers and the magnet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5799FC-3896-AD43-95EB-2D9B6D048F19}"/>
              </a:ext>
            </a:extLst>
          </p:cNvPr>
          <p:cNvSpPr txBox="1"/>
          <p:nvPr/>
        </p:nvSpPr>
        <p:spPr>
          <a:xfrm>
            <a:off x="4126571" y="4876800"/>
            <a:ext cx="4941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Which of these particles is not measurable in CMS?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1600" dirty="0"/>
              <a:t>Photons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1600" dirty="0"/>
              <a:t>Hadrons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1600" dirty="0"/>
              <a:t>Electrons &amp; Positrons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1600" dirty="0"/>
              <a:t>Muons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1600" dirty="0"/>
              <a:t>Neutrinos</a:t>
            </a:r>
          </a:p>
        </p:txBody>
      </p:sp>
    </p:spTree>
    <p:extLst>
      <p:ext uri="{BB962C8B-B14F-4D97-AF65-F5344CB8AC3E}">
        <p14:creationId xmlns:p14="http://schemas.microsoft.com/office/powerpoint/2010/main" val="121282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Charged Particle Trackers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219200"/>
            <a:ext cx="8839200" cy="4953000"/>
          </a:xfrm>
        </p:spPr>
        <p:txBody>
          <a:bodyPr/>
          <a:lstStyle/>
          <a:p>
            <a:r>
              <a:rPr lang="en-US" sz="2000" dirty="0"/>
              <a:t>Magnetic Field</a:t>
            </a:r>
          </a:p>
          <a:p>
            <a:pPr marL="857250" lvl="1" indent="-457200">
              <a:buFont typeface="Arial"/>
              <a:buChar char="•"/>
            </a:pPr>
            <a:r>
              <a:rPr lang="en-US" sz="2000" dirty="0" err="1"/>
              <a:t>Solenoidal</a:t>
            </a:r>
            <a:r>
              <a:rPr lang="en-US" sz="2000" dirty="0"/>
              <a:t> field from 1 to 4 Tesla field</a:t>
            </a:r>
          </a:p>
          <a:p>
            <a:pPr marL="857250" lvl="1" indent="-457200">
              <a:buFont typeface="Arial"/>
              <a:buChar char="•"/>
            </a:pPr>
            <a:r>
              <a:rPr lang="en-US" sz="2000" dirty="0"/>
              <a:t>Lengths from 0.6 to 6 m</a:t>
            </a:r>
          </a:p>
          <a:p>
            <a:pPr marL="0" indent="0"/>
            <a:r>
              <a:rPr lang="en-US" sz="2000" dirty="0"/>
              <a:t>Tracking Detectors measure “hits” recorded along helical path</a:t>
            </a:r>
          </a:p>
          <a:p>
            <a:pPr lvl="1">
              <a:buFont typeface="Arial"/>
              <a:buChar char="•"/>
            </a:pPr>
            <a:r>
              <a:rPr lang="en-US" sz="2000" dirty="0"/>
              <a:t>Ionization energy in gases measured in wire chambers</a:t>
            </a:r>
          </a:p>
          <a:p>
            <a:pPr lvl="1">
              <a:buFont typeface="Arial"/>
              <a:buChar char="•"/>
            </a:pPr>
            <a:r>
              <a:rPr lang="en-US" sz="2000" dirty="0"/>
              <a:t>Ionization energy in silicon using strip (or pixel) diodes</a:t>
            </a:r>
          </a:p>
          <a:p>
            <a:pPr marL="0" indent="0"/>
            <a:r>
              <a:rPr lang="en-US" sz="2000" dirty="0"/>
              <a:t>Resolution of track momentum depends on B and 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7362F8A-4D58-6A48-A925-8DE063978680}" type="datetime5">
              <a:rPr lang="en-US" smtClean="0"/>
              <a:t>20-Apr-22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28600" y="3810000"/>
          <a:ext cx="542925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3" imgW="3136900" imgH="660400" progId="Equation.DSMT4">
                  <p:embed/>
                </p:oleObj>
              </mc:Choice>
              <mc:Fallback>
                <p:oleObj name="Equation" r:id="rId3" imgW="3136900" imgH="6604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" y="3810000"/>
                        <a:ext cx="5429250" cy="1143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28601" y="4981363"/>
          <a:ext cx="2590800" cy="833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Equation" r:id="rId5" imgW="1498600" imgH="482600" progId="Equation.DSMT4">
                  <p:embed/>
                </p:oleObj>
              </mc:Choice>
              <mc:Fallback>
                <p:oleObj name="Equation" r:id="rId5" imgW="1498600" imgH="4826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8601" y="4981363"/>
                        <a:ext cx="2590800" cy="8336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59745" y="5841017"/>
          <a:ext cx="4248150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Equation" r:id="rId7" imgW="2705100" imgH="203200" progId="Equation.DSMT4">
                  <p:embed/>
                </p:oleObj>
              </mc:Choice>
              <mc:Fallback>
                <p:oleObj name="Equation" r:id="rId7" imgW="2705100" imgH="2032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9745" y="5841017"/>
                        <a:ext cx="4248150" cy="319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67533" y="6185733"/>
          <a:ext cx="3189287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Equation" r:id="rId9" imgW="2032000" imgH="203200" progId="Equation.DSMT4">
                  <p:embed/>
                </p:oleObj>
              </mc:Choice>
              <mc:Fallback>
                <p:oleObj name="Equation" r:id="rId9" imgW="2032000" imgH="2032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67533" y="6185733"/>
                        <a:ext cx="3189287" cy="319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572000" y="4584922"/>
          <a:ext cx="4495800" cy="1739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Equation" r:id="rId11" imgW="2921000" imgH="1130300" progId="Equation.DSMT4">
                  <p:embed/>
                </p:oleObj>
              </mc:Choice>
              <mc:Fallback>
                <p:oleObj name="Equation" r:id="rId11" imgW="2921000" imgH="11303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72000" y="4584922"/>
                        <a:ext cx="4495800" cy="1739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4237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E6CBA-DBD1-DB4D-8604-1F85EF7BE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66FF66"/>
                </a:solidFill>
              </a:rPr>
              <a:t>True</a:t>
            </a:r>
            <a:r>
              <a:rPr lang="en-US"/>
              <a:t> or </a:t>
            </a:r>
            <a:r>
              <a:rPr lang="en-US">
                <a:solidFill>
                  <a:srgbClr val="FF0000"/>
                </a:solidFill>
              </a:rPr>
              <a:t>False</a:t>
            </a:r>
            <a:r>
              <a:rPr lang="en-US"/>
              <a:t>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67D519-EF38-BB4D-952B-A73F3EE1F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19200"/>
            <a:ext cx="8915400" cy="5121275"/>
          </a:xfrm>
        </p:spPr>
        <p:txBody>
          <a:bodyPr/>
          <a:lstStyle/>
          <a:p>
            <a:r>
              <a:rPr lang="en-US" sz="2400" dirty="0"/>
              <a:t>A high energy (~1GeV) photon is traversing vacuum – could it convert to an electron-photon pair?:</a:t>
            </a:r>
          </a:p>
          <a:p>
            <a:r>
              <a:rPr lang="en-US" sz="2400" dirty="0"/>
              <a:t>			</a:t>
            </a:r>
            <a:r>
              <a:rPr lang="en-US" sz="2400" dirty="0">
                <a:solidFill>
                  <a:srgbClr val="66FF66"/>
                </a:solidFill>
              </a:rPr>
              <a:t> </a:t>
            </a:r>
            <a:r>
              <a:rPr lang="en-US" sz="2400" b="1" dirty="0">
                <a:solidFill>
                  <a:srgbClr val="66FF66"/>
                </a:solidFill>
              </a:rPr>
              <a:t>True</a:t>
            </a:r>
            <a:r>
              <a:rPr lang="en-US" sz="2400" dirty="0"/>
              <a:t>    or   </a:t>
            </a:r>
            <a:r>
              <a:rPr lang="en-US" sz="2400" b="1" dirty="0">
                <a:solidFill>
                  <a:srgbClr val="FF0000"/>
                </a:solidFill>
              </a:rPr>
              <a:t>False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? </a:t>
            </a:r>
          </a:p>
          <a:p>
            <a:endParaRPr lang="en-US" sz="2400" dirty="0"/>
          </a:p>
          <a:p>
            <a:r>
              <a:rPr lang="en-US" sz="2400" dirty="0"/>
              <a:t>A high-energy (~1 GeV) electron is traversing vacuum in a straight line – could it lose energy by emitting photons?:</a:t>
            </a:r>
          </a:p>
          <a:p>
            <a:r>
              <a:rPr lang="en-US" sz="2400" dirty="0"/>
              <a:t>			</a:t>
            </a:r>
            <a:r>
              <a:rPr lang="en-US" sz="2400" dirty="0">
                <a:solidFill>
                  <a:srgbClr val="66FF66"/>
                </a:solidFill>
              </a:rPr>
              <a:t> </a:t>
            </a:r>
            <a:r>
              <a:rPr lang="en-US" sz="2400" b="1" dirty="0">
                <a:solidFill>
                  <a:srgbClr val="66FF66"/>
                </a:solidFill>
              </a:rPr>
              <a:t>True</a:t>
            </a:r>
            <a:r>
              <a:rPr lang="en-US" sz="2400" dirty="0"/>
              <a:t>    or   </a:t>
            </a:r>
            <a:r>
              <a:rPr lang="en-US" sz="2400" b="1" dirty="0">
                <a:solidFill>
                  <a:srgbClr val="FF0000"/>
                </a:solidFill>
              </a:rPr>
              <a:t>False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? </a:t>
            </a:r>
          </a:p>
          <a:p>
            <a:endParaRPr lang="en-US" sz="2400" dirty="0"/>
          </a:p>
          <a:p>
            <a:r>
              <a:rPr lang="en-US" sz="2400" dirty="0"/>
              <a:t>A high-energy (~1 GeV) electron is traversing vacuum in a circular synchrotron – could it lose energy by emitting photons?:</a:t>
            </a:r>
            <a:br>
              <a:rPr lang="en-US" sz="2400" dirty="0"/>
            </a:br>
            <a:r>
              <a:rPr lang="en-US" sz="2400" dirty="0"/>
              <a:t>		</a:t>
            </a:r>
            <a:r>
              <a:rPr lang="en-US" sz="2400" dirty="0">
                <a:solidFill>
                  <a:srgbClr val="66FF66"/>
                </a:solidFill>
              </a:rPr>
              <a:t> </a:t>
            </a:r>
            <a:r>
              <a:rPr lang="en-US" sz="2400" b="1" dirty="0">
                <a:solidFill>
                  <a:srgbClr val="66FF66"/>
                </a:solidFill>
              </a:rPr>
              <a:t>True</a:t>
            </a:r>
            <a:r>
              <a:rPr lang="en-US" sz="2400" dirty="0"/>
              <a:t>    or   </a:t>
            </a:r>
            <a:r>
              <a:rPr lang="en-US" sz="2400" b="1" dirty="0">
                <a:solidFill>
                  <a:srgbClr val="FF0000"/>
                </a:solidFill>
              </a:rPr>
              <a:t>False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?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79AC99-3C67-3841-AB09-7048AC6F1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20-Apr-22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53B4D2-BF67-8047-80AC-A9B7DE769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B0F77-569D-9941-9254-6E8489104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1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Electromagnetic Showers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20-Apr-22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9" name="Picture 8" descr="OPAL_EB_10GeV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810" y="1006475"/>
            <a:ext cx="1980190" cy="5486400"/>
          </a:xfrm>
          <a:prstGeom prst="rect">
            <a:avLst/>
          </a:prstGeom>
        </p:spPr>
      </p:pic>
      <p:pic>
        <p:nvPicPr>
          <p:cNvPr id="10" name="Picture 9" descr="OPAL_EB_80GeV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966" y="1006475"/>
            <a:ext cx="1977752" cy="5486400"/>
          </a:xfrm>
          <a:prstGeom prst="rect">
            <a:avLst/>
          </a:prstGeom>
        </p:spPr>
      </p:pic>
      <p:pic>
        <p:nvPicPr>
          <p:cNvPr id="11" name="Picture 10" descr="OPAL_EB_1GeV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90600"/>
            <a:ext cx="1977158" cy="5486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97639" y="61722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</a:t>
            </a:r>
            <a:br>
              <a:rPr lang="en-US" dirty="0"/>
            </a:br>
            <a:r>
              <a:rPr lang="en-US" dirty="0"/>
              <a:t>Sven </a:t>
            </a:r>
            <a:r>
              <a:rPr lang="en-US" dirty="0" err="1"/>
              <a:t>Menke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485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Length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dirty="0"/>
              <a:t>High-energy electrons predominantly lose energy in matter by bremsstrahlung, and high-energy photons by </a:t>
            </a:r>
            <a:r>
              <a:rPr lang="en-US" sz="2000" dirty="0" err="1"/>
              <a:t>e</a:t>
            </a:r>
            <a:r>
              <a:rPr lang="en-US" sz="2000" baseline="30000" dirty="0" err="1"/>
              <a:t>+</a:t>
            </a:r>
            <a:r>
              <a:rPr lang="en-US" sz="2000" dirty="0" err="1"/>
              <a:t>e</a:t>
            </a:r>
            <a:r>
              <a:rPr lang="en-US" sz="2000" baseline="30000" dirty="0"/>
              <a:t>−</a:t>
            </a:r>
            <a:r>
              <a:rPr lang="en-US" sz="2000" dirty="0"/>
              <a:t> pair production</a:t>
            </a:r>
          </a:p>
          <a:p>
            <a:r>
              <a:rPr lang="en-US" sz="2000" dirty="0"/>
              <a:t>The characteristic amount of matter traversed for these related interactions is called the radiation length </a:t>
            </a:r>
            <a:r>
              <a:rPr lang="en-US" sz="2000" b="1" dirty="0"/>
              <a:t>X</a:t>
            </a:r>
            <a:r>
              <a:rPr lang="en-US" sz="2000" b="1" baseline="-25000" dirty="0"/>
              <a:t>0</a:t>
            </a:r>
            <a:r>
              <a:rPr lang="en-US" sz="2000" dirty="0"/>
              <a:t>, usually measured in g cm</a:t>
            </a:r>
            <a:r>
              <a:rPr lang="en-US" sz="2000" baseline="30000" dirty="0"/>
              <a:t>−2</a:t>
            </a:r>
            <a:endParaRPr lang="en-US" sz="2000" dirty="0"/>
          </a:p>
          <a:p>
            <a:pPr marL="857250" lvl="1" indent="-457200">
              <a:buFont typeface="Arial"/>
              <a:buChar char="•"/>
            </a:pPr>
            <a:r>
              <a:rPr lang="en-US" sz="2000" dirty="0"/>
              <a:t>The mean distance over which a high-energy electron loses all but </a:t>
            </a:r>
            <a:br>
              <a:rPr lang="en-US" sz="2000" dirty="0"/>
            </a:br>
            <a:r>
              <a:rPr lang="en-US" sz="2000" dirty="0"/>
              <a:t>1/e of its energy by bremsstrahlung</a:t>
            </a:r>
          </a:p>
          <a:p>
            <a:pPr marL="857250" lvl="1" indent="-457200">
              <a:buFont typeface="Arial"/>
              <a:buChar char="•"/>
            </a:pPr>
            <a:r>
              <a:rPr lang="en-US" sz="2000" dirty="0"/>
              <a:t>7/9 of the mean free path for pair production by a high-energy photon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7362F8A-4D58-6A48-A925-8DE063978680}" type="datetime5">
              <a:rPr lang="en-US" smtClean="0"/>
              <a:t>20-Apr-22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286000" y="4000500"/>
          <a:ext cx="3657600" cy="927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3" imgW="1752600" imgH="444500" progId="Equation.DSMT4">
                  <p:embed/>
                </p:oleObj>
              </mc:Choice>
              <mc:Fallback>
                <p:oleObj name="Equation" r:id="rId3" imgW="1752600" imgH="4445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0" y="4000500"/>
                        <a:ext cx="3657600" cy="9276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3384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Energy Loss Fractions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2F8A-4D58-6A48-A925-8DE063978680}" type="datetime5">
              <a:rPr lang="en-US" smtClean="0"/>
              <a:t>20-Apr-22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 descr="elossfrac_0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75" y="1219200"/>
            <a:ext cx="7744178" cy="548640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813300" y="3352800"/>
          <a:ext cx="26543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4" imgW="1955800" imgH="1066800" progId="Equation.DSMT4">
                  <p:embed/>
                </p:oleObj>
              </mc:Choice>
              <mc:Fallback>
                <p:oleObj name="Equation" r:id="rId4" imgW="1955800" imgH="10668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13300" y="3352800"/>
                        <a:ext cx="2654300" cy="14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52800" y="28194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E</a:t>
            </a:r>
            <a:r>
              <a:rPr lang="en-US" sz="2400" baseline="-25000" dirty="0" err="1"/>
              <a:t>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5587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Scattering Cross Sections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20-Apr-22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81000" y="2053961"/>
            <a:ext cx="8305800" cy="3549519"/>
            <a:chOff x="381000" y="2053961"/>
            <a:chExt cx="8305800" cy="3549519"/>
          </a:xfrm>
        </p:grpSpPr>
        <p:pic>
          <p:nvPicPr>
            <p:cNvPr id="6" name="Picture 5" descr="sigma_both_06.eps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948"/>
            <a:stretch/>
          </p:blipFill>
          <p:spPr>
            <a:xfrm>
              <a:off x="381000" y="2053961"/>
              <a:ext cx="3797300" cy="3203839"/>
            </a:xfrm>
            <a:prstGeom prst="rect">
              <a:avLst/>
            </a:prstGeom>
          </p:spPr>
        </p:pic>
        <p:pic>
          <p:nvPicPr>
            <p:cNvPr id="7" name="Picture 6" descr="sigma_both_06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283"/>
            <a:stretch/>
          </p:blipFill>
          <p:spPr>
            <a:xfrm>
              <a:off x="4889500" y="2053961"/>
              <a:ext cx="3797300" cy="3514919"/>
            </a:xfrm>
            <a:prstGeom prst="rect">
              <a:avLst/>
            </a:prstGeom>
          </p:spPr>
        </p:pic>
        <p:pic>
          <p:nvPicPr>
            <p:cNvPr id="8" name="Picture 7" descr="sigma_both_06.eps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815" b="1"/>
            <a:stretch/>
          </p:blipFill>
          <p:spPr>
            <a:xfrm>
              <a:off x="457200" y="5257800"/>
              <a:ext cx="3797300" cy="345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5489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Electromagnetic Shower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20-Apr-22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 descr="e30f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95663"/>
            <a:ext cx="7716033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7702034" y="3352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</a:t>
            </a:r>
            <a:r>
              <a:rPr lang="en-US" baseline="-25000" dirty="0" err="1">
                <a:latin typeface="Symbol" charset="2"/>
                <a:cs typeface="Symbol" charset="2"/>
              </a:rPr>
              <a:t>g</a:t>
            </a:r>
            <a:r>
              <a:rPr lang="en-US" dirty="0"/>
              <a:t> &gt;1.5 MeV</a:t>
            </a:r>
          </a:p>
        </p:txBody>
      </p:sp>
    </p:spTree>
    <p:extLst>
      <p:ext uri="{BB962C8B-B14F-4D97-AF65-F5344CB8AC3E}">
        <p14:creationId xmlns:p14="http://schemas.microsoft.com/office/powerpoint/2010/main" val="1380706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Shower Development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20-Apr-22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25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04799" y="1447800"/>
          <a:ext cx="5804807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Equation" r:id="rId3" imgW="3009900" imgH="711200" progId="Equation.DSMT4">
                  <p:embed/>
                </p:oleObj>
              </mc:Choice>
              <mc:Fallback>
                <p:oleObj name="Equation" r:id="rId3" imgW="3009900" imgH="7112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799" y="1447800"/>
                        <a:ext cx="5804807" cy="137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404419" y="1905000"/>
          <a:ext cx="4596581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Equation" r:id="rId5" imgW="2159000" imgH="393700" progId="Equation.DSMT4">
                  <p:embed/>
                </p:oleObj>
              </mc:Choice>
              <mc:Fallback>
                <p:oleObj name="Equation" r:id="rId5" imgW="2159000" imgH="3937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04419" y="1905000"/>
                        <a:ext cx="4596581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32695" y="3067050"/>
          <a:ext cx="7058705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Equation" r:id="rId7" imgW="3175000" imgH="711200" progId="Equation.DSMT4">
                  <p:embed/>
                </p:oleObj>
              </mc:Choice>
              <mc:Fallback>
                <p:oleObj name="Equation" r:id="rId7" imgW="3175000" imgH="7112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2695" y="3067050"/>
                        <a:ext cx="7058705" cy="1581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64142" y="4953000"/>
          <a:ext cx="70580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Equation" r:id="rId9" imgW="3136900" imgH="203200" progId="Equation.DSMT4">
                  <p:embed/>
                </p:oleObj>
              </mc:Choice>
              <mc:Fallback>
                <p:oleObj name="Equation" r:id="rId9" imgW="3136900" imgH="2032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64142" y="4953000"/>
                        <a:ext cx="7058025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12791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Moliere Radius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Transverse development of EM showers is fit using</a:t>
            </a:r>
          </a:p>
          <a:p>
            <a:endParaRPr lang="en-US" dirty="0"/>
          </a:p>
          <a:p>
            <a:pPr marL="857250" lvl="1" indent="-457200">
              <a:buFont typeface="Arial"/>
              <a:buChar char="•"/>
            </a:pPr>
            <a:r>
              <a:rPr lang="en-US" dirty="0"/>
              <a:t>Moliere Radius: </a:t>
            </a:r>
          </a:p>
          <a:p>
            <a:pPr marL="857250" lvl="1" indent="-457200">
              <a:buFont typeface="Arial"/>
              <a:buChar char="•"/>
            </a:pPr>
            <a:endParaRPr lang="en-US" dirty="0"/>
          </a:p>
          <a:p>
            <a:pPr marL="857250" lvl="1" indent="-457200">
              <a:buFont typeface="Arial"/>
              <a:buChar char="•"/>
            </a:pPr>
            <a:r>
              <a:rPr lang="en-US" dirty="0"/>
              <a:t>On average only ~10% of energy is outside R</a:t>
            </a:r>
            <a:r>
              <a:rPr lang="en-US" baseline="-25000" dirty="0"/>
              <a:t>M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On average only ~1% of energy is outside 3.5R</a:t>
            </a:r>
            <a:r>
              <a:rPr lang="en-US" baseline="-25000" dirty="0"/>
              <a:t>M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Distribution: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7362F8A-4D58-6A48-A925-8DE063978680}" type="datetime5">
              <a:rPr lang="en-US" smtClean="0"/>
              <a:t>20-Apr-22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26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657600" y="2181980"/>
          <a:ext cx="4957483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3" imgW="2006600" imgH="431800" progId="Equation.DSMT4">
                  <p:embed/>
                </p:oleObj>
              </mc:Choice>
              <mc:Fallback>
                <p:oleObj name="Equation" r:id="rId3" imgW="2006600" imgH="4318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57600" y="2181980"/>
                        <a:ext cx="4957483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18153" y="5105399"/>
          <a:ext cx="8016247" cy="1219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Equation" r:id="rId5" imgW="3340100" imgH="508000" progId="Equation.DSMT4">
                  <p:embed/>
                </p:oleObj>
              </mc:Choice>
              <mc:Fallback>
                <p:oleObj name="Equation" r:id="rId5" imgW="3340100" imgH="5080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8153" y="5105399"/>
                        <a:ext cx="8016247" cy="1219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5977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 Calorimeters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20-Apr-22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 descr="calorimeters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96724"/>
            <a:ext cx="5041618" cy="53035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30337" y="3200400"/>
            <a:ext cx="3276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Better than 1% energy resolution possible for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100 </a:t>
            </a:r>
            <a:r>
              <a:rPr lang="en-US" dirty="0" err="1">
                <a:solidFill>
                  <a:srgbClr val="FF0000"/>
                </a:solidFill>
              </a:rPr>
              <a:t>GeV</a:t>
            </a:r>
            <a:r>
              <a:rPr lang="en-US" dirty="0">
                <a:solidFill>
                  <a:srgbClr val="FF0000"/>
                </a:solidFill>
              </a:rPr>
              <a:t> electrons &amp; photons</a:t>
            </a:r>
          </a:p>
        </p:txBody>
      </p:sp>
    </p:spTree>
    <p:extLst>
      <p:ext uri="{BB962C8B-B14F-4D97-AF65-F5344CB8AC3E}">
        <p14:creationId xmlns:p14="http://schemas.microsoft.com/office/powerpoint/2010/main" val="4101882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Hadronic</a:t>
            </a:r>
            <a:r>
              <a:rPr lang="en-US" dirty="0"/>
              <a:t> Interaction Length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The length scale appropriate for </a:t>
            </a:r>
            <a:r>
              <a:rPr lang="en-US" sz="2400" dirty="0" err="1"/>
              <a:t>hadronic</a:t>
            </a:r>
            <a:r>
              <a:rPr lang="en-US" sz="2400" dirty="0"/>
              <a:t> cascades is the nuclear interaction length, given very roughly by</a:t>
            </a:r>
          </a:p>
          <a:p>
            <a:endParaRPr lang="en-US" sz="2400" dirty="0"/>
          </a:p>
          <a:p>
            <a:pPr marL="857250" lvl="1" indent="-457200">
              <a:buFont typeface="Arial"/>
              <a:buChar char="•"/>
            </a:pPr>
            <a:r>
              <a:rPr lang="en-US" sz="2400" dirty="0"/>
              <a:t>Length to first interaction</a:t>
            </a:r>
          </a:p>
          <a:p>
            <a:pPr marL="1257300" lvl="2" indent="-457200">
              <a:buFont typeface="Arial"/>
              <a:buChar char="•"/>
            </a:pPr>
            <a:r>
              <a:rPr lang="en-US" sz="2400" dirty="0"/>
              <a:t>Typically </a:t>
            </a:r>
            <a:r>
              <a:rPr lang="en-US" sz="2400" dirty="0">
                <a:latin typeface="Symbol" charset="2"/>
                <a:cs typeface="Symbol" charset="2"/>
              </a:rPr>
              <a:t>p</a:t>
            </a:r>
            <a:r>
              <a:rPr lang="en-US" sz="2400" baseline="30000" dirty="0"/>
              <a:t>0</a:t>
            </a:r>
            <a:r>
              <a:rPr lang="en-US" sz="2400" dirty="0"/>
              <a:t> created (decays to photons) with EM shower (Interaction probability in one </a:t>
            </a:r>
            <a:r>
              <a:rPr lang="en-US" sz="2400" dirty="0" err="1">
                <a:latin typeface="Symbol" charset="2"/>
                <a:cs typeface="Symbol" charset="2"/>
              </a:rPr>
              <a:t>l</a:t>
            </a:r>
            <a:r>
              <a:rPr lang="en-US" sz="2400" baseline="-25000" dirty="0" err="1"/>
              <a:t>I</a:t>
            </a:r>
            <a:r>
              <a:rPr lang="en-US" sz="2400" baseline="-25000" dirty="0"/>
              <a:t> </a:t>
            </a:r>
            <a:r>
              <a:rPr lang="en-US" sz="2400" dirty="0"/>
              <a:t>is 63%)</a:t>
            </a:r>
            <a:endParaRPr lang="en-US" sz="2400" baseline="-25000" dirty="0"/>
          </a:p>
          <a:p>
            <a:pPr marL="1257300" lvl="2" indent="-457200">
              <a:buFont typeface="Arial"/>
              <a:buChar char="•"/>
            </a:pPr>
            <a:r>
              <a:rPr lang="en-US" sz="2400" dirty="0" err="1"/>
              <a:t>Hadronic</a:t>
            </a:r>
            <a:r>
              <a:rPr lang="en-US" sz="2400" dirty="0"/>
              <a:t> debris continues to develop showers</a:t>
            </a:r>
          </a:p>
          <a:p>
            <a:pPr marL="1257300" lvl="2" indent="-457200">
              <a:buFont typeface="Arial"/>
              <a:buChar char="•"/>
            </a:pPr>
            <a:r>
              <a:rPr lang="en-US" sz="2400" dirty="0"/>
              <a:t>Spreads more longitudinally &amp; transversely</a:t>
            </a:r>
          </a:p>
          <a:p>
            <a:pPr marL="1257300" lvl="2" indent="-457200">
              <a:buFont typeface="Arial"/>
              <a:buChar char="•"/>
            </a:pPr>
            <a:r>
              <a:rPr lang="en-US" sz="2400" dirty="0" err="1"/>
              <a:t>Hadronic</a:t>
            </a:r>
            <a:r>
              <a:rPr lang="en-US" sz="2400" dirty="0"/>
              <a:t> shower maximum: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20-Apr-22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28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667000" y="2133600"/>
          <a:ext cx="2895600" cy="54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Equation" r:id="rId3" imgW="1206500" imgH="228600" progId="Equation.DSMT4">
                  <p:embed/>
                </p:oleObj>
              </mc:Choice>
              <mc:Fallback>
                <p:oleObj name="Equation" r:id="rId3" imgW="1206500" imgH="2286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67000" y="2133600"/>
                        <a:ext cx="2895600" cy="548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362200" y="5051676"/>
          <a:ext cx="4191000" cy="1453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Equation" r:id="rId5" imgW="1905000" imgH="660400" progId="Equation.DSMT4">
                  <p:embed/>
                </p:oleObj>
              </mc:Choice>
              <mc:Fallback>
                <p:oleObj name="Equation" r:id="rId5" imgW="1905000" imgH="6604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62200" y="5051676"/>
                        <a:ext cx="4191000" cy="1453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00722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Hadronic</a:t>
            </a:r>
            <a:r>
              <a:rPr lang="en-US" dirty="0"/>
              <a:t> Calorimeter Thickness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Containment of </a:t>
            </a:r>
            <a:r>
              <a:rPr lang="en-US" sz="2400" dirty="0" err="1"/>
              <a:t>hadronic</a:t>
            </a:r>
            <a:r>
              <a:rPr lang="en-US" sz="2400" dirty="0"/>
              <a:t> showers takes large calorimeters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7362F8A-4D58-6A48-A925-8DE063978680}" type="datetime5">
              <a:rPr lang="en-US" smtClean="0"/>
              <a:t>20-Apr-22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 descr="hadShowerDepth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715632"/>
            <a:ext cx="6477000" cy="48375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2624077"/>
            <a:ext cx="25146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Energy resolution depends on the thickness ratio of active/passive, light-yield, photo-detector …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Energy resolutions vary between 50%/√E and 100 % /√E</a:t>
            </a:r>
          </a:p>
        </p:txBody>
      </p:sp>
    </p:spTree>
    <p:extLst>
      <p:ext uri="{BB962C8B-B14F-4D97-AF65-F5344CB8AC3E}">
        <p14:creationId xmlns:p14="http://schemas.microsoft.com/office/powerpoint/2010/main" val="1755591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E6CBA-DBD1-DB4D-8604-1F85EF7BE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66FF66"/>
                </a:solidFill>
              </a:rPr>
              <a:t>True</a:t>
            </a:r>
            <a:r>
              <a:rPr lang="en-US"/>
              <a:t> or </a:t>
            </a:r>
            <a:r>
              <a:rPr lang="en-US">
                <a:solidFill>
                  <a:srgbClr val="FF0000"/>
                </a:solidFill>
              </a:rPr>
              <a:t>False</a:t>
            </a:r>
            <a:r>
              <a:rPr lang="en-US"/>
              <a:t>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67D519-EF38-BB4D-952B-A73F3EE1F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19200"/>
            <a:ext cx="8915400" cy="5121275"/>
          </a:xfrm>
        </p:spPr>
        <p:txBody>
          <a:bodyPr/>
          <a:lstStyle/>
          <a:p>
            <a:r>
              <a:rPr lang="en-US" sz="2400" dirty="0"/>
              <a:t>A high energy (~1GeV) photon impinges on a chunk of metal – could it convert to an electron-photon pair?:</a:t>
            </a:r>
          </a:p>
          <a:p>
            <a:r>
              <a:rPr lang="en-US" sz="2400" dirty="0"/>
              <a:t>			</a:t>
            </a:r>
            <a:r>
              <a:rPr lang="en-US" sz="2400" dirty="0">
                <a:solidFill>
                  <a:srgbClr val="66FF66"/>
                </a:solidFill>
              </a:rPr>
              <a:t> </a:t>
            </a:r>
            <a:r>
              <a:rPr lang="en-US" sz="2400" b="1" dirty="0">
                <a:solidFill>
                  <a:srgbClr val="66FF66"/>
                </a:solidFill>
              </a:rPr>
              <a:t>True</a:t>
            </a:r>
            <a:r>
              <a:rPr lang="en-US" sz="2400" dirty="0"/>
              <a:t>    or   </a:t>
            </a:r>
            <a:r>
              <a:rPr lang="en-US" sz="2400" b="1" dirty="0">
                <a:solidFill>
                  <a:srgbClr val="FF0000"/>
                </a:solidFill>
              </a:rPr>
              <a:t>False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? </a:t>
            </a:r>
          </a:p>
          <a:p>
            <a:endParaRPr lang="en-US" sz="2400" dirty="0"/>
          </a:p>
          <a:p>
            <a:r>
              <a:rPr lang="en-US" sz="2400" dirty="0"/>
              <a:t>A high-energy (~1 GeV) photon impinges on a chunk of metal – it converts to an electron and positron each with energy equal to ~0.5 GeV?:</a:t>
            </a:r>
            <a:br>
              <a:rPr lang="en-US" sz="2400" dirty="0"/>
            </a:br>
            <a:r>
              <a:rPr lang="en-US" sz="2400" dirty="0"/>
              <a:t>		</a:t>
            </a:r>
            <a:r>
              <a:rPr lang="en-US" sz="2400" dirty="0">
                <a:solidFill>
                  <a:srgbClr val="66FF66"/>
                </a:solidFill>
              </a:rPr>
              <a:t> </a:t>
            </a:r>
            <a:r>
              <a:rPr lang="en-US" sz="2400" b="1" dirty="0">
                <a:solidFill>
                  <a:srgbClr val="66FF66"/>
                </a:solidFill>
              </a:rPr>
              <a:t>True</a:t>
            </a:r>
            <a:r>
              <a:rPr lang="en-US" sz="2400" dirty="0"/>
              <a:t>    or   </a:t>
            </a:r>
            <a:r>
              <a:rPr lang="en-US" sz="2400" b="1" dirty="0">
                <a:solidFill>
                  <a:srgbClr val="FF0000"/>
                </a:solidFill>
              </a:rPr>
              <a:t>False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? </a:t>
            </a:r>
          </a:p>
          <a:p>
            <a:endParaRPr lang="en-US" sz="2400" dirty="0"/>
          </a:p>
          <a:p>
            <a:r>
              <a:rPr lang="en-US" sz="2400" dirty="0"/>
              <a:t>A 100-MeV electron impinges on a crystal – could it lose energy by emitting photons?:</a:t>
            </a:r>
          </a:p>
          <a:p>
            <a:r>
              <a:rPr lang="en-US" sz="2400" dirty="0"/>
              <a:t>			</a:t>
            </a:r>
            <a:r>
              <a:rPr lang="en-US" sz="2400" dirty="0">
                <a:solidFill>
                  <a:srgbClr val="66FF66"/>
                </a:solidFill>
              </a:rPr>
              <a:t> </a:t>
            </a:r>
            <a:r>
              <a:rPr lang="en-US" sz="2400" b="1" dirty="0">
                <a:solidFill>
                  <a:srgbClr val="66FF66"/>
                </a:solidFill>
              </a:rPr>
              <a:t>True</a:t>
            </a:r>
            <a:r>
              <a:rPr lang="en-US" sz="2400" dirty="0"/>
              <a:t>    or   </a:t>
            </a:r>
            <a:r>
              <a:rPr lang="en-US" sz="2400" b="1" dirty="0">
                <a:solidFill>
                  <a:srgbClr val="FF0000"/>
                </a:solidFill>
              </a:rPr>
              <a:t>False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? 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79AC99-3C67-3841-AB09-7048AC6F1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20-Apr-22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53B4D2-BF67-8047-80AC-A9B7DE769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B0F77-569D-9941-9254-6E8489104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7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Muon</a:t>
            </a:r>
            <a:r>
              <a:rPr lang="en-US" dirty="0"/>
              <a:t> Systems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Muon</a:t>
            </a:r>
            <a:r>
              <a:rPr lang="en-US" dirty="0"/>
              <a:t> systems are usually large magnetized steel structures interspersed with gas chambers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Drift tubes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Resistive plate chambers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Cathode strip chambers</a:t>
            </a:r>
          </a:p>
          <a:p>
            <a:pPr marL="0" indent="0"/>
            <a:r>
              <a:rPr lang="en-US" dirty="0"/>
              <a:t>Sparse point measurements sufficient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Occupancy is usually low</a:t>
            </a:r>
          </a:p>
          <a:p>
            <a:pPr marL="0" indent="0"/>
            <a:r>
              <a:rPr lang="en-US" dirty="0"/>
              <a:t>Matching of </a:t>
            </a:r>
            <a:r>
              <a:rPr lang="en-US" dirty="0" err="1"/>
              <a:t>muon</a:t>
            </a:r>
            <a:r>
              <a:rPr lang="en-US" dirty="0"/>
              <a:t> system tracks to the inner tracks provides good measurement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Multiple scattering needs to be taken account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7362F8A-4D58-6A48-A925-8DE063978680}" type="datetime5">
              <a:rPr lang="en-US" smtClean="0"/>
              <a:t>20-Apr-22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507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</a:t>
            </a:r>
            <a:r>
              <a:rPr lang="en-US" dirty="0" err="1"/>
              <a:t>Muon</a:t>
            </a:r>
            <a:r>
              <a:rPr lang="en-US" dirty="0"/>
              <a:t>/Tracker Resolution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2F8A-4D58-6A48-A925-8DE063978680}" type="datetime5">
              <a:rPr lang="en-US" smtClean="0"/>
              <a:t>20-Apr-22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6" descr="muonResolutio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9200"/>
            <a:ext cx="7620000" cy="511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984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5B7CA-5792-F28B-34FC-CEE8CDA9D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8-GeV Spectrometer @ SLAC</a:t>
            </a:r>
            <a:br>
              <a:rPr lang="en-US" dirty="0"/>
            </a:br>
            <a:r>
              <a:rPr lang="en-US" dirty="0"/>
              <a:t>Deep Inelastic Scattering (</a:t>
            </a:r>
            <a:r>
              <a:rPr lang="en-US" dirty="0" err="1"/>
              <a:t>eP</a:t>
            </a:r>
            <a:r>
              <a:rPr lang="en-US" dirty="0"/>
              <a:t>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02F120-FB1E-2DDE-04AC-D12E5FB31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20-Apr-22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0448CF-5B9C-8907-C5E2-DAC77EDAF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59B0A8-0B95-6D45-F8C8-A4F740A2A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478940-329C-F8A0-D4E6-C8C7DCC18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65532"/>
            <a:ext cx="6084207" cy="511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64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Detectors in the </a:t>
            </a:r>
            <a:br>
              <a:rPr lang="en-US" dirty="0"/>
            </a:br>
            <a:r>
              <a:rPr lang="en-US" dirty="0"/>
              <a:t>8-GeV Spectrometer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76DD377-3EE6-FB4A-8674-3AC81219CBE4}" type="datetime5">
              <a:rPr lang="en-US" smtClean="0"/>
              <a:t>20-Apr-22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74649"/>
            <a:ext cx="8153400" cy="48547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1219200"/>
            <a:ext cx="853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June </a:t>
            </a:r>
            <a:r>
              <a:rPr lang="mr-IN" b="1" dirty="0"/>
              <a:t>–</a:t>
            </a:r>
            <a:r>
              <a:rPr lang="en-US" b="1" dirty="0"/>
              <a:t> September 1985</a:t>
            </a:r>
          </a:p>
          <a:p>
            <a:r>
              <a:rPr lang="en-US" dirty="0"/>
              <a:t>Calibration of </a:t>
            </a:r>
            <a:r>
              <a:rPr lang="en-US" dirty="0" err="1"/>
              <a:t>toroids</a:t>
            </a:r>
            <a:r>
              <a:rPr lang="en-US" dirty="0"/>
              <a:t> (for beam energy)</a:t>
            </a:r>
          </a:p>
          <a:p>
            <a:r>
              <a:rPr lang="en-US" dirty="0"/>
              <a:t>Spectrometer survey, Cherenkov &amp; Calorimeter rebuilt</a:t>
            </a:r>
          </a:p>
          <a:p>
            <a:r>
              <a:rPr lang="en-US" dirty="0"/>
              <a:t>New electronics, data acquisition, software </a:t>
            </a:r>
            <a:r>
              <a:rPr lang="mr-IN" dirty="0"/>
              <a:t>…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online display of cross section result!</a:t>
            </a:r>
          </a:p>
          <a:p>
            <a:r>
              <a:rPr lang="en-US" dirty="0"/>
              <a:t>   (MWPC from E139)</a:t>
            </a:r>
          </a:p>
        </p:txBody>
      </p:sp>
    </p:spTree>
    <p:extLst>
      <p:ext uri="{BB962C8B-B14F-4D97-AF65-F5344CB8AC3E}">
        <p14:creationId xmlns:p14="http://schemas.microsoft.com/office/powerpoint/2010/main" val="12680650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Electronics</a:t>
            </a:r>
            <a:br>
              <a:rPr lang="en-US" dirty="0"/>
            </a:br>
            <a:r>
              <a:rPr lang="en-US" sz="2800" dirty="0"/>
              <a:t>Le </a:t>
            </a:r>
            <a:r>
              <a:rPr lang="en-US" sz="2800" dirty="0" err="1"/>
              <a:t>Croy</a:t>
            </a:r>
            <a:r>
              <a:rPr lang="en-US" sz="2800" dirty="0"/>
              <a:t> ADC/TDCs &amp; Cable Delay Lines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76DD377-3EE6-FB4A-8674-3AC81219CBE4}" type="datetime5">
              <a:rPr lang="en-US" smtClean="0"/>
              <a:t>20-Apr-22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71599"/>
            <a:ext cx="6934200" cy="499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745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e-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dirty="0"/>
              <a:t> Discrimination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76DD377-3EE6-FB4A-8674-3AC81219CBE4}" type="datetime5">
              <a:rPr lang="en-US" smtClean="0"/>
              <a:t>20-Apr-22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057400"/>
            <a:ext cx="4013200" cy="30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0" y="1112647"/>
            <a:ext cx="3945636" cy="539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334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E68C3-5511-3860-6A46-B985BE9F2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SLD Detector on SLC (</a:t>
            </a:r>
            <a:r>
              <a:rPr lang="en-US" dirty="0" err="1"/>
              <a:t>e+e</a:t>
            </a:r>
            <a:r>
              <a:rPr lang="en-US" dirty="0"/>
              <a:t>-)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477BBD-6FD8-B9C0-E70B-983C8847D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20-Apr-22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61BE74-EC85-8C94-22A4-B6C3A7CD6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83B8B-75F9-9681-AC21-B28CE102C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6C15C804-F9ED-40BA-18F2-711824F0F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371600"/>
            <a:ext cx="5497787" cy="503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587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F098B-A302-8274-674B-B34B919BB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CCD Pixel Vertex Detector + </a:t>
            </a:r>
            <a:br>
              <a:rPr lang="en-US" dirty="0"/>
            </a:br>
            <a:r>
              <a:rPr lang="en-US" dirty="0"/>
              <a:t>Cerenkov Ring Imaging Detector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B00D8C-82B8-6961-10D8-00AA1CDE0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20-Apr-22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DC5685-4562-68C0-23D4-844472FF8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FDE0E4-483A-1F66-4302-FD30F0B8E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05FA902F-43A1-C1AC-8464-57D847FE7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10" y="2209800"/>
            <a:ext cx="4284677" cy="288925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A0083793-8399-9818-019E-8F312ECF5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269" y="2176463"/>
            <a:ext cx="4290531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132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EB7B6-C4A4-9F39-FE03-FCF02E0E8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ZEUS Detector @ DESY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F2BCCF-0698-123C-EB31-72603CEF1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20-Apr-22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26AA99-CB47-48E3-43C4-63619B725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B237B7-EF12-C1C2-627C-0F6619B81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6" descr="A picture containing LEGO, toy, indoor&#10;&#10;Description automatically generated">
            <a:extLst>
              <a:ext uri="{FF2B5EF4-FFF2-40B4-BE49-F238E27FC236}">
                <a16:creationId xmlns:a16="http://schemas.microsoft.com/office/drawing/2014/main" id="{3E1B0A9E-2003-7825-F1DB-AAFED71AC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71600"/>
            <a:ext cx="6826250" cy="490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300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099E4-E75D-0DBD-FD44-D72406BA7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ZEUS U-Scintillator Calorimeter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363272-BEC7-28C9-DC3D-0238C4D56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20-Apr-22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9454F-1B85-A4F3-D92B-42E36904A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7168B-F494-5E5F-C7C9-F2B3187BA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CD66AB-DC0C-5243-7AF4-D5DF5CCE3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7817"/>
            <a:ext cx="5181600" cy="4165600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0CBF9880-4E9D-C703-BE41-6E3543C5D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752600"/>
            <a:ext cx="410094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05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E6CBA-DBD1-DB4D-8604-1F85EF7BE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66FF66"/>
                </a:solidFill>
              </a:rPr>
              <a:t>True</a:t>
            </a:r>
            <a:r>
              <a:rPr lang="en-US"/>
              <a:t> or </a:t>
            </a:r>
            <a:r>
              <a:rPr lang="en-US">
                <a:solidFill>
                  <a:srgbClr val="FF0000"/>
                </a:solidFill>
              </a:rPr>
              <a:t>False</a:t>
            </a:r>
            <a:r>
              <a:rPr lang="en-US"/>
              <a:t>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67D519-EF38-BB4D-952B-A73F3EE1F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19200"/>
            <a:ext cx="8915400" cy="5121275"/>
          </a:xfrm>
        </p:spPr>
        <p:txBody>
          <a:bodyPr/>
          <a:lstStyle/>
          <a:p>
            <a:r>
              <a:rPr lang="en-US" sz="2400" dirty="0"/>
              <a:t>Both 100 MeV and above electrons and photons produce a cascade of electrons and photons?:</a:t>
            </a:r>
          </a:p>
          <a:p>
            <a:r>
              <a:rPr lang="en-US" sz="2400" dirty="0"/>
              <a:t>			</a:t>
            </a:r>
            <a:r>
              <a:rPr lang="en-US" sz="2400" dirty="0">
                <a:solidFill>
                  <a:srgbClr val="66FF66"/>
                </a:solidFill>
              </a:rPr>
              <a:t> </a:t>
            </a:r>
            <a:r>
              <a:rPr lang="en-US" sz="2400" b="1" dirty="0">
                <a:solidFill>
                  <a:srgbClr val="66FF66"/>
                </a:solidFill>
              </a:rPr>
              <a:t>True</a:t>
            </a:r>
            <a:r>
              <a:rPr lang="en-US" sz="2400" dirty="0"/>
              <a:t>    or   </a:t>
            </a:r>
            <a:r>
              <a:rPr lang="en-US" sz="2400" b="1" dirty="0">
                <a:solidFill>
                  <a:srgbClr val="FF0000"/>
                </a:solidFill>
              </a:rPr>
              <a:t>False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? </a:t>
            </a:r>
          </a:p>
          <a:p>
            <a:endParaRPr lang="en-US" sz="2400" dirty="0"/>
          </a:p>
          <a:p>
            <a:r>
              <a:rPr lang="en-US" sz="2400" dirty="0"/>
              <a:t>The photons stop converting to electron-positron pairs when they have E &lt; 2m</a:t>
            </a:r>
            <a:r>
              <a:rPr lang="en-US" sz="2400" baseline="-25000" dirty="0"/>
              <a:t>e</a:t>
            </a:r>
            <a:r>
              <a:rPr lang="en-US" sz="2400" dirty="0"/>
              <a:t>:</a:t>
            </a:r>
            <a:br>
              <a:rPr lang="en-US" sz="2400" dirty="0"/>
            </a:br>
            <a:r>
              <a:rPr lang="en-US" sz="2400" dirty="0"/>
              <a:t>		</a:t>
            </a:r>
            <a:r>
              <a:rPr lang="en-US" sz="2400" dirty="0">
                <a:solidFill>
                  <a:srgbClr val="66FF66"/>
                </a:solidFill>
              </a:rPr>
              <a:t> </a:t>
            </a:r>
            <a:r>
              <a:rPr lang="en-US" sz="2400" b="1" dirty="0">
                <a:solidFill>
                  <a:srgbClr val="66FF66"/>
                </a:solidFill>
              </a:rPr>
              <a:t>True</a:t>
            </a:r>
            <a:r>
              <a:rPr lang="en-US" sz="2400" dirty="0"/>
              <a:t>    or   </a:t>
            </a:r>
            <a:r>
              <a:rPr lang="en-US" sz="2400" b="1" dirty="0">
                <a:solidFill>
                  <a:srgbClr val="FF0000"/>
                </a:solidFill>
              </a:rPr>
              <a:t>False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? </a:t>
            </a:r>
          </a:p>
          <a:p>
            <a:endParaRPr lang="en-US" sz="2400" dirty="0"/>
          </a:p>
          <a:p>
            <a:r>
              <a:rPr lang="en-US" sz="2400" dirty="0"/>
              <a:t>Muon is a heavier lepton compared to an electron. Its electromagnetic interactions with matter occur at the same rate as that of an electron?:</a:t>
            </a:r>
          </a:p>
          <a:p>
            <a:r>
              <a:rPr lang="en-US" sz="2400" dirty="0"/>
              <a:t>			</a:t>
            </a:r>
            <a:r>
              <a:rPr lang="en-US" sz="2400" dirty="0">
                <a:solidFill>
                  <a:srgbClr val="66FF66"/>
                </a:solidFill>
              </a:rPr>
              <a:t> </a:t>
            </a:r>
            <a:r>
              <a:rPr lang="en-US" sz="2400" b="1" dirty="0">
                <a:solidFill>
                  <a:srgbClr val="66FF66"/>
                </a:solidFill>
              </a:rPr>
              <a:t>True</a:t>
            </a:r>
            <a:r>
              <a:rPr lang="en-US" sz="2400" dirty="0"/>
              <a:t>    or   </a:t>
            </a:r>
            <a:r>
              <a:rPr lang="en-US" sz="2400" b="1" dirty="0">
                <a:solidFill>
                  <a:srgbClr val="FF0000"/>
                </a:solidFill>
              </a:rPr>
              <a:t>False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? 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79AC99-3C67-3841-AB09-7048AC6F1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20-Apr-22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53B4D2-BF67-8047-80AC-A9B7DE769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B0F77-569D-9941-9254-6E8489104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9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56D46-E996-DE7A-665E-BA0E1555A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BaBar</a:t>
            </a:r>
            <a:r>
              <a:rPr lang="en-US" dirty="0"/>
              <a:t> Detector at SLAC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7E1FC1-F4D6-8C18-6464-84E7D8CF8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20-Apr-22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7B0D6-5969-60B2-FC6C-323CEA402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584BC-919E-3F70-DCB4-76BB25366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485D07D-FE72-DCCA-47FC-731A377A3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375" y="1314485"/>
            <a:ext cx="7391400" cy="504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325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E76E0-10FC-4896-0836-C8D820832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BaBar</a:t>
            </a:r>
            <a:r>
              <a:rPr lang="en-US" dirty="0"/>
              <a:t> - DIRC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4282C4-5F7E-579C-E35A-B2684262A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20-Apr-22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1F9271-A204-DCF3-EB41-118013B40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FAB33E-CFD9-7E62-4A7C-833210D3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0FDC02A-EA3A-4F44-98CA-DEB383650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371600"/>
            <a:ext cx="5791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677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80DD6-0426-625C-0B13-E25C0530D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LZ TPC in Sanford (SD)</a:t>
            </a:r>
            <a:br>
              <a:rPr lang="en-US" dirty="0"/>
            </a:br>
            <a:r>
              <a:rPr lang="en-US" dirty="0"/>
              <a:t>for Dark Matter Searches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74411B-21F7-B1B6-50FC-C9647DB5F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20-Apr-22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7BEB4B-3C06-7C08-42BE-5EBC820B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0DABA5-2055-DCCB-816F-251312810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FE9528B-17DF-415F-040E-89F86A9A6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725" y="1295400"/>
            <a:ext cx="5076403" cy="5197475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7D54BE2E-D3A9-8FDE-F0AD-F9D73A6CD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33" y="1355724"/>
            <a:ext cx="3151367" cy="2468984"/>
          </a:xfrm>
          <a:prstGeom prst="rect">
            <a:avLst/>
          </a:prstGeom>
        </p:spPr>
      </p:pic>
      <p:pic>
        <p:nvPicPr>
          <p:cNvPr id="11" name="Picture 10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6F0DD523-FBBA-2705-606A-660142A63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32" y="4098924"/>
            <a:ext cx="3151367" cy="237807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33C5915-3C16-8E42-B6B3-C65FD859EF5E}"/>
                  </a:ext>
                </a:extLst>
              </p14:cNvPr>
              <p14:cNvContentPartPr/>
              <p14:nvPr/>
            </p14:nvContentPartPr>
            <p14:xfrm>
              <a:off x="7075850" y="2418881"/>
              <a:ext cx="5760" cy="17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33C5915-3C16-8E42-B6B3-C65FD859EF5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060370" y="2403761"/>
                <a:ext cx="363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F03C323-240B-CE4A-90AE-76AFAFD14E21}"/>
                  </a:ext>
                </a:extLst>
              </p14:cNvPr>
              <p14:cNvContentPartPr/>
              <p14:nvPr/>
            </p14:nvContentPartPr>
            <p14:xfrm>
              <a:off x="7037690" y="5534681"/>
              <a:ext cx="60120" cy="763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F03C323-240B-CE4A-90AE-76AFAFD14E2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022570" y="5519561"/>
                <a:ext cx="9072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0FD209E-4972-DF43-85D1-E9F7454A0153}"/>
                  </a:ext>
                </a:extLst>
              </p14:cNvPr>
              <p14:cNvContentPartPr/>
              <p14:nvPr/>
            </p14:nvContentPartPr>
            <p14:xfrm>
              <a:off x="7982330" y="5607761"/>
              <a:ext cx="21960" cy="252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0FD209E-4972-DF43-85D1-E9F7454A015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966850" y="5592641"/>
                <a:ext cx="52560" cy="5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0881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6D42FF3-E2CF-DD4F-9B73-7E4DC3BB0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of Particles in CMS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8D1D0-FCE1-A248-9302-81BDCF14D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BAA7-1598-E741-9161-4FFC17634FA9}" type="datetime5">
              <a:rPr lang="en-US" smtClean="0"/>
              <a:t>20-Apr-22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C3C52-B1BF-ED4E-83E7-69C68C799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1F981-02C4-4D45-9DB0-59BC863FD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Content Placeholder 8" descr="Slice - White.pdf">
            <a:extLst>
              <a:ext uri="{FF2B5EF4-FFF2-40B4-BE49-F238E27FC236}">
                <a16:creationId xmlns:a16="http://schemas.microsoft.com/office/drawing/2014/main" id="{D83D140C-619C-6D49-B6D5-89104034F08E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5446" y="1603249"/>
            <a:ext cx="6893109" cy="487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8048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/>
          <a:lstStyle/>
          <a:p>
            <a:r>
              <a:rPr lang="en-US" dirty="0"/>
              <a:t>Scattering Cross Section for </a:t>
            </a:r>
            <a:br>
              <a:rPr lang="en-US" dirty="0"/>
            </a:br>
            <a:r>
              <a:rPr lang="en-US" dirty="0"/>
              <a:t>Heavy Charged Particle w/ Electrons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For particles with charge, </a:t>
            </a:r>
            <a:r>
              <a:rPr lang="en-US" sz="2400" i="1" dirty="0" err="1"/>
              <a:t>ze</a:t>
            </a:r>
            <a:r>
              <a:rPr lang="en-US" sz="2400" i="1" dirty="0"/>
              <a:t>,</a:t>
            </a:r>
            <a:r>
              <a:rPr lang="en-US" sz="2400" dirty="0"/>
              <a:t> and mass, </a:t>
            </a:r>
            <a:r>
              <a:rPr lang="en-US" sz="2400" i="1" dirty="0"/>
              <a:t>m&gt;&gt;m</a:t>
            </a:r>
            <a:r>
              <a:rPr lang="en-US" sz="2400" i="1" baseline="-25000" dirty="0"/>
              <a:t>e,</a:t>
            </a:r>
            <a:r>
              <a:rPr lang="en-US" sz="2400" dirty="0"/>
              <a:t> speed, </a:t>
            </a:r>
            <a:r>
              <a:rPr lang="en-US" sz="2400" i="1" dirty="0"/>
              <a:t>v=</a:t>
            </a:r>
            <a:r>
              <a:rPr lang="en-US" sz="2400" i="1" dirty="0" err="1">
                <a:latin typeface="Symbol" charset="2"/>
                <a:cs typeface="Symbol" charset="2"/>
              </a:rPr>
              <a:t>b</a:t>
            </a:r>
            <a:r>
              <a:rPr lang="en-US" sz="2400" i="1" dirty="0" err="1"/>
              <a:t>c</a:t>
            </a:r>
            <a:r>
              <a:rPr lang="en-US" sz="2400" i="1" dirty="0"/>
              <a:t>, </a:t>
            </a:r>
            <a:r>
              <a:rPr lang="en-US" sz="2400" dirty="0"/>
              <a:t>energy, </a:t>
            </a:r>
            <a:r>
              <a:rPr lang="en-US" sz="2400" i="1" dirty="0"/>
              <a:t>E</a:t>
            </a:r>
            <a:r>
              <a:rPr lang="en-US" sz="2400" dirty="0"/>
              <a:t>, is lost in a collision due to ionization, atomic or collective excitation</a:t>
            </a:r>
            <a:endParaRPr lang="en-US" sz="24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7362F8A-4D58-6A48-A925-8DE063978680}" type="datetime5">
              <a:rPr lang="en-US" smtClean="0"/>
              <a:t>20-Apr-22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7539413"/>
              </p:ext>
            </p:extLst>
          </p:nvPr>
        </p:nvGraphicFramePr>
        <p:xfrm>
          <a:off x="176212" y="2562225"/>
          <a:ext cx="8815388" cy="216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3" imgW="4762500" imgH="1168400" progId="Equation.DSMT4">
                  <p:embed/>
                </p:oleObj>
              </mc:Choice>
              <mc:Fallback>
                <p:oleObj name="Equation" r:id="rId3" imgW="4762500" imgH="11684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6212" y="2562225"/>
                        <a:ext cx="8815388" cy="2162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627818"/>
              </p:ext>
            </p:extLst>
          </p:nvPr>
        </p:nvGraphicFramePr>
        <p:xfrm>
          <a:off x="1276350" y="4826000"/>
          <a:ext cx="6724650" cy="157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5" imgW="3632200" imgH="850900" progId="Equation.DSMT4">
                  <p:embed/>
                </p:oleObj>
              </mc:Choice>
              <mc:Fallback>
                <p:oleObj name="Equation" r:id="rId5" imgW="3632200" imgH="8509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76350" y="4826000"/>
                        <a:ext cx="6724650" cy="157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897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Moments of Cross Section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2F8A-4D58-6A48-A925-8DE063978680}" type="datetime5">
              <a:rPr lang="en-US" smtClean="0"/>
              <a:t>20-Apr-22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6388842"/>
              </p:ext>
            </p:extLst>
          </p:nvPr>
        </p:nvGraphicFramePr>
        <p:xfrm>
          <a:off x="381000" y="1295400"/>
          <a:ext cx="6818313" cy="145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3" imgW="3683000" imgH="787400" progId="Equation.DSMT4">
                  <p:embed/>
                </p:oleObj>
              </mc:Choice>
              <mc:Fallback>
                <p:oleObj name="Equation" r:id="rId3" imgW="3683000" imgH="7874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000" y="1295400"/>
                        <a:ext cx="6818313" cy="145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9486266"/>
              </p:ext>
            </p:extLst>
          </p:nvPr>
        </p:nvGraphicFramePr>
        <p:xfrm>
          <a:off x="838200" y="2743200"/>
          <a:ext cx="4843462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5" imgW="2616200" imgH="203200" progId="Equation.DSMT4">
                  <p:embed/>
                </p:oleObj>
              </mc:Choice>
              <mc:Fallback>
                <p:oleObj name="Equation" r:id="rId5" imgW="2616200" imgH="2032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8200" y="2743200"/>
                        <a:ext cx="4843462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5050693"/>
              </p:ext>
            </p:extLst>
          </p:nvPr>
        </p:nvGraphicFramePr>
        <p:xfrm>
          <a:off x="1143000" y="3200400"/>
          <a:ext cx="3784600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Equation" r:id="rId7" imgW="2044700" imgH="203200" progId="Equation.DSMT4">
                  <p:embed/>
                </p:oleObj>
              </mc:Choice>
              <mc:Fallback>
                <p:oleObj name="Equation" r:id="rId7" imgW="2044700" imgH="2032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43000" y="3200400"/>
                        <a:ext cx="3784600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3372627"/>
              </p:ext>
            </p:extLst>
          </p:nvPr>
        </p:nvGraphicFramePr>
        <p:xfrm>
          <a:off x="1454150" y="3633788"/>
          <a:ext cx="4794250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Equation" r:id="rId9" imgW="2590800" imgH="228600" progId="Equation.DSMT4">
                  <p:embed/>
                </p:oleObj>
              </mc:Choice>
              <mc:Fallback>
                <p:oleObj name="Equation" r:id="rId9" imgW="2590800" imgH="2286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54150" y="3633788"/>
                        <a:ext cx="4794250" cy="423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3153289"/>
              </p:ext>
            </p:extLst>
          </p:nvPr>
        </p:nvGraphicFramePr>
        <p:xfrm>
          <a:off x="1212850" y="4114800"/>
          <a:ext cx="6948488" cy="171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Equation" r:id="rId11" imgW="3708400" imgH="914400" progId="Equation.DSMT4">
                  <p:embed/>
                </p:oleObj>
              </mc:Choice>
              <mc:Fallback>
                <p:oleObj name="Equation" r:id="rId11" imgW="3708400" imgH="9144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12850" y="4114800"/>
                        <a:ext cx="6948488" cy="1712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1099759"/>
              </p:ext>
            </p:extLst>
          </p:nvPr>
        </p:nvGraphicFramePr>
        <p:xfrm>
          <a:off x="4914900" y="36957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Equation" r:id="rId13" imgW="114300" imgH="165100" progId="Equation.DSMT4">
                  <p:embed/>
                </p:oleObj>
              </mc:Choice>
              <mc:Fallback>
                <p:oleObj name="Equation" r:id="rId13" imgW="114300" imgH="1651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914900" y="36957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6832368"/>
              </p:ext>
            </p:extLst>
          </p:nvPr>
        </p:nvGraphicFramePr>
        <p:xfrm>
          <a:off x="4914900" y="36957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Equation" r:id="rId15" imgW="114300" imgH="165100" progId="Equation.DSMT4">
                  <p:embed/>
                </p:oleObj>
              </mc:Choice>
              <mc:Fallback>
                <p:oleObj name="Equation" r:id="rId15" imgW="114300" imgH="1651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914900" y="36957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288869"/>
              </p:ext>
            </p:extLst>
          </p:nvPr>
        </p:nvGraphicFramePr>
        <p:xfrm>
          <a:off x="3352800" y="5788346"/>
          <a:ext cx="4495800" cy="688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16" imgW="2565400" imgH="393700" progId="Equation.DSMT4">
                  <p:embed/>
                </p:oleObj>
              </mc:Choice>
              <mc:Fallback>
                <p:oleObj name="Equation" r:id="rId16" imgW="2565400" imgH="39370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352800" y="5788346"/>
                        <a:ext cx="4495800" cy="6886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124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Loss of </a:t>
            </a:r>
            <a:r>
              <a:rPr lang="en-US" dirty="0" err="1"/>
              <a:t>Muons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2F8A-4D58-6A48-A925-8DE063978680}" type="datetime5">
              <a:rPr lang="en-US" smtClean="0"/>
              <a:t>20-Apr-22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 descr="rpp_icru49_cu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861647"/>
            <a:ext cx="741405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11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loss for </a:t>
            </a:r>
            <a:br>
              <a:rPr lang="en-US" dirty="0"/>
            </a:br>
            <a:r>
              <a:rPr lang="en-US" dirty="0" err="1"/>
              <a:t>Muons</a:t>
            </a:r>
            <a:r>
              <a:rPr lang="en-US" dirty="0"/>
              <a:t>, </a:t>
            </a:r>
            <a:r>
              <a:rPr lang="en-US" dirty="0" err="1"/>
              <a:t>Pions</a:t>
            </a:r>
            <a:r>
              <a:rPr lang="en-US" dirty="0"/>
              <a:t>, Protons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20-Apr-22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 descr="dedx_table_98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175847"/>
            <a:ext cx="491320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09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62727</TotalTime>
  <Words>1397</Words>
  <Application>Microsoft Macintosh PowerPoint</Application>
  <PresentationFormat>On-screen Show (4:3)</PresentationFormat>
  <Paragraphs>264</Paragraphs>
  <Slides>42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Helvetica</vt:lpstr>
      <vt:lpstr>Symbol</vt:lpstr>
      <vt:lpstr>Office Theme</vt:lpstr>
      <vt:lpstr>Equation</vt:lpstr>
      <vt:lpstr>Physics 535 Particles &amp; Detectors</vt:lpstr>
      <vt:lpstr>True or False?</vt:lpstr>
      <vt:lpstr>True or False?</vt:lpstr>
      <vt:lpstr>True or False?</vt:lpstr>
      <vt:lpstr>Interaction of Particles in CMS</vt:lpstr>
      <vt:lpstr>Scattering Cross Section for  Heavy Charged Particle w/ Electrons</vt:lpstr>
      <vt:lpstr>Moments of Cross Section</vt:lpstr>
      <vt:lpstr>Energy Loss of Muons</vt:lpstr>
      <vt:lpstr>Energy loss for  Muons, Pions, Protons </vt:lpstr>
      <vt:lpstr>Material Dependence of dE/dx</vt:lpstr>
      <vt:lpstr>Range of Relativistic Particles</vt:lpstr>
      <vt:lpstr>Energy Loss Distribution</vt:lpstr>
      <vt:lpstr>Energy Loss Distributions of p±</vt:lpstr>
      <vt:lpstr>Restricted Energy Loss Most Probable Energy Loss</vt:lpstr>
      <vt:lpstr>Energetic Knock-On Electrons d-rays</vt:lpstr>
      <vt:lpstr>Multiple Coulomb Scattering</vt:lpstr>
      <vt:lpstr>Particle Detectors</vt:lpstr>
      <vt:lpstr>Interaction of Particles  in Detectors (CMS)</vt:lpstr>
      <vt:lpstr>Charged Particle Trackers</vt:lpstr>
      <vt:lpstr>Electromagnetic Showers</vt:lpstr>
      <vt:lpstr>Radiation Length</vt:lpstr>
      <vt:lpstr>Electron Energy Loss Fractions</vt:lpstr>
      <vt:lpstr>Photon Scattering Cross Sections</vt:lpstr>
      <vt:lpstr>Electromagnetic Shower</vt:lpstr>
      <vt:lpstr>Longitudinal Shower Development</vt:lpstr>
      <vt:lpstr>Moliere Radius</vt:lpstr>
      <vt:lpstr>EM Calorimeters</vt:lpstr>
      <vt:lpstr>Hadronic Interaction Length</vt:lpstr>
      <vt:lpstr>Hadronic Calorimeter Thickness</vt:lpstr>
      <vt:lpstr>Muon Systems</vt:lpstr>
      <vt:lpstr>CMS Muon/Tracker Resolution</vt:lpstr>
      <vt:lpstr>8-GeV Spectrometer @ SLAC Deep Inelastic Scattering (eP)</vt:lpstr>
      <vt:lpstr>The Detectors in the  8-GeV Spectrometer</vt:lpstr>
      <vt:lpstr>Electronics Le Croy ADC/TDCs &amp; Cable Delay Lines</vt:lpstr>
      <vt:lpstr>The e-p Discrimination</vt:lpstr>
      <vt:lpstr>SLD Detector on SLC (e+e-)</vt:lpstr>
      <vt:lpstr>CCD Pixel Vertex Detector +  Cerenkov Ring Imaging Detector</vt:lpstr>
      <vt:lpstr>ZEUS Detector @ DESY</vt:lpstr>
      <vt:lpstr>ZEUS U-Scintillator Calorimeter</vt:lpstr>
      <vt:lpstr>BaBar Detector at SLAC</vt:lpstr>
      <vt:lpstr>BaBar - DIRC</vt:lpstr>
      <vt:lpstr>The LZ TPC in Sanford (SD) for Dark Matter Searches</vt:lpstr>
    </vt:vector>
  </TitlesOfParts>
  <Company>University of Wisconsin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 machine and its Physics Potential</dc:title>
  <dc:creator>Sridhara Dasu</dc:creator>
  <cp:lastModifiedBy>Sridhara Dasu</cp:lastModifiedBy>
  <cp:revision>656</cp:revision>
  <dcterms:created xsi:type="dcterms:W3CDTF">2012-01-24T18:30:37Z</dcterms:created>
  <dcterms:modified xsi:type="dcterms:W3CDTF">2022-04-20T15:28:37Z</dcterms:modified>
</cp:coreProperties>
</file>