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40" r:id="rId2"/>
    <p:sldId id="615" r:id="rId3"/>
    <p:sldId id="616" r:id="rId4"/>
    <p:sldId id="617" r:id="rId5"/>
    <p:sldId id="618" r:id="rId6"/>
    <p:sldId id="548" r:id="rId7"/>
    <p:sldId id="541" r:id="rId8"/>
    <p:sldId id="546" r:id="rId9"/>
    <p:sldId id="547" r:id="rId10"/>
    <p:sldId id="558" r:id="rId11"/>
    <p:sldId id="559" r:id="rId12"/>
    <p:sldId id="560" r:id="rId13"/>
    <p:sldId id="542" r:id="rId14"/>
    <p:sldId id="543" r:id="rId15"/>
    <p:sldId id="544" r:id="rId16"/>
    <p:sldId id="545" r:id="rId17"/>
    <p:sldId id="549" r:id="rId18"/>
    <p:sldId id="550" r:id="rId19"/>
    <p:sldId id="551" r:id="rId20"/>
    <p:sldId id="552" r:id="rId21"/>
    <p:sldId id="553" r:id="rId22"/>
    <p:sldId id="554" r:id="rId23"/>
    <p:sldId id="555" r:id="rId24"/>
    <p:sldId id="556" r:id="rId25"/>
    <p:sldId id="557" r:id="rId26"/>
    <p:sldId id="561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FF0000"/>
    <a:srgbClr val="FFFFFF"/>
    <a:srgbClr val="66FF66"/>
    <a:srgbClr val="E59F57"/>
    <a:srgbClr val="008000"/>
    <a:srgbClr val="FF42F7"/>
    <a:srgbClr val="E6F9F9"/>
    <a:srgbClr val="413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1B6E13-F1C9-904D-A742-0D55CEC067BC}" v="31" dt="2022-02-02T19:14:21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07" autoAdjust="0"/>
    <p:restoredTop sz="99388" autoAdjust="0"/>
  </p:normalViewPr>
  <p:slideViewPr>
    <p:cSldViewPr snapToObjects="1">
      <p:cViewPr varScale="1">
        <p:scale>
          <a:sx n="95" d="100"/>
          <a:sy n="95" d="100"/>
        </p:scale>
        <p:origin x="192" y="10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4" Type="http://schemas.openxmlformats.org/officeDocument/2006/relationships/image" Target="../media/image64.e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67.emf"/><Relationship Id="rId7" Type="http://schemas.openxmlformats.org/officeDocument/2006/relationships/image" Target="../media/image71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image" Target="../media/image79.emf"/><Relationship Id="rId4" Type="http://schemas.openxmlformats.org/officeDocument/2006/relationships/image" Target="../media/image82.e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5.emf"/><Relationship Id="rId7" Type="http://schemas.openxmlformats.org/officeDocument/2006/relationships/image" Target="../media/image89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Relationship Id="rId9" Type="http://schemas.openxmlformats.org/officeDocument/2006/relationships/image" Target="../media/image91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7" Type="http://schemas.openxmlformats.org/officeDocument/2006/relationships/image" Target="../media/image98.emf"/><Relationship Id="rId2" Type="http://schemas.openxmlformats.org/officeDocument/2006/relationships/image" Target="../media/image93.emf"/><Relationship Id="rId1" Type="http://schemas.openxmlformats.org/officeDocument/2006/relationships/image" Target="../media/image92.emf"/><Relationship Id="rId6" Type="http://schemas.openxmlformats.org/officeDocument/2006/relationships/image" Target="../media/image97.emf"/><Relationship Id="rId5" Type="http://schemas.openxmlformats.org/officeDocument/2006/relationships/image" Target="../media/image96.emf"/><Relationship Id="rId4" Type="http://schemas.openxmlformats.org/officeDocument/2006/relationships/image" Target="../media/image95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image" Target="../media/image99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image" Target="../media/image102.emf"/><Relationship Id="rId4" Type="http://schemas.openxmlformats.org/officeDocument/2006/relationships/image" Target="../media/image105.e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3" Type="http://schemas.openxmlformats.org/officeDocument/2006/relationships/image" Target="../media/image108.emf"/><Relationship Id="rId7" Type="http://schemas.openxmlformats.org/officeDocument/2006/relationships/image" Target="../media/image112.emf"/><Relationship Id="rId2" Type="http://schemas.openxmlformats.org/officeDocument/2006/relationships/image" Target="../media/image107.emf"/><Relationship Id="rId1" Type="http://schemas.openxmlformats.org/officeDocument/2006/relationships/image" Target="../media/image106.emf"/><Relationship Id="rId6" Type="http://schemas.openxmlformats.org/officeDocument/2006/relationships/image" Target="../media/image111.emf"/><Relationship Id="rId11" Type="http://schemas.openxmlformats.org/officeDocument/2006/relationships/image" Target="../media/image83.emf"/><Relationship Id="rId5" Type="http://schemas.openxmlformats.org/officeDocument/2006/relationships/image" Target="../media/image110.emf"/><Relationship Id="rId10" Type="http://schemas.openxmlformats.org/officeDocument/2006/relationships/image" Target="../media/image115.emf"/><Relationship Id="rId4" Type="http://schemas.openxmlformats.org/officeDocument/2006/relationships/image" Target="../media/image109.emf"/><Relationship Id="rId9" Type="http://schemas.openxmlformats.org/officeDocument/2006/relationships/image" Target="../media/image114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1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81ACEE-B434-9E48-AAF8-DB61287634E0}" type="datetime1">
              <a:rPr lang="en-US"/>
              <a:pPr>
                <a:defRPr/>
              </a:pPr>
              <a:t>2/2/22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56E42C-FEC2-C646-807C-432E62854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809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19E572-6A22-FC49-A9CC-E8678561ED67}" type="datetime1">
              <a:rPr lang="en-US"/>
              <a:pPr>
                <a:defRPr/>
              </a:pPr>
              <a:t>2/2/22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D05AA0-C0FC-7744-84CF-5AA3DD237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6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52E67-340F-4943-AA14-6EF8F00078DA}" type="datetime5">
              <a:rPr lang="en-US" smtClean="0"/>
              <a:t>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36418-46AA-9543-8507-2D10FDE64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21584-363B-4446-8A4D-506CDBA4ED03}" type="datetime5">
              <a:rPr lang="en-US" smtClean="0"/>
              <a:t>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28697-3411-C84D-AEB2-CCF92ECBBC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68E74-57C4-3348-999C-C18FC38B3B90}" type="datetime5">
              <a:rPr lang="en-US" smtClean="0"/>
              <a:t>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D4C3-EF96-664E-8E47-04A53936BA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88" y="381000"/>
            <a:ext cx="6756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481263" y="6553200"/>
            <a:ext cx="4186237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5532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fld id="{0B47337D-BB91-8E46-816C-F487034902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EE524466-A337-0346-8795-58F1FBA149E7}" type="datetime5">
              <a:rPr lang="en-US" smtClean="0"/>
              <a:t>2-Feb-22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8BAA7-1598-E741-9161-4FFC17634FA9}" type="datetime5">
              <a:rPr lang="en-US" smtClean="0"/>
              <a:t>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39356-365C-4545-A286-1563346C04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67FA9A-2427-BC4B-A524-89A7CFA36F11}" type="datetime5">
              <a:rPr lang="en-US" smtClean="0"/>
              <a:t>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66846-63DB-F049-99DE-99260DADE7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D965E-DB3A-5B46-BC7F-89DECB829B25}" type="datetime5">
              <a:rPr lang="en-US" smtClean="0"/>
              <a:t>2-Feb-22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51BD2-58D5-7E45-9FCF-47C84745B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673D3-9971-B44D-B489-74776F3BF3C7}" type="datetime5">
              <a:rPr lang="en-US" smtClean="0"/>
              <a:t>2-Feb-22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FEB78-787E-F241-B614-6B7F13E116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2400" y="1371601"/>
            <a:ext cx="88392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7362F8A-4D58-6A48-A925-8DE063978680}" type="datetime5">
              <a:rPr lang="en-US" smtClean="0"/>
              <a:t>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23EC512-DE41-8D4F-9FC7-449F6E7E2B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99EDAD-26C3-454D-9823-93D4A7BC0136}" type="datetime5">
              <a:rPr lang="en-US" smtClean="0"/>
              <a:t>2-Feb-22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00E5D-682D-9043-B9E9-7C255E815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4CC0DC-A0B4-DF44-ADA4-753F2A592B42}" type="datetime5">
              <a:rPr lang="en-US" smtClean="0"/>
              <a:t>2-Feb-22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F89EC-AA6B-CE4E-BF8A-1EC986637F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E171C4-3231-B64D-935C-992D96D63A73}" type="datetime5">
              <a:rPr lang="en-US" smtClean="0"/>
              <a:t>2-Feb-22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8F3B2-A42B-874A-B5ED-113F62862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6868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2509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86999F80-3AC4-1442-B348-9D331FA45059}" type="datetime5">
              <a:rPr lang="en-US" smtClean="0"/>
              <a:t>2-Feb-22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0950" y="6492875"/>
            <a:ext cx="682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6841388-C7E8-FC4A-B9C2-851FB28000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UWCrest_4c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" y="7178"/>
            <a:ext cx="749235" cy="1188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3600" b="1" kern="1200">
          <a:solidFill>
            <a:srgbClr val="FFFF00"/>
          </a:solidFill>
          <a:latin typeface="Helvetica"/>
          <a:ea typeface="ＭＳ Ｐゴシック" charset="-128"/>
          <a:cs typeface="Helvetica"/>
        </a:defRPr>
      </a:lvl1pPr>
      <a:lvl2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0000"/>
          </a:solidFill>
          <a:latin typeface="Helvetica"/>
          <a:ea typeface="ＭＳ Ｐゴシック" charset="-128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00FF"/>
          </a:solidFill>
          <a:latin typeface="Helvetica"/>
          <a:ea typeface="ＭＳ Ｐゴシック" charset="-128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e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6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4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5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oleObject" Target="../embeddings/oleObject58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8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0.e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e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57.emf"/><Relationship Id="rId4" Type="http://schemas.openxmlformats.org/officeDocument/2006/relationships/image" Target="../media/image54.e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5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64.emf"/><Relationship Id="rId4" Type="http://schemas.openxmlformats.org/officeDocument/2006/relationships/image" Target="../media/image61.emf"/><Relationship Id="rId9" Type="http://schemas.openxmlformats.org/officeDocument/2006/relationships/oleObject" Target="../embeddings/oleObject6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13" Type="http://schemas.openxmlformats.org/officeDocument/2006/relationships/oleObject" Target="../embeddings/oleObject69.bin"/><Relationship Id="rId18" Type="http://schemas.openxmlformats.org/officeDocument/2006/relationships/image" Target="../media/image72.e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69.emf"/><Relationship Id="rId1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1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6.e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0.bin"/><Relationship Id="rId10" Type="http://schemas.openxmlformats.org/officeDocument/2006/relationships/image" Target="../media/image68.emf"/><Relationship Id="rId4" Type="http://schemas.openxmlformats.org/officeDocument/2006/relationships/image" Target="../media/image65.e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7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image" Target="../media/image77.e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4.emf"/><Relationship Id="rId11" Type="http://schemas.openxmlformats.org/officeDocument/2006/relationships/image" Target="../media/image76.emf"/><Relationship Id="rId5" Type="http://schemas.openxmlformats.org/officeDocument/2006/relationships/oleObject" Target="../embeddings/oleObject73.bin"/><Relationship Id="rId15" Type="http://schemas.openxmlformats.org/officeDocument/2006/relationships/image" Target="../media/image78.emf"/><Relationship Id="rId10" Type="http://schemas.openxmlformats.org/officeDocument/2006/relationships/oleObject" Target="../embeddings/oleObject76.bin"/><Relationship Id="rId4" Type="http://schemas.openxmlformats.org/officeDocument/2006/relationships/image" Target="../media/image73.emf"/><Relationship Id="rId9" Type="http://schemas.openxmlformats.org/officeDocument/2006/relationships/oleObject" Target="../embeddings/oleObject75.bin"/><Relationship Id="rId14" Type="http://schemas.openxmlformats.org/officeDocument/2006/relationships/oleObject" Target="../embeddings/oleObject7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0.emf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82.emf"/><Relationship Id="rId4" Type="http://schemas.openxmlformats.org/officeDocument/2006/relationships/image" Target="../media/image79.emf"/><Relationship Id="rId9" Type="http://schemas.openxmlformats.org/officeDocument/2006/relationships/oleObject" Target="../embeddings/oleObject8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87.emf"/><Relationship Id="rId18" Type="http://schemas.openxmlformats.org/officeDocument/2006/relationships/oleObject" Target="../embeddings/oleObject91.bin"/><Relationship Id="rId3" Type="http://schemas.openxmlformats.org/officeDocument/2006/relationships/oleObject" Target="../embeddings/oleObject83.bin"/><Relationship Id="rId21" Type="http://schemas.openxmlformats.org/officeDocument/2006/relationships/image" Target="../media/image91.emf"/><Relationship Id="rId7" Type="http://schemas.openxmlformats.org/officeDocument/2006/relationships/image" Target="../media/image84.emf"/><Relationship Id="rId12" Type="http://schemas.openxmlformats.org/officeDocument/2006/relationships/oleObject" Target="../embeddings/oleObject88.bin"/><Relationship Id="rId17" Type="http://schemas.openxmlformats.org/officeDocument/2006/relationships/image" Target="../media/image89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0.bin"/><Relationship Id="rId20" Type="http://schemas.openxmlformats.org/officeDocument/2006/relationships/oleObject" Target="../embeddings/oleObject92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86.emf"/><Relationship Id="rId5" Type="http://schemas.openxmlformats.org/officeDocument/2006/relationships/oleObject" Target="../embeddings/oleObject84.bin"/><Relationship Id="rId15" Type="http://schemas.openxmlformats.org/officeDocument/2006/relationships/image" Target="../media/image88.emf"/><Relationship Id="rId10" Type="http://schemas.openxmlformats.org/officeDocument/2006/relationships/oleObject" Target="../embeddings/oleObject87.bin"/><Relationship Id="rId19" Type="http://schemas.openxmlformats.org/officeDocument/2006/relationships/image" Target="../media/image90.emf"/><Relationship Id="rId4" Type="http://schemas.openxmlformats.org/officeDocument/2006/relationships/image" Target="../media/image83.emf"/><Relationship Id="rId9" Type="http://schemas.openxmlformats.org/officeDocument/2006/relationships/image" Target="../media/image85.emf"/><Relationship Id="rId14" Type="http://schemas.openxmlformats.org/officeDocument/2006/relationships/oleObject" Target="../embeddings/oleObject8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13" Type="http://schemas.openxmlformats.org/officeDocument/2006/relationships/oleObject" Target="../embeddings/oleObject98.bin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96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8.e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3.e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99.bin"/><Relationship Id="rId10" Type="http://schemas.openxmlformats.org/officeDocument/2006/relationships/image" Target="../media/image95.emf"/><Relationship Id="rId4" Type="http://schemas.openxmlformats.org/officeDocument/2006/relationships/image" Target="../media/image92.emf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9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0.e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9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3.emf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105.emf"/><Relationship Id="rId4" Type="http://schemas.openxmlformats.org/officeDocument/2006/relationships/image" Target="../media/image102.emf"/><Relationship Id="rId9" Type="http://schemas.openxmlformats.org/officeDocument/2006/relationships/oleObject" Target="../embeddings/oleObject10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13" Type="http://schemas.openxmlformats.org/officeDocument/2006/relationships/oleObject" Target="../embeddings/oleObject112.bin"/><Relationship Id="rId18" Type="http://schemas.openxmlformats.org/officeDocument/2006/relationships/image" Target="../media/image113.emf"/><Relationship Id="rId3" Type="http://schemas.openxmlformats.org/officeDocument/2006/relationships/oleObject" Target="../embeddings/oleObject107.bin"/><Relationship Id="rId21" Type="http://schemas.openxmlformats.org/officeDocument/2006/relationships/oleObject" Target="../embeddings/oleObject116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10.emf"/><Relationship Id="rId17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2.emf"/><Relationship Id="rId20" Type="http://schemas.openxmlformats.org/officeDocument/2006/relationships/image" Target="../media/image114.e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7.emf"/><Relationship Id="rId11" Type="http://schemas.openxmlformats.org/officeDocument/2006/relationships/oleObject" Target="../embeddings/oleObject111.bin"/><Relationship Id="rId24" Type="http://schemas.openxmlformats.org/officeDocument/2006/relationships/image" Target="../media/image83.emf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3.bin"/><Relationship Id="rId23" Type="http://schemas.openxmlformats.org/officeDocument/2006/relationships/oleObject" Target="../embeddings/oleObject117.bin"/><Relationship Id="rId10" Type="http://schemas.openxmlformats.org/officeDocument/2006/relationships/image" Target="../media/image109.emf"/><Relationship Id="rId19" Type="http://schemas.openxmlformats.org/officeDocument/2006/relationships/oleObject" Target="../embeddings/oleObject115.bin"/><Relationship Id="rId4" Type="http://schemas.openxmlformats.org/officeDocument/2006/relationships/image" Target="../media/image106.e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111.emf"/><Relationship Id="rId22" Type="http://schemas.openxmlformats.org/officeDocument/2006/relationships/image" Target="../media/image1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11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5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e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2.emf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e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686800" cy="1143000"/>
          </a:xfrm>
        </p:spPr>
        <p:txBody>
          <a:bodyPr/>
          <a:lstStyle/>
          <a:p>
            <a:r>
              <a:rPr lang="en-US" dirty="0"/>
              <a:t>Physics 535 : </a:t>
            </a:r>
            <a:br>
              <a:rPr lang="en-US" dirty="0"/>
            </a:br>
            <a:r>
              <a:rPr lang="en-US" sz="2800" dirty="0"/>
              <a:t>Waves, Particles, Anti-Particles and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703387"/>
            <a:ext cx="8839200" cy="4343400"/>
          </a:xfrm>
        </p:spPr>
        <p:txBody>
          <a:bodyPr/>
          <a:lstStyle/>
          <a:p>
            <a:pPr algn="ctr"/>
            <a:r>
              <a:rPr lang="en-US" sz="3200" dirty="0">
                <a:latin typeface="+mn-lt"/>
                <a:cs typeface="Symbol" charset="2"/>
              </a:rPr>
              <a:t>Electromagnetic Waves</a:t>
            </a:r>
          </a:p>
          <a:p>
            <a:pPr algn="ctr"/>
            <a:endParaRPr lang="en-US" sz="3200" dirty="0">
              <a:latin typeface="+mn-lt"/>
              <a:cs typeface="Symbol" charset="2"/>
            </a:endParaRPr>
          </a:p>
          <a:p>
            <a:pPr algn="ctr"/>
            <a:r>
              <a:rPr lang="en-US" sz="3200" dirty="0">
                <a:latin typeface="+mn-lt"/>
                <a:cs typeface="Symbol" charset="2"/>
              </a:rPr>
              <a:t>Schrodinger Matter Wave Function </a:t>
            </a:r>
            <a:r>
              <a:rPr lang="en-US" sz="3200" dirty="0">
                <a:latin typeface="+mn-lt"/>
                <a:cs typeface="Symbol" charset="2"/>
                <a:sym typeface="Wingdings"/>
              </a:rPr>
              <a:t> Matter Field</a:t>
            </a:r>
          </a:p>
          <a:p>
            <a:pPr algn="ctr"/>
            <a:endParaRPr lang="en-US" sz="3200" baseline="30000" dirty="0">
              <a:latin typeface="+mn-lt"/>
              <a:cs typeface="Symbol" charset="2"/>
              <a:sym typeface="Wingdings"/>
            </a:endParaRPr>
          </a:p>
          <a:p>
            <a:pPr algn="ctr"/>
            <a:r>
              <a:rPr lang="en-US" sz="3200" dirty="0">
                <a:latin typeface="+mn-lt"/>
                <a:cs typeface="Symbol" charset="2"/>
                <a:sym typeface="Wingdings"/>
              </a:rPr>
              <a:t>Discovery of anti-matter</a:t>
            </a:r>
          </a:p>
          <a:p>
            <a:pPr algn="ctr"/>
            <a:endParaRPr lang="en-US" sz="3200" dirty="0">
              <a:latin typeface="+mn-lt"/>
              <a:cs typeface="Symbol" charset="2"/>
              <a:sym typeface="Wingdings"/>
            </a:endParaRPr>
          </a:p>
          <a:p>
            <a:pPr algn="ctr"/>
            <a:r>
              <a:rPr lang="en-US" sz="3200" dirty="0"/>
              <a:t>Matter Currents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AFF3FE-8142-1E48-8168-C3522D640855}" type="datetime5">
              <a:rPr lang="en-US" smtClean="0"/>
              <a:t>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4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Pauli-</a:t>
            </a:r>
            <a:r>
              <a:rPr lang="en-US" dirty="0" err="1"/>
              <a:t>Weisskopf</a:t>
            </a:r>
            <a:r>
              <a:rPr lang="en-US" dirty="0"/>
              <a:t> Prescription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In field theory context we abandon the probability density interpretation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We interpret the continuity equation as the charge-current density a la E&amp;M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Number of particles is no longer conserved!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However, we have a conserved vector current!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Fields </a:t>
            </a:r>
            <a:r>
              <a:rPr lang="en-US" sz="2400" dirty="0">
                <a:latin typeface="Symbol" charset="2"/>
                <a:cs typeface="Symbol" charset="2"/>
              </a:rPr>
              <a:t>f</a:t>
            </a:r>
            <a:r>
              <a:rPr lang="en-US" sz="2400" dirty="0"/>
              <a:t> and </a:t>
            </a:r>
            <a:r>
              <a:rPr lang="en-US" sz="2400" dirty="0">
                <a:latin typeface="Symbol" charset="2"/>
                <a:cs typeface="Symbol" charset="2"/>
              </a:rPr>
              <a:t>f</a:t>
            </a:r>
            <a:r>
              <a:rPr lang="en-US" sz="2400" dirty="0"/>
              <a:t>* represent scalar particle and anti-particle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670556"/>
              </p:ext>
            </p:extLst>
          </p:nvPr>
        </p:nvGraphicFramePr>
        <p:xfrm>
          <a:off x="622300" y="5224463"/>
          <a:ext cx="774065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6" name="Equation" r:id="rId3" imgW="3009900" imgH="279400" progId="Equation.DSMT4">
                  <p:embed/>
                </p:oleObj>
              </mc:Choice>
              <mc:Fallback>
                <p:oleObj name="Equation" r:id="rId3" imgW="3009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300" y="5224463"/>
                        <a:ext cx="7740650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049814"/>
              </p:ext>
            </p:extLst>
          </p:nvPr>
        </p:nvGraphicFramePr>
        <p:xfrm>
          <a:off x="3505200" y="4413250"/>
          <a:ext cx="185801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7" name="Equation" r:id="rId5" imgW="558800" imgH="254000" progId="Equation.DSMT4">
                  <p:embed/>
                </p:oleObj>
              </mc:Choice>
              <mc:Fallback>
                <p:oleObj name="Equation" r:id="rId5" imgW="5588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5200" y="4413250"/>
                        <a:ext cx="1858010" cy="844550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" y="57912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Historically, Dirac noted that it is the second derivative in time that caused the problem, and sought a relativistic equation which is linear in derivatives</a:t>
            </a:r>
            <a:endParaRPr lang="en-US" sz="20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89076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Fermionic Matter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219200"/>
            <a:ext cx="8839200" cy="4953000"/>
          </a:xfrm>
        </p:spPr>
        <p:txBody>
          <a:bodyPr/>
          <a:lstStyle/>
          <a:p>
            <a:pPr algn="ctr"/>
            <a:r>
              <a:rPr lang="en-US" sz="3200" dirty="0"/>
              <a:t>Dirac Equation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AFF3FE-8142-1E48-8168-C3522D640855}" type="datetime5">
              <a:rPr lang="en-US" smtClean="0"/>
              <a:t>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2514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"God used beautiful mathematics in creating the world.”</a:t>
            </a:r>
          </a:p>
          <a:p>
            <a:pPr algn="r"/>
            <a:r>
              <a:rPr lang="en-US" sz="2400" dirty="0">
                <a:solidFill>
                  <a:srgbClr val="FF0000"/>
                </a:solidFill>
              </a:rPr>
              <a:t>– </a:t>
            </a:r>
            <a:r>
              <a:rPr lang="en-US" sz="2400" i="1" dirty="0">
                <a:solidFill>
                  <a:srgbClr val="FF0000"/>
                </a:solidFill>
              </a:rPr>
              <a:t>Paul Dirac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3733800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“It seems that if one is working from the point of view of getting beauty in one's equations, and if one has really a sound insight, one is on a sure line of progress.”</a:t>
            </a:r>
          </a:p>
          <a:p>
            <a:pPr algn="r"/>
            <a:r>
              <a:rPr lang="en-US" sz="2400" dirty="0">
                <a:solidFill>
                  <a:srgbClr val="0000FF"/>
                </a:solidFill>
              </a:rPr>
              <a:t>– </a:t>
            </a:r>
            <a:r>
              <a:rPr lang="en-US" sz="2400" i="1" dirty="0">
                <a:solidFill>
                  <a:srgbClr val="0000FF"/>
                </a:solidFill>
              </a:rPr>
              <a:t>Paul Dirac</a:t>
            </a:r>
          </a:p>
        </p:txBody>
      </p:sp>
    </p:spTree>
    <p:extLst>
      <p:ext uri="{BB962C8B-B14F-4D97-AF65-F5344CB8AC3E}">
        <p14:creationId xmlns:p14="http://schemas.microsoft.com/office/powerpoint/2010/main" val="1041303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Pauli-</a:t>
            </a:r>
            <a:r>
              <a:rPr lang="en-US" dirty="0" err="1"/>
              <a:t>Weisskopf</a:t>
            </a:r>
            <a:r>
              <a:rPr lang="en-US" dirty="0"/>
              <a:t> Prescription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 err="1"/>
              <a:t>Klien</a:t>
            </a:r>
            <a:r>
              <a:rPr lang="en-US" sz="2400" dirty="0"/>
              <a:t>-Gordon Field (Last week)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Pesky negative energy solutions and negative probability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Mitigation: Fields describing charged scalars (particle + anti-particle) by interpreting the continuity equation as the charge-current density a la E&amp;M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A conserved vector current!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22300" y="4843463"/>
          <a:ext cx="774065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1" name="Equation" r:id="rId3" imgW="3009900" imgH="279400" progId="Equation.DSMT4">
                  <p:embed/>
                </p:oleObj>
              </mc:Choice>
              <mc:Fallback>
                <p:oleObj name="Equation" r:id="rId3" imgW="3009900" imgH="2794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300" y="4843463"/>
                        <a:ext cx="7740650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505200" y="4032250"/>
          <a:ext cx="185801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2" name="Equation" r:id="rId5" imgW="558800" imgH="254000" progId="Equation.DSMT4">
                  <p:embed/>
                </p:oleObj>
              </mc:Choice>
              <mc:Fallback>
                <p:oleObj name="Equation" r:id="rId5" imgW="558800" imgH="2540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5200" y="4032250"/>
                        <a:ext cx="1858010" cy="844550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" y="5689937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Historically, Dirac noted that it is the second derivative in time that caused the problem, and sought a relativistic equation which is linear in derivatives</a:t>
            </a:r>
            <a:endParaRPr lang="en-US" sz="20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11495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Relativistic </a:t>
            </a:r>
            <a:br>
              <a:rPr lang="en-US" dirty="0"/>
            </a:br>
            <a:r>
              <a:rPr lang="en-US" dirty="0"/>
              <a:t>Quantum Equation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Dirac figured he needed first derivative in space-time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54200" y="2057400"/>
          <a:ext cx="546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3" name="Equation" r:id="rId3" imgW="2730500" imgH="304800" progId="Equation.DSMT4">
                  <p:embed/>
                </p:oleObj>
              </mc:Choice>
              <mc:Fallback>
                <p:oleObj name="Equation" r:id="rId3" imgW="2730500" imgH="304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4200" y="2057400"/>
                        <a:ext cx="5461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84200" y="3352800"/>
          <a:ext cx="8001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4" name="Equation" r:id="rId5" imgW="4000500" imgH="279400" progId="Equation.DSMT4">
                  <p:embed/>
                </p:oleObj>
              </mc:Choice>
              <mc:Fallback>
                <p:oleObj name="Equation" r:id="rId5" imgW="4000500" imgH="279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4200" y="3352800"/>
                        <a:ext cx="8001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01600" y="5080000"/>
          <a:ext cx="8966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5" name="Equation" r:id="rId7" imgW="4483100" imgH="279400" progId="Equation.DSMT4">
                  <p:embed/>
                </p:oleObj>
              </mc:Choice>
              <mc:Fallback>
                <p:oleObj name="Equation" r:id="rId7" imgW="4483100" imgH="279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600" y="5080000"/>
                        <a:ext cx="89662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51075" y="5791200"/>
          <a:ext cx="46672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6" name="Equation" r:id="rId9" imgW="2222500" imgH="254000" progId="Equation.DSMT4">
                  <p:embed/>
                </p:oleObj>
              </mc:Choice>
              <mc:Fallback>
                <p:oleObj name="Equation" r:id="rId9" imgW="2222500" imgH="2540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51075" y="5791200"/>
                        <a:ext cx="466725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270000" y="2819400"/>
          <a:ext cx="6934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7" name="Equation" r:id="rId11" imgW="3467100" imgH="254000" progId="Equation.DSMT4">
                  <p:embed/>
                </p:oleObj>
              </mc:Choice>
              <mc:Fallback>
                <p:oleObj name="Equation" r:id="rId11" imgW="3467100" imgH="2540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70000" y="2819400"/>
                        <a:ext cx="6934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43419" y="3962400"/>
          <a:ext cx="8167181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8" name="Equation" r:id="rId13" imgW="4127500" imgH="596900" progId="Equation.DSMT4">
                  <p:embed/>
                </p:oleObj>
              </mc:Choice>
              <mc:Fallback>
                <p:oleObj name="Equation" r:id="rId13" imgW="4127500" imgH="5969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3419" y="3962400"/>
                        <a:ext cx="8167181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361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Dirac’s Gamma Matrices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8839200" cy="4953000"/>
          </a:xfrm>
        </p:spPr>
        <p:txBody>
          <a:bodyPr/>
          <a:lstStyle/>
          <a:p>
            <a:r>
              <a:rPr lang="en-US" dirty="0"/>
              <a:t>In long 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1341" y="1752600"/>
          <a:ext cx="8880259" cy="2167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7" name="Equation" r:id="rId3" imgW="4787900" imgH="1168400" progId="Equation.DSMT4">
                  <p:embed/>
                </p:oleObj>
              </mc:Choice>
              <mc:Fallback>
                <p:oleObj name="Equation" r:id="rId3" imgW="4787900" imgH="11684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341" y="1752600"/>
                        <a:ext cx="8880259" cy="2167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9199" y="3962400"/>
          <a:ext cx="569976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8" name="Equation" r:id="rId5" imgW="2590800" imgH="762000" progId="Equation.DSMT4">
                  <p:embed/>
                </p:oleObj>
              </mc:Choice>
              <mc:Fallback>
                <p:oleObj name="Equation" r:id="rId5" imgW="2590800" imgH="7620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199" y="3962400"/>
                        <a:ext cx="569976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52400" y="5791200"/>
          <a:ext cx="4800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9" name="Equation" r:id="rId7" imgW="2514600" imgH="279400" progId="Equation.DSMT4">
                  <p:embed/>
                </p:oleObj>
              </mc:Choice>
              <mc:Fallback>
                <p:oleObj name="Equation" r:id="rId7" imgW="2514600" imgH="279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400" y="5791200"/>
                        <a:ext cx="48006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715000" y="4557712"/>
          <a:ext cx="1722954" cy="19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0" name="Equation" r:id="rId9" imgW="1117600" imgH="1244600" progId="Equation.DSMT4">
                  <p:embed/>
                </p:oleObj>
              </mc:Choice>
              <mc:Fallback>
                <p:oleObj name="Equation" r:id="rId9" imgW="1117600" imgH="1244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15000" y="4557712"/>
                        <a:ext cx="1722954" cy="191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543800" y="3352800"/>
          <a:ext cx="1554162" cy="310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1" name="Equation" r:id="rId11" imgW="1003300" imgH="2006600" progId="Equation.DSMT4">
                  <p:embed/>
                </p:oleObj>
              </mc:Choice>
              <mc:Fallback>
                <p:oleObj name="Equation" r:id="rId11" imgW="1003300" imgH="2006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43800" y="3352800"/>
                        <a:ext cx="1554162" cy="310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133600" y="1219200"/>
          <a:ext cx="22669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2" name="Equation" r:id="rId13" imgW="1079500" imgH="254000" progId="Equation.DSMT4">
                  <p:embed/>
                </p:oleObj>
              </mc:Choice>
              <mc:Fallback>
                <p:oleObj name="Equation" r:id="rId13" imgW="1079500" imgH="2540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33600" y="1219200"/>
                        <a:ext cx="226695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072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Dirac Equation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4x4 matrix equation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1999" y="2057400"/>
          <a:ext cx="467937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4" name="Equation" r:id="rId3" imgW="2451100" imgH="279400" progId="Equation.DSMT4">
                  <p:embed/>
                </p:oleObj>
              </mc:Choice>
              <mc:Fallback>
                <p:oleObj name="Equation" r:id="rId3" imgW="2451100" imgH="2794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1999" y="2057400"/>
                        <a:ext cx="467937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62000" y="2687637"/>
          <a:ext cx="41465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5" name="Equation" r:id="rId5" imgW="2171700" imgH="228600" progId="Equation.DSMT4">
                  <p:embed/>
                </p:oleObj>
              </mc:Choice>
              <mc:Fallback>
                <p:oleObj name="Equation" r:id="rId5" imgW="2171700" imgH="228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2687637"/>
                        <a:ext cx="4146550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62000" y="3187700"/>
          <a:ext cx="70548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6" name="Equation" r:id="rId7" imgW="3175000" imgH="279400" progId="Equation.DSMT4">
                  <p:embed/>
                </p:oleObj>
              </mc:Choice>
              <mc:Fallback>
                <p:oleObj name="Equation" r:id="rId7" imgW="3175000" imgH="279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0" y="3187700"/>
                        <a:ext cx="7054850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61999" y="4038600"/>
          <a:ext cx="1401337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7" name="Equation" r:id="rId9" imgW="736600" imgH="1041400" progId="Equation.DSMT4">
                  <p:embed/>
                </p:oleObj>
              </mc:Choice>
              <mc:Fallback>
                <p:oleObj name="Equation" r:id="rId9" imgW="736600" imgH="10414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1999" y="4038600"/>
                        <a:ext cx="1401337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67000" y="41148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charset="0"/>
              <a:buChar char="Y"/>
            </a:pPr>
            <a:r>
              <a:rPr lang="en-US" sz="2000" dirty="0"/>
              <a:t>is a “Dirac </a:t>
            </a:r>
            <a:r>
              <a:rPr lang="en-US" sz="2000" dirty="0" err="1"/>
              <a:t>Spinor</a:t>
            </a:r>
            <a:r>
              <a:rPr lang="en-US" sz="2000" dirty="0"/>
              <a:t>”</a:t>
            </a:r>
          </a:p>
          <a:p>
            <a:pPr marL="285750" indent="-285750">
              <a:buFont typeface="Symbol" charset="0"/>
              <a:buChar char="Y"/>
            </a:pPr>
            <a:endParaRPr lang="en-US" sz="2000" dirty="0"/>
          </a:p>
          <a:p>
            <a:r>
              <a:rPr lang="en-US" sz="2000" dirty="0"/>
              <a:t>It is not a four-vector, i.e., length </a:t>
            </a:r>
            <a:r>
              <a:rPr lang="en-US" sz="2000" dirty="0">
                <a:latin typeface="Symbol" charset="2"/>
                <a:cs typeface="Symbol" charset="2"/>
              </a:rPr>
              <a:t>Y</a:t>
            </a:r>
            <a:r>
              <a:rPr lang="en-US" sz="2000" baseline="30000" dirty="0"/>
              <a:t>2</a:t>
            </a:r>
            <a:r>
              <a:rPr lang="en-US" sz="2000" dirty="0"/>
              <a:t> is not an invariant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743200" y="5257800"/>
          <a:ext cx="4078288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8" name="Equation" r:id="rId11" imgW="2235200" imgH="495300" progId="Equation.DSMT4">
                  <p:embed/>
                </p:oleObj>
              </mc:Choice>
              <mc:Fallback>
                <p:oleObj name="Equation" r:id="rId11" imgW="2235200" imgH="4953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43200" y="5257800"/>
                        <a:ext cx="4078288" cy="90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751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Dirac Equation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219200"/>
            <a:ext cx="8839200" cy="4953000"/>
          </a:xfrm>
        </p:spPr>
        <p:txBody>
          <a:bodyPr/>
          <a:lstStyle/>
          <a:p>
            <a:r>
              <a:rPr lang="en-US" sz="2400" dirty="0"/>
              <a:t>First consider position independent case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867400" y="1143000"/>
          <a:ext cx="1981200" cy="726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2" name="Equation" r:id="rId3" imgW="1143000" imgH="419100" progId="Equation.DSMT4">
                  <p:embed/>
                </p:oleObj>
              </mc:Choice>
              <mc:Fallback>
                <p:oleObj name="Equation" r:id="rId3" imgW="1143000" imgH="4191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7400" y="1143000"/>
                        <a:ext cx="1981200" cy="726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3479" y="1600200"/>
          <a:ext cx="2088721" cy="81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3" name="Equation" r:id="rId5" imgW="1003300" imgH="393700" progId="Equation.DSMT4">
                  <p:embed/>
                </p:oleObj>
              </mc:Choice>
              <mc:Fallback>
                <p:oleObj name="Equation" r:id="rId5" imgW="1003300" imgH="3937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3479" y="1600200"/>
                        <a:ext cx="2088721" cy="81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11213" y="1981200"/>
          <a:ext cx="8151812" cy="17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4" name="Equation" r:id="rId7" imgW="4216400" imgH="914400" progId="Equation.DSMT4">
                  <p:embed/>
                </p:oleObj>
              </mc:Choice>
              <mc:Fallback>
                <p:oleObj name="Equation" r:id="rId7" imgW="4216400" imgH="914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1213" y="1981200"/>
                        <a:ext cx="8151812" cy="176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00200" y="3505200"/>
          <a:ext cx="3927475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5" name="Equation" r:id="rId9" imgW="2032000" imgH="393700" progId="Equation.DSMT4">
                  <p:embed/>
                </p:oleObj>
              </mc:Choice>
              <mc:Fallback>
                <p:oleObj name="Equation" r:id="rId9" imgW="2032000" imgH="3937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00200" y="3505200"/>
                        <a:ext cx="3927475" cy="76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68363" y="4267200"/>
          <a:ext cx="74374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6" name="Equation" r:id="rId11" imgW="3848100" imgH="228600" progId="Equation.DSMT4">
                  <p:embed/>
                </p:oleObj>
              </mc:Choice>
              <mc:Fallback>
                <p:oleObj name="Equation" r:id="rId11" imgW="384810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68363" y="4267200"/>
                        <a:ext cx="7437437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61963" y="4800600"/>
          <a:ext cx="81486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7" name="Equation" r:id="rId13" imgW="4216400" imgH="241300" progId="Equation.DSMT4">
                  <p:embed/>
                </p:oleObj>
              </mc:Choice>
              <mc:Fallback>
                <p:oleObj name="Equation" r:id="rId13" imgW="4216400" imgH="2413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1963" y="4800600"/>
                        <a:ext cx="8148637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101725" y="5257800"/>
          <a:ext cx="70199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8" name="Equation" r:id="rId15" imgW="3632200" imgH="203200" progId="Equation.DSMT4">
                  <p:embed/>
                </p:oleObj>
              </mc:Choice>
              <mc:Fallback>
                <p:oleObj name="Equation" r:id="rId15" imgW="3632200" imgH="2032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01725" y="5257800"/>
                        <a:ext cx="7019925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5715000"/>
            <a:ext cx="8229600" cy="707886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8000"/>
                </a:solidFill>
              </a:rPr>
              <a:t>Stuckleberg</a:t>
            </a:r>
            <a:r>
              <a:rPr lang="en-US" sz="2000" b="1" dirty="0">
                <a:solidFill>
                  <a:srgbClr val="008000"/>
                </a:solidFill>
              </a:rPr>
              <a:t> &amp; Feynman: We can interpret anomalous time dependent solutions as anti-particles with positive energy!</a:t>
            </a:r>
          </a:p>
        </p:txBody>
      </p:sp>
    </p:spTree>
    <p:extLst>
      <p:ext uri="{BB962C8B-B14F-4D97-AF65-F5344CB8AC3E}">
        <p14:creationId xmlns:p14="http://schemas.microsoft.com/office/powerpoint/2010/main" val="315136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Dirac </a:t>
            </a:r>
            <a:r>
              <a:rPr lang="en-US" dirty="0" err="1"/>
              <a:t>Spinors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four position-independent particle solutions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66800" y="2133600"/>
          <a:ext cx="185166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5" name="Equation" r:id="rId3" imgW="1028700" imgH="889000" progId="Equation.DSMT4">
                  <p:embed/>
                </p:oleObj>
              </mc:Choice>
              <mc:Fallback>
                <p:oleObj name="Equation" r:id="rId3" imgW="1028700" imgH="8890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2133600"/>
                        <a:ext cx="185166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876800" y="2133600"/>
          <a:ext cx="18732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6" name="Equation" r:id="rId5" imgW="1041400" imgH="889000" progId="Equation.DSMT4">
                  <p:embed/>
                </p:oleObj>
              </mc:Choice>
              <mc:Fallback>
                <p:oleObj name="Equation" r:id="rId5" imgW="1041400" imgH="8890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6800" y="2133600"/>
                        <a:ext cx="187325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055688" y="3886200"/>
          <a:ext cx="187483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7" name="Equation" r:id="rId7" imgW="1041400" imgH="889000" progId="Equation.DSMT4">
                  <p:embed/>
                </p:oleObj>
              </mc:Choice>
              <mc:Fallback>
                <p:oleObj name="Equation" r:id="rId7" imgW="1041400" imgH="8890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55688" y="3886200"/>
                        <a:ext cx="1874837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876800" y="3886200"/>
          <a:ext cx="18732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8" name="Equation" r:id="rId9" imgW="1041400" imgH="889000" progId="Equation.DSMT4">
                  <p:embed/>
                </p:oleObj>
              </mc:Choice>
              <mc:Fallback>
                <p:oleObj name="Equation" r:id="rId9" imgW="1041400" imgH="8890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76800" y="3886200"/>
                        <a:ext cx="187325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35325" y="2630269"/>
            <a:ext cx="103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Spin-Up Electron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83437" y="26302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Spin-Down Electron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27362" y="4267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Spin-Down Positron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3437" y="4267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Spin-Up Positron</a:t>
            </a:r>
          </a:p>
        </p:txBody>
      </p:sp>
    </p:spTree>
    <p:extLst>
      <p:ext uri="{BB962C8B-B14F-4D97-AF65-F5344CB8AC3E}">
        <p14:creationId xmlns:p14="http://schemas.microsoft.com/office/powerpoint/2010/main" val="50620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Including the spatial part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28600" y="1447800"/>
          <a:ext cx="7912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7" name="Equation" r:id="rId3" imgW="3390900" imgH="228600" progId="Equation.DSMT4">
                  <p:embed/>
                </p:oleObj>
              </mc:Choice>
              <mc:Fallback>
                <p:oleObj name="Equation" r:id="rId3" imgW="3390900" imgH="228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447800"/>
                        <a:ext cx="79121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" y="2209800"/>
          <a:ext cx="183726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8" name="Equation" r:id="rId5" imgW="787400" imgH="228600" progId="Equation.DSMT4">
                  <p:embed/>
                </p:oleObj>
              </mc:Choice>
              <mc:Fallback>
                <p:oleObj name="Equation" r:id="rId5" imgW="78740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2209800"/>
                        <a:ext cx="183726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568575" y="2270125"/>
          <a:ext cx="48228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9" name="Equation" r:id="rId7" imgW="2590800" imgH="254000" progId="Equation.DSMT4">
                  <p:embed/>
                </p:oleObj>
              </mc:Choice>
              <mc:Fallback>
                <p:oleObj name="Equation" r:id="rId7" imgW="2590800" imgH="2540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68575" y="2270125"/>
                        <a:ext cx="4822825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343400" y="2755900"/>
          <a:ext cx="21748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0" name="Equation" r:id="rId9" imgW="1168400" imgH="279400" progId="Equation.DSMT4">
                  <p:embed/>
                </p:oleObj>
              </mc:Choice>
              <mc:Fallback>
                <p:oleObj name="Equation" r:id="rId9" imgW="1168400" imgH="279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43400" y="2755900"/>
                        <a:ext cx="2174875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04800" y="3276600"/>
          <a:ext cx="7564438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1" name="Equation" r:id="rId11" imgW="4064000" imgH="533400" progId="Equation.DSMT4">
                  <p:embed/>
                </p:oleObj>
              </mc:Choice>
              <mc:Fallback>
                <p:oleObj name="Equation" r:id="rId11" imgW="4064000" imgH="5334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4800" y="3276600"/>
                        <a:ext cx="7564438" cy="99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46062" y="4173538"/>
          <a:ext cx="8059738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2" name="Equation" r:id="rId13" imgW="4330700" imgH="711200" progId="Equation.DSMT4">
                  <p:embed/>
                </p:oleObj>
              </mc:Choice>
              <mc:Fallback>
                <p:oleObj name="Equation" r:id="rId13" imgW="4330700" imgH="7112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6062" y="4173538"/>
                        <a:ext cx="8059738" cy="132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04800" y="5589588"/>
          <a:ext cx="4868863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3" name="Equation" r:id="rId15" imgW="2616200" imgH="393700" progId="Equation.DSMT4">
                  <p:embed/>
                </p:oleObj>
              </mc:Choice>
              <mc:Fallback>
                <p:oleObj name="Equation" r:id="rId15" imgW="2616200" imgH="3937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04800" y="5589588"/>
                        <a:ext cx="4868863" cy="73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638800" y="5562600"/>
          <a:ext cx="28829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4" name="Equation" r:id="rId17" imgW="1549400" imgH="495300" progId="Equation.DSMT4">
                  <p:embed/>
                </p:oleObj>
              </mc:Choice>
              <mc:Fallback>
                <p:oleObj name="Equation" r:id="rId17" imgW="1549400" imgH="4953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38800" y="5562600"/>
                        <a:ext cx="2882900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516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(</a:t>
            </a:r>
            <a:r>
              <a:rPr lang="en-US" dirty="0" err="1"/>
              <a:t>k.</a:t>
            </a:r>
            <a:r>
              <a:rPr lang="en-US" dirty="0" err="1">
                <a:latin typeface="Symbol" charset="2"/>
                <a:cs typeface="Symbol" charset="2"/>
              </a:rPr>
              <a:t>s</a:t>
            </a:r>
            <a:r>
              <a:rPr lang="en-US" dirty="0"/>
              <a:t>)</a:t>
            </a:r>
            <a:r>
              <a:rPr lang="en-US" baseline="30000" dirty="0"/>
              <a:t>2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9600" y="4554538"/>
          <a:ext cx="2103437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4" name="Equation" r:id="rId3" imgW="1130300" imgH="596900" progId="Equation.DSMT4">
                  <p:embed/>
                </p:oleObj>
              </mc:Choice>
              <mc:Fallback>
                <p:oleObj name="Equation" r:id="rId3" imgW="1130300" imgH="5969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4554538"/>
                        <a:ext cx="2103437" cy="111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09600" y="5943600"/>
          <a:ext cx="800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5" name="Equation" r:id="rId5" imgW="4000500" imgH="228600" progId="Equation.DSMT4">
                  <p:embed/>
                </p:oleObj>
              </mc:Choice>
              <mc:Fallback>
                <p:oleObj name="Equation" r:id="rId5" imgW="400050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5943600"/>
                        <a:ext cx="8001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78300" y="3695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6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78300" y="36957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178300" y="3695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7"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78300" y="36957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54037" y="1447800"/>
          <a:ext cx="7654636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8" name="Equation" r:id="rId10" imgW="4318000" imgH="558800" progId="Equation.DSMT4">
                  <p:embed/>
                </p:oleObj>
              </mc:Choice>
              <mc:Fallback>
                <p:oleObj name="Equation" r:id="rId10" imgW="4318000" imgH="558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4037" y="1447800"/>
                        <a:ext cx="7654636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600200" y="2449512"/>
          <a:ext cx="6665283" cy="212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9" name="Equation" r:id="rId12" imgW="3746500" imgH="1193800" progId="Equation.DSMT4">
                  <p:embed/>
                </p:oleObj>
              </mc:Choice>
              <mc:Fallback>
                <p:oleObj name="Equation" r:id="rId12" imgW="3746500" imgH="1193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00200" y="2449512"/>
                        <a:ext cx="6665283" cy="212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271838" y="4602163"/>
          <a:ext cx="4348162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0" name="Equation" r:id="rId14" imgW="2336800" imgH="596900" progId="Equation.DSMT4">
                  <p:embed/>
                </p:oleObj>
              </mc:Choice>
              <mc:Fallback>
                <p:oleObj name="Equation" r:id="rId14" imgW="2336800" imgH="5969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71838" y="4602163"/>
                        <a:ext cx="4348162" cy="111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529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Maxwell’s Equations in </a:t>
            </a:r>
            <a:br>
              <a:rPr lang="en-US" dirty="0"/>
            </a:br>
            <a:r>
              <a:rPr lang="en-US" dirty="0"/>
              <a:t>Manifestly Covariant 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BAA7-1598-E741-9161-4FFC17634FA9}" type="datetime5">
              <a:rPr lang="en-US" smtClean="0"/>
              <a:t>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52400" y="1371601"/>
            <a:ext cx="8839200" cy="4953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>
                <a:solidFill>
                  <a:schemeClr val="tx1"/>
                </a:solidFill>
                <a:latin typeface="Helvetica"/>
                <a:ea typeface="ＭＳ Ｐゴシック" charset="-128"/>
                <a:cs typeface="Helvetica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FF0000"/>
                </a:solidFill>
                <a:latin typeface="Helvetica"/>
                <a:ea typeface="ＭＳ Ｐゴシック" charset="-128"/>
                <a:cs typeface="Helvetica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0000FF"/>
                </a:solidFill>
                <a:latin typeface="Helvetica"/>
                <a:ea typeface="ＭＳ Ｐゴシック" charset="-128"/>
                <a:cs typeface="Helvetica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ＭＳ Ｐゴシック" charset="-128"/>
                <a:cs typeface="Helvetica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Helvetica"/>
                <a:ea typeface="ＭＳ Ｐゴシック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Classical Electrodynamics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00200" y="1981200"/>
          <a:ext cx="4424363" cy="163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1" name="Equation" r:id="rId3" imgW="2273300" imgH="838200" progId="Equation.DSMT4">
                  <p:embed/>
                </p:oleObj>
              </mc:Choice>
              <mc:Fallback>
                <p:oleObj name="Equation" r:id="rId3" imgW="2273300" imgH="8382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981200"/>
                        <a:ext cx="4424363" cy="163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29400" y="1828800"/>
            <a:ext cx="2133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Using Heaviside-Lorentz system of units, which avoids 4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 factor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And, c=1!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26443" y="3657600"/>
          <a:ext cx="4940300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2" name="Equation" r:id="rId5" imgW="2667000" imgH="1333500" progId="Equation.DSMT4">
                  <p:embed/>
                </p:oleObj>
              </mc:Choice>
              <mc:Fallback>
                <p:oleObj name="Equation" r:id="rId5" imgW="2667000" imgH="13335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6443" y="3657600"/>
                        <a:ext cx="4940300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586412" y="3686175"/>
          <a:ext cx="31765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3" name="Equation" r:id="rId7" imgW="1714500" imgH="495300" progId="Equation.DSMT4">
                  <p:embed/>
                </p:oleObj>
              </mc:Choice>
              <mc:Fallback>
                <p:oleObj name="Equation" r:id="rId7" imgW="1714500" imgH="4953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86412" y="3686175"/>
                        <a:ext cx="3176588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572000" y="4600575"/>
          <a:ext cx="43275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4" name="Equation" r:id="rId9" imgW="2336800" imgH="469900" progId="Equation.DSMT4">
                  <p:embed/>
                </p:oleObj>
              </mc:Choice>
              <mc:Fallback>
                <p:oleObj name="Equation" r:id="rId9" imgW="2336800" imgH="4699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2000" y="4600575"/>
                        <a:ext cx="4327525" cy="87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67274" y="6009783"/>
          <a:ext cx="35290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5" name="Equation" r:id="rId11" imgW="1905000" imgH="254000" progId="Equation.DSMT4">
                  <p:embed/>
                </p:oleObj>
              </mc:Choice>
              <mc:Fallback>
                <p:oleObj name="Equation" r:id="rId11" imgW="1905000" imgH="2540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67274" y="6009783"/>
                        <a:ext cx="3529013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72000" y="5472113"/>
          <a:ext cx="348138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6" name="Equation" r:id="rId13" imgW="1879600" imgH="254000" progId="Equation.DSMT4">
                  <p:embed/>
                </p:oleObj>
              </mc:Choice>
              <mc:Fallback>
                <p:oleObj name="Equation" r:id="rId13" imgW="1879600" imgH="2540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72000" y="5472113"/>
                        <a:ext cx="3481387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21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u</a:t>
            </a:r>
            <a:r>
              <a:rPr lang="en-US" i="1" baseline="-25000" dirty="0" err="1"/>
              <a:t>A</a:t>
            </a:r>
            <a:r>
              <a:rPr lang="en-US" dirty="0"/>
              <a:t> and </a:t>
            </a:r>
            <a:r>
              <a:rPr lang="en-US" i="1" dirty="0" err="1"/>
              <a:t>u</a:t>
            </a:r>
            <a:r>
              <a:rPr lang="en-US" i="1" baseline="-25000" dirty="0" err="1"/>
              <a:t>B</a:t>
            </a:r>
            <a:r>
              <a:rPr lang="en-US" dirty="0"/>
              <a:t> Possibilities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2400" y="1447800"/>
          <a:ext cx="8839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7" name="Equation" r:id="rId3" imgW="5892800" imgH="609600" progId="Equation.DSMT4">
                  <p:embed/>
                </p:oleObj>
              </mc:Choice>
              <mc:Fallback>
                <p:oleObj name="Equation" r:id="rId3" imgW="5892800" imgH="609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447800"/>
                        <a:ext cx="88392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2400" y="2743200"/>
          <a:ext cx="8839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8" name="Equation" r:id="rId5" imgW="5892800" imgH="609600" progId="Equation.DSMT4">
                  <p:embed/>
                </p:oleObj>
              </mc:Choice>
              <mc:Fallback>
                <p:oleObj name="Equation" r:id="rId5" imgW="5892800" imgH="609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2743200"/>
                        <a:ext cx="88392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52400" y="4191000"/>
          <a:ext cx="8839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9" name="Equation" r:id="rId7" imgW="5892800" imgH="609600" progId="Equation.DSMT4">
                  <p:embed/>
                </p:oleObj>
              </mc:Choice>
              <mc:Fallback>
                <p:oleObj name="Equation" r:id="rId7" imgW="5892800" imgH="609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400" y="4191000"/>
                        <a:ext cx="88392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2400" y="5334000"/>
          <a:ext cx="8839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0" name="Equation" r:id="rId9" imgW="5892800" imgH="609600" progId="Equation.DSMT4">
                  <p:embed/>
                </p:oleObj>
              </mc:Choice>
              <mc:Fallback>
                <p:oleObj name="Equation" r:id="rId9" imgW="5892800" imgH="609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400" y="5334000"/>
                        <a:ext cx="88392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298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78300" y="3695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3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8300" y="36957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178300" y="3695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4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8300" y="36957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12725" y="1350963"/>
          <a:ext cx="5197475" cy="25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5" name="Equation" r:id="rId6" imgW="3276600" imgH="1574800" progId="Equation.DSMT4">
                  <p:embed/>
                </p:oleObj>
              </mc:Choice>
              <mc:Fallback>
                <p:oleObj name="Equation" r:id="rId6" imgW="3276600" imgH="15748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725" y="1350963"/>
                        <a:ext cx="5197475" cy="2500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181600" y="2209800"/>
          <a:ext cx="3810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6" name="Equation" r:id="rId8" imgW="1905000" imgH="533400" progId="Equation.DSMT4">
                  <p:embed/>
                </p:oleObj>
              </mc:Choice>
              <mc:Fallback>
                <p:oleObj name="Equation" r:id="rId8" imgW="1905000" imgH="533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81600" y="2209800"/>
                        <a:ext cx="38100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33400" y="3733800"/>
          <a:ext cx="3530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7" name="Equation" r:id="rId10" imgW="1765300" imgH="533400" progId="Equation.DSMT4">
                  <p:embed/>
                </p:oleObj>
              </mc:Choice>
              <mc:Fallback>
                <p:oleObj name="Equation" r:id="rId10" imgW="1765300" imgH="5334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3400" y="3733800"/>
                        <a:ext cx="35306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521200" y="3733800"/>
          <a:ext cx="4089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8" name="Equation" r:id="rId12" imgW="2044700" imgH="533400" progId="Equation.DSMT4">
                  <p:embed/>
                </p:oleObj>
              </mc:Choice>
              <mc:Fallback>
                <p:oleObj name="Equation" r:id="rId12" imgW="2044700" imgH="5334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21200" y="3733800"/>
                        <a:ext cx="40894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58800" y="5040313"/>
          <a:ext cx="2413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9" name="Equation" r:id="rId14" imgW="1206500" imgH="533400" progId="Equation.DSMT4">
                  <p:embed/>
                </p:oleObj>
              </mc:Choice>
              <mc:Fallback>
                <p:oleObj name="Equation" r:id="rId14" imgW="1206500" imgH="5334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58800" y="5040313"/>
                        <a:ext cx="24130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098800" y="5141913"/>
          <a:ext cx="1778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0" name="Equation" r:id="rId16" imgW="889000" imgH="431800" progId="Equation.DSMT4">
                  <p:embed/>
                </p:oleObj>
              </mc:Choice>
              <mc:Fallback>
                <p:oleObj name="Equation" r:id="rId16" imgW="889000" imgH="4318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098800" y="5141913"/>
                        <a:ext cx="17780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953000" y="5308600"/>
          <a:ext cx="1905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1" name="Equation" r:id="rId18" imgW="952500" imgH="279400" progId="Equation.DSMT4">
                  <p:embed/>
                </p:oleObj>
              </mc:Choice>
              <mc:Fallback>
                <p:oleObj name="Equation" r:id="rId18" imgW="952500" imgH="2794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953000" y="5308600"/>
                        <a:ext cx="1905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934200" y="5334000"/>
          <a:ext cx="2006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2" name="Equation" r:id="rId20" imgW="1003300" imgH="266700" progId="Equation.DSMT4">
                  <p:embed/>
                </p:oleObj>
              </mc:Choice>
              <mc:Fallback>
                <p:oleObj name="Equation" r:id="rId20" imgW="1003300" imgH="2667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934200" y="5334000"/>
                        <a:ext cx="20066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735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Dirac </a:t>
            </a:r>
            <a:r>
              <a:rPr lang="en-US" dirty="0" err="1"/>
              <a:t>Spinors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219200"/>
            <a:ext cx="8839200" cy="4953000"/>
          </a:xfrm>
        </p:spPr>
        <p:txBody>
          <a:bodyPr/>
          <a:lstStyle/>
          <a:p>
            <a:r>
              <a:rPr lang="en-US" dirty="0"/>
              <a:t>The four solutions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8350" y="1828800"/>
          <a:ext cx="2640013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6" name="Equation" r:id="rId3" imgW="1612900" imgH="1320800" progId="Equation.DSMT4">
                  <p:embed/>
                </p:oleObj>
              </mc:Choice>
              <mc:Fallback>
                <p:oleObj name="Equation" r:id="rId3" imgW="1612900" imgH="1320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8350" y="1828800"/>
                        <a:ext cx="2640013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351338" y="1746250"/>
          <a:ext cx="292417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7" name="Equation" r:id="rId5" imgW="1625600" imgH="1320800" progId="Equation.DSMT4">
                  <p:embed/>
                </p:oleObj>
              </mc:Choice>
              <mc:Fallback>
                <p:oleObj name="Equation" r:id="rId5" imgW="1625600" imgH="13208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1338" y="1746250"/>
                        <a:ext cx="2924175" cy="237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88963" y="4100513"/>
          <a:ext cx="2905125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8" name="Equation" r:id="rId7" imgW="1612900" imgH="1320800" progId="Equation.DSMT4">
                  <p:embed/>
                </p:oleObj>
              </mc:Choice>
              <mc:Fallback>
                <p:oleObj name="Equation" r:id="rId7" imgW="1612900" imgH="13208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8963" y="4100513"/>
                        <a:ext cx="2905125" cy="237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373563" y="4098925"/>
          <a:ext cx="2876550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9" name="Equation" r:id="rId9" imgW="1600200" imgH="1320800" progId="Equation.DSMT4">
                  <p:embed/>
                </p:oleObj>
              </mc:Choice>
              <mc:Fallback>
                <p:oleObj name="Equation" r:id="rId9" imgW="1600200" imgH="1320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73563" y="4098925"/>
                        <a:ext cx="2876550" cy="237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188748" y="1143000"/>
          <a:ext cx="3009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0" name="Equation" r:id="rId11" imgW="1003300" imgH="228600" progId="Equation.DSMT4">
                  <p:embed/>
                </p:oleObj>
              </mc:Choice>
              <mc:Fallback>
                <p:oleObj name="Equation" r:id="rId11" imgW="1003300" imgH="2286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88748" y="1143000"/>
                        <a:ext cx="30099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239000" y="2460625"/>
          <a:ext cx="191611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1" name="Equation" r:id="rId13" imgW="1003300" imgH="495300" progId="Equation.DSMT4">
                  <p:embed/>
                </p:oleObj>
              </mc:Choice>
              <mc:Fallback>
                <p:oleObj name="Equation" r:id="rId13" imgW="1003300" imgH="4953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39000" y="2460625"/>
                        <a:ext cx="1916113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7239000" y="4822825"/>
          <a:ext cx="18923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2" name="Equation" r:id="rId15" imgW="990600" imgH="495300" progId="Equation.DSMT4">
                  <p:embed/>
                </p:oleObj>
              </mc:Choice>
              <mc:Fallback>
                <p:oleObj name="Equation" r:id="rId15" imgW="990600" imgH="4953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239000" y="4822825"/>
                        <a:ext cx="1892300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934200" y="1219200"/>
            <a:ext cx="226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Momentum space Dirac equations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39000" y="6107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 spin states</a:t>
            </a:r>
          </a:p>
        </p:txBody>
      </p:sp>
    </p:spTree>
    <p:extLst>
      <p:ext uri="{BB962C8B-B14F-4D97-AF65-F5344CB8AC3E}">
        <p14:creationId xmlns:p14="http://schemas.microsoft.com/office/powerpoint/2010/main" val="347749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Eigen States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2400" y="1491696"/>
          <a:ext cx="4467060" cy="870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2" name="Equation" r:id="rId3" imgW="2476500" imgH="482600" progId="Equation.DSMT4">
                  <p:embed/>
                </p:oleObj>
              </mc:Choice>
              <mc:Fallback>
                <p:oleObj name="Equation" r:id="rId3" imgW="2476500" imgH="482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491696"/>
                        <a:ext cx="4467060" cy="870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200" y="2514600"/>
          <a:ext cx="747903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3" name="Equation" r:id="rId5" imgW="3835400" imgH="508000" progId="Equation.DSMT4">
                  <p:embed/>
                </p:oleObj>
              </mc:Choice>
              <mc:Fallback>
                <p:oleObj name="Equation" r:id="rId5" imgW="3835400" imgH="5080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2514600"/>
                        <a:ext cx="747903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33400" y="3886200"/>
          <a:ext cx="4322763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4" name="Equation" r:id="rId7" imgW="2641600" imgH="1155700" progId="Equation.DSMT4">
                  <p:embed/>
                </p:oleObj>
              </mc:Choice>
              <mc:Fallback>
                <p:oleObj name="Equation" r:id="rId7" imgW="2641600" imgH="11557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" y="3886200"/>
                        <a:ext cx="4322763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37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baseline="-25000" dirty="0" err="1"/>
              <a:t>z</a:t>
            </a:r>
            <a:r>
              <a:rPr lang="en-US" dirty="0"/>
              <a:t> Eigen State </a:t>
            </a:r>
            <a:r>
              <a:rPr lang="en-US" dirty="0" err="1"/>
              <a:t>Spinors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35325" y="2630269"/>
            <a:ext cx="103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Spin-Up Electron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3437" y="26302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Spin-Down Electron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7362" y="4267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Spin-Down Positron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83437" y="4267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Spin-Up Positron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066800" y="2133600"/>
          <a:ext cx="1849437" cy="160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3" name="Equation" r:id="rId3" imgW="1130300" imgH="977900" progId="Equation.DSMT4">
                  <p:embed/>
                </p:oleObj>
              </mc:Choice>
              <mc:Fallback>
                <p:oleObj name="Equation" r:id="rId3" imgW="1130300" imgH="9779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2133600"/>
                        <a:ext cx="1849437" cy="160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849813" y="2133600"/>
          <a:ext cx="2016125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4" name="Equation" r:id="rId5" imgW="1231900" imgH="977900" progId="Equation.DSMT4">
                  <p:embed/>
                </p:oleObj>
              </mc:Choice>
              <mc:Fallback>
                <p:oleObj name="Equation" r:id="rId5" imgW="1231900" imgH="9779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9813" y="2133600"/>
                        <a:ext cx="2016125" cy="160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852988" y="4037013"/>
          <a:ext cx="2190750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5" name="Equation" r:id="rId7" imgW="1219200" imgH="977900" progId="Equation.DSMT4">
                  <p:embed/>
                </p:oleObj>
              </mc:Choice>
              <mc:Fallback>
                <p:oleObj name="Equation" r:id="rId7" imgW="1219200" imgH="9779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52988" y="4037013"/>
                        <a:ext cx="2190750" cy="176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900113" y="4037013"/>
          <a:ext cx="2190750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6" name="Equation" r:id="rId9" imgW="1219200" imgH="977900" progId="Equation.DSMT4">
                  <p:embed/>
                </p:oleObj>
              </mc:Choice>
              <mc:Fallback>
                <p:oleObj name="Equation" r:id="rId9" imgW="1219200" imgH="9779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0113" y="4037013"/>
                        <a:ext cx="2190750" cy="176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786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Probability/Flux Density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8600" y="1219200"/>
          <a:ext cx="39528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6" name="Equation" r:id="rId3" imgW="2070100" imgH="279400" progId="Equation.DSMT4">
                  <p:embed/>
                </p:oleObj>
              </mc:Choice>
              <mc:Fallback>
                <p:oleObj name="Equation" r:id="rId3" imgW="2070100" imgH="2794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219200"/>
                        <a:ext cx="39528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8600" y="1524000"/>
          <a:ext cx="59880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7" name="Equation" r:id="rId5" imgW="3136900" imgH="330200" progId="Equation.DSMT4">
                  <p:embed/>
                </p:oleObj>
              </mc:Choice>
              <mc:Fallback>
                <p:oleObj name="Equation" r:id="rId5" imgW="3136900" imgH="330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1524000"/>
                        <a:ext cx="5988050" cy="63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28600" y="2057400"/>
          <a:ext cx="804703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8" name="Equation" r:id="rId7" imgW="4216400" imgH="342900" progId="Equation.DSMT4">
                  <p:embed/>
                </p:oleObj>
              </mc:Choice>
              <mc:Fallback>
                <p:oleObj name="Equation" r:id="rId7" imgW="4216400" imgH="3429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" y="2057400"/>
                        <a:ext cx="8047038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" y="2667000"/>
          <a:ext cx="812165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9" name="Equation" r:id="rId9" imgW="4254500" imgH="279400" progId="Equation.DSMT4">
                  <p:embed/>
                </p:oleObj>
              </mc:Choice>
              <mc:Fallback>
                <p:oleObj name="Equation" r:id="rId9" imgW="4254500" imgH="2794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8600" y="2667000"/>
                        <a:ext cx="8121650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28600" y="3173413"/>
          <a:ext cx="5938838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0" name="Equation" r:id="rId11" imgW="3111500" imgH="533400" progId="Equation.DSMT4">
                  <p:embed/>
                </p:oleObj>
              </mc:Choice>
              <mc:Fallback>
                <p:oleObj name="Equation" r:id="rId11" imgW="3111500" imgH="5334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8600" y="3173413"/>
                        <a:ext cx="5938838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61950" y="4191000"/>
          <a:ext cx="38290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1" name="Equation" r:id="rId13" imgW="2006600" imgH="508000" progId="Equation.DSMT4">
                  <p:embed/>
                </p:oleObj>
              </mc:Choice>
              <mc:Fallback>
                <p:oleObj name="Equation" r:id="rId13" imgW="2006600" imgH="5080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1950" y="4191000"/>
                        <a:ext cx="3829050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11675" y="4191000"/>
          <a:ext cx="40227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2" name="Equation" r:id="rId15" imgW="2108200" imgH="508000" progId="Equation.DSMT4">
                  <p:embed/>
                </p:oleObj>
              </mc:Choice>
              <mc:Fallback>
                <p:oleObj name="Equation" r:id="rId15" imgW="2108200" imgH="5080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11675" y="4191000"/>
                        <a:ext cx="4022725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87350" y="5105400"/>
          <a:ext cx="43370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3" name="Equation" r:id="rId17" imgW="2273300" imgH="279400" progId="Equation.DSMT4">
                  <p:embed/>
                </p:oleObj>
              </mc:Choice>
              <mc:Fallback>
                <p:oleObj name="Equation" r:id="rId17" imgW="2273300" imgH="2794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7350" y="5105400"/>
                        <a:ext cx="433705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105400" y="5140514"/>
          <a:ext cx="3313602" cy="498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4" name="Equation" r:id="rId19" imgW="1689100" imgH="254000" progId="Equation.DSMT4">
                  <p:embed/>
                </p:oleObj>
              </mc:Choice>
              <mc:Fallback>
                <p:oleObj name="Equation" r:id="rId19" imgW="1689100" imgH="2540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105400" y="5140514"/>
                        <a:ext cx="3313602" cy="498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147200" y="5638800"/>
          <a:ext cx="6549000" cy="791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5" name="Equation" r:id="rId21" imgW="3784600" imgH="457200" progId="Equation.DSMT4">
                  <p:embed/>
                </p:oleObj>
              </mc:Choice>
              <mc:Fallback>
                <p:oleObj name="Equation" r:id="rId21" imgW="3784600" imgH="4572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147200" y="5638800"/>
                        <a:ext cx="6549000" cy="791154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178300" y="3695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6" name="Equation" r:id="rId23" imgW="114300" imgH="165100" progId="Equation.DSMT4">
                  <p:embed/>
                </p:oleObj>
              </mc:Choice>
              <mc:Fallback>
                <p:oleObj name="Equation" r:id="rId23" imgW="114300" imgH="1651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178300" y="36957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36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Pauli-</a:t>
            </a:r>
            <a:r>
              <a:rPr lang="en-US" dirty="0" err="1"/>
              <a:t>Weisskopf</a:t>
            </a:r>
            <a:r>
              <a:rPr lang="en-US" dirty="0"/>
              <a:t> Prescription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Dirac Field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Pesky negative energy solutions and negative probability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Mitigation: Fields describing charged fermion pairs (particle + anti-particle) (spin-up and spin-down), by interpreting the continuity equation as the charge-current density a la E&amp;M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A conserved vector current!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52575" y="5507038"/>
          <a:ext cx="58801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7" name="Equation" r:id="rId3" imgW="2286000" imgH="228600" progId="Equation.DSMT4">
                  <p:embed/>
                </p:oleObj>
              </mc:Choice>
              <mc:Fallback>
                <p:oleObj name="Equation" r:id="rId3" imgW="228600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2575" y="5507038"/>
                        <a:ext cx="5880100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581400" y="4413250"/>
          <a:ext cx="185801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8" name="Equation" r:id="rId5" imgW="558800" imgH="254000" progId="Equation.DSMT4">
                  <p:embed/>
                </p:oleObj>
              </mc:Choice>
              <mc:Fallback>
                <p:oleObj name="Equation" r:id="rId5" imgW="558800" imgH="2540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1400" y="4413250"/>
                        <a:ext cx="1858010" cy="844550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7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 &amp; Vector Potentials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16467" y="1371600"/>
          <a:ext cx="794173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3" name="Equation" r:id="rId3" imgW="3403600" imgH="228600" progId="Equation.DSMT4">
                  <p:embed/>
                </p:oleObj>
              </mc:Choice>
              <mc:Fallback>
                <p:oleObj name="Equation" r:id="rId3" imgW="340360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6467" y="1371600"/>
                        <a:ext cx="794173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85800" y="1981200"/>
          <a:ext cx="1923676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4" name="Equation" r:id="rId5" imgW="1308100" imgH="1295400" progId="Equation.DSMT4">
                  <p:embed/>
                </p:oleObj>
              </mc:Choice>
              <mc:Fallback>
                <p:oleObj name="Equation" r:id="rId5" imgW="1308100" imgH="1295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1981200"/>
                        <a:ext cx="1923676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171825" y="1905000"/>
          <a:ext cx="2744788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5" name="Equation" r:id="rId7" imgW="1866900" imgH="1320800" progId="Equation.DSMT4">
                  <p:embed/>
                </p:oleObj>
              </mc:Choice>
              <mc:Fallback>
                <p:oleObj name="Equation" r:id="rId7" imgW="1866900" imgH="13208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1825" y="1905000"/>
                        <a:ext cx="2744788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96000" y="2074863"/>
          <a:ext cx="2713038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6" name="Equation" r:id="rId9" imgW="1447800" imgH="749300" progId="Equation.DSMT4">
                  <p:embed/>
                </p:oleObj>
              </mc:Choice>
              <mc:Fallback>
                <p:oleObj name="Equation" r:id="rId9" imgW="1447800" imgH="7493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6000" y="2074863"/>
                        <a:ext cx="2713038" cy="1404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52400" y="3826829"/>
          <a:ext cx="2328111" cy="875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7" name="Equation" r:id="rId11" imgW="1282700" imgH="482600" progId="Equation.DSMT4">
                  <p:embed/>
                </p:oleObj>
              </mc:Choice>
              <mc:Fallback>
                <p:oleObj name="Equation" r:id="rId11" imgW="1282700" imgH="482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2400" y="3826829"/>
                        <a:ext cx="2328111" cy="875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480511" y="3810000"/>
          <a:ext cx="6324600" cy="931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8" name="Equation" r:id="rId13" imgW="3276600" imgH="482600" progId="Equation.DSMT4">
                  <p:embed/>
                </p:oleObj>
              </mc:Choice>
              <mc:Fallback>
                <p:oleObj name="Equation" r:id="rId13" imgW="3276600" imgH="4826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80511" y="3810000"/>
                        <a:ext cx="6324600" cy="931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52400" y="4687888"/>
          <a:ext cx="5761037" cy="178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9" name="Equation" r:id="rId15" imgW="2984500" imgH="927100" progId="Equation.DSMT4">
                  <p:embed/>
                </p:oleObj>
              </mc:Choice>
              <mc:Fallback>
                <p:oleObj name="Equation" r:id="rId15" imgW="2984500" imgH="9271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2400" y="4687888"/>
                        <a:ext cx="5761037" cy="178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338888" y="5411787"/>
          <a:ext cx="2728912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0" name="Equation" r:id="rId17" imgW="1473200" imgH="533400" progId="Equation.DSMT4">
                  <p:embed/>
                </p:oleObj>
              </mc:Choice>
              <mc:Fallback>
                <p:oleObj name="Equation" r:id="rId17" imgW="1473200" imgH="5334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338888" y="5411787"/>
                        <a:ext cx="2728912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8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Gauge Invariance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 classical electrodynamics E &amp; B fields are physical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/>
              <a:t>Potentials are mathematical constructs</a:t>
            </a:r>
          </a:p>
          <a:p>
            <a:pPr marL="1257300" lvl="2" indent="-457200">
              <a:buFont typeface="Arial"/>
              <a:buChar char="•"/>
            </a:pPr>
            <a:r>
              <a:rPr lang="en-US" dirty="0"/>
              <a:t>They make homogeneous equation automatic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/>
              <a:t>But, potentials are not uniquely defined</a:t>
            </a:r>
          </a:p>
          <a:p>
            <a:pPr marL="1257300" lvl="2" indent="-457200">
              <a:buFont typeface="Arial"/>
              <a:buChar char="•"/>
            </a:pPr>
            <a:r>
              <a:rPr lang="en-US" dirty="0"/>
              <a:t>Gauge transformation preserves field value</a:t>
            </a:r>
          </a:p>
          <a:p>
            <a:pPr marL="1257300" lvl="2" indent="-457200">
              <a:buFont typeface="Arial"/>
              <a:buChar char="•"/>
            </a:pPr>
            <a:endParaRPr lang="en-US" dirty="0"/>
          </a:p>
          <a:p>
            <a:pPr marL="1257300" lvl="2" indent="-457200">
              <a:buFont typeface="Arial"/>
              <a:buChar char="•"/>
            </a:pPr>
            <a:endParaRPr lang="en-US" dirty="0"/>
          </a:p>
          <a:p>
            <a:pPr marL="1257300" lvl="2" indent="-457200">
              <a:buFont typeface="Arial"/>
              <a:buChar char="•"/>
            </a:pPr>
            <a:r>
              <a:rPr lang="en-US" dirty="0"/>
              <a:t>Gauge invariance </a:t>
            </a:r>
            <a:r>
              <a:rPr lang="en-US" dirty="0">
                <a:sym typeface="Wingdings"/>
              </a:rPr>
              <a:t> Conservation of Charge</a:t>
            </a:r>
          </a:p>
          <a:p>
            <a:pPr marL="1257300" lvl="2" indent="-457200">
              <a:buFont typeface="Arial"/>
              <a:buChar char="•"/>
            </a:pPr>
            <a:r>
              <a:rPr lang="en-US" dirty="0">
                <a:sym typeface="Wingdings"/>
              </a:rPr>
              <a:t>This is global gauge invariance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24000" y="4114800"/>
          <a:ext cx="7010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9" name="Equation" r:id="rId3" imgW="2921000" imgH="254000" progId="Equation.DSMT4">
                  <p:embed/>
                </p:oleObj>
              </mc:Choice>
              <mc:Fallback>
                <p:oleObj name="Equation" r:id="rId3" imgW="2921000" imgH="2540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4114800"/>
                        <a:ext cx="70104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245E4-2F59-0F41-8D97-1C116F189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Waves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79F222-FA1F-E042-AE4F-C676509F1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2-Feb-22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FDDA7-E892-334F-961A-6469D4DDE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3C4F4-8879-BE4A-BC67-96AE2BF0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7A6225-1DC7-C34B-A06A-1C0FA09E41C9}"/>
                  </a:ext>
                </a:extLst>
              </p:cNvPr>
              <p:cNvSpPr txBox="1"/>
              <p:nvPr/>
            </p:nvSpPr>
            <p:spPr>
              <a:xfrm>
                <a:off x="152400" y="1251274"/>
                <a:ext cx="8839200" cy="5225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Maxwells equations in terms of 4-vector potential: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/>
                  <a:t>Consider the region of space devoid of charges and currents: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>
                  <a:solidFill>
                    <a:srgbClr val="0000FF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We have freedom of choice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dirty="0"/>
                  <a:t> - gauge invariance</a:t>
                </a:r>
              </a:p>
              <a:p>
                <a:endParaRPr lang="en-US" dirty="0"/>
              </a:p>
              <a:p>
                <a:r>
                  <a:rPr lang="en-US" dirty="0"/>
                  <a:t>The equation retains form (covariant) on transformation: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́"/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(Lorentz condition)</a:t>
                </a:r>
              </a:p>
              <a:p>
                <a:endParaRPr lang="en-US" dirty="0"/>
              </a:p>
              <a:p>
                <a:r>
                  <a:rPr lang="en-US" dirty="0"/>
                  <a:t>So, with Lorentz condition,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dirty="0"/>
                  <a:t> satisfies a wave equation with waves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dirty="0"/>
                  <a:t> traveling at speed 1 (speed of light):</a:t>
                </a:r>
              </a:p>
              <a:p>
                <a:endParaRPr lang="en-US" dirty="0"/>
              </a:p>
              <a:p>
                <a:r>
                  <a:rPr lang="en-US" dirty="0"/>
                  <a:t>				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Solutions of this equation are plane waves,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(light-like):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7A6225-1DC7-C34B-A06A-1C0FA09E4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251274"/>
                <a:ext cx="8839200" cy="5225726"/>
              </a:xfrm>
              <a:prstGeom prst="rect">
                <a:avLst/>
              </a:prstGeom>
              <a:blipFill>
                <a:blip r:embed="rId2"/>
                <a:stretch>
                  <a:fillRect l="-575" t="-242" b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7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Waves: </a:t>
            </a:r>
            <a:br>
              <a:rPr lang="en-US" dirty="0"/>
            </a:br>
            <a:r>
              <a:rPr lang="en-US" dirty="0"/>
              <a:t>Schrodinger Equation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Non-relativistic quantum mechanics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336456"/>
              </p:ext>
            </p:extLst>
          </p:nvPr>
        </p:nvGraphicFramePr>
        <p:xfrm>
          <a:off x="755651" y="1752600"/>
          <a:ext cx="1012204" cy="864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3" name="Equation" r:id="rId3" imgW="520700" imgH="444500" progId="Equation.DSMT4">
                  <p:embed/>
                </p:oleObj>
              </mc:Choice>
              <mc:Fallback>
                <p:oleObj name="Equation" r:id="rId3" imgW="5207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651" y="1752600"/>
                        <a:ext cx="1012204" cy="864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250854"/>
              </p:ext>
            </p:extLst>
          </p:nvPr>
        </p:nvGraphicFramePr>
        <p:xfrm>
          <a:off x="2819400" y="1749425"/>
          <a:ext cx="4859337" cy="90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4" name="Equation" r:id="rId5" imgW="2324100" imgH="431800" progId="Equation.DSMT4">
                  <p:embed/>
                </p:oleObj>
              </mc:Choice>
              <mc:Fallback>
                <p:oleObj name="Equation" r:id="rId5" imgW="2324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9400" y="1749425"/>
                        <a:ext cx="4859337" cy="90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600752"/>
              </p:ext>
            </p:extLst>
          </p:nvPr>
        </p:nvGraphicFramePr>
        <p:xfrm>
          <a:off x="762000" y="3124200"/>
          <a:ext cx="4194464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5" name="Equation" r:id="rId7" imgW="2197100" imgH="279400" progId="Equation.DSMT4">
                  <p:embed/>
                </p:oleObj>
              </mc:Choice>
              <mc:Fallback>
                <p:oleObj name="Equation" r:id="rId7" imgW="2197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0" y="3124200"/>
                        <a:ext cx="4194464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962980"/>
              </p:ext>
            </p:extLst>
          </p:nvPr>
        </p:nvGraphicFramePr>
        <p:xfrm>
          <a:off x="152400" y="3581400"/>
          <a:ext cx="8880476" cy="739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6" name="Equation" r:id="rId9" imgW="5651500" imgH="469900" progId="Equation.DSMT4">
                  <p:embed/>
                </p:oleObj>
              </mc:Choice>
              <mc:Fallback>
                <p:oleObj name="Equation" r:id="rId9" imgW="56515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400" y="3581400"/>
                        <a:ext cx="8880476" cy="739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771179"/>
              </p:ext>
            </p:extLst>
          </p:nvPr>
        </p:nvGraphicFramePr>
        <p:xfrm>
          <a:off x="236537" y="5108575"/>
          <a:ext cx="5608638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7" name="Equation" r:id="rId11" imgW="3238500" imgH="393700" progId="Equation.DSMT4">
                  <p:embed/>
                </p:oleObj>
              </mc:Choice>
              <mc:Fallback>
                <p:oleObj name="Equation" r:id="rId11" imgW="3238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6537" y="5108575"/>
                        <a:ext cx="5608638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579672"/>
              </p:ext>
            </p:extLst>
          </p:nvPr>
        </p:nvGraphicFramePr>
        <p:xfrm>
          <a:off x="238125" y="4348162"/>
          <a:ext cx="81438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8" name="Equation" r:id="rId13" imgW="5054600" imgH="469900" progId="Equation.DSMT4">
                  <p:embed/>
                </p:oleObj>
              </mc:Choice>
              <mc:Fallback>
                <p:oleObj name="Equation" r:id="rId13" imgW="50546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8125" y="4348162"/>
                        <a:ext cx="8143875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160888"/>
              </p:ext>
            </p:extLst>
          </p:nvPr>
        </p:nvGraphicFramePr>
        <p:xfrm>
          <a:off x="222250" y="5718175"/>
          <a:ext cx="58515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9" name="Equation" r:id="rId15" imgW="3378200" imgH="393700" progId="Equation.DSMT4">
                  <p:embed/>
                </p:oleObj>
              </mc:Choice>
              <mc:Fallback>
                <p:oleObj name="Equation" r:id="rId15" imgW="33782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2250" y="5718175"/>
                        <a:ext cx="5851525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248400" y="5181600"/>
            <a:ext cx="2851150" cy="1200329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When properly normalized,  probability interpretation of </a:t>
            </a:r>
            <a:r>
              <a:rPr lang="en-US" b="1" dirty="0">
                <a:solidFill>
                  <a:srgbClr val="008000"/>
                </a:solidFill>
                <a:latin typeface="Symbol" pitchFamily="2" charset="2"/>
              </a:rPr>
              <a:t>r</a:t>
            </a:r>
            <a:r>
              <a:rPr lang="en-US" b="1" dirty="0">
                <a:solidFill>
                  <a:srgbClr val="008000"/>
                </a:solidFill>
              </a:rPr>
              <a:t> works!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5522FE-3FC2-D143-B085-0D1E16263202}"/>
                  </a:ext>
                </a:extLst>
              </p:cNvPr>
              <p:cNvSpPr/>
              <p:nvPr/>
            </p:nvSpPr>
            <p:spPr>
              <a:xfrm>
                <a:off x="152400" y="2743200"/>
                <a:ext cx="8153400" cy="410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Solutions again are plane waves, with massive particles: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65522FE-3FC2-D143-B085-0D1E16263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743200"/>
                <a:ext cx="8153400" cy="410112"/>
              </a:xfrm>
              <a:prstGeom prst="rect">
                <a:avLst/>
              </a:prstGeom>
              <a:blipFill>
                <a:blip r:embed="rId17"/>
                <a:stretch>
                  <a:fillRect l="-778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6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Mechanics +</a:t>
            </a:r>
            <a:br>
              <a:rPr lang="en-US" dirty="0"/>
            </a:br>
            <a:r>
              <a:rPr lang="en-US" dirty="0"/>
              <a:t>Special Relativity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Klein-Gordon attempt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Start from relativistic energy momentum and quantize</a:t>
            </a:r>
          </a:p>
          <a:p>
            <a:pPr marL="857250" lvl="1" indent="-457200">
              <a:buFont typeface="Arial"/>
              <a:buChar char="•"/>
            </a:pPr>
            <a:endParaRPr lang="en-US" sz="2400" dirty="0"/>
          </a:p>
          <a:p>
            <a:pPr marL="857250" lvl="1" indent="-457200">
              <a:buFont typeface="Arial"/>
              <a:buChar char="•"/>
            </a:pPr>
            <a:endParaRPr lang="en-US" sz="2400" dirty="0"/>
          </a:p>
          <a:p>
            <a:pPr marL="857250" lvl="1" indent="-457200">
              <a:buFont typeface="Arial"/>
              <a:buChar char="•"/>
            </a:pPr>
            <a:endParaRPr lang="en-US" sz="2400" dirty="0"/>
          </a:p>
          <a:p>
            <a:pPr marL="857250" lvl="1" indent="-457200">
              <a:buFont typeface="Arial"/>
              <a:buChar char="•"/>
            </a:pPr>
            <a:endParaRPr lang="en-US" sz="2400" dirty="0"/>
          </a:p>
          <a:p>
            <a:pPr marL="857250" lvl="1" indent="-457200">
              <a:buFont typeface="Arial"/>
              <a:buChar char="•"/>
            </a:pPr>
            <a:r>
              <a:rPr lang="en-US" sz="2400" dirty="0">
                <a:sym typeface="Wingdings"/>
              </a:rPr>
              <a:t>Negative energy solutions are a problem</a:t>
            </a:r>
          </a:p>
          <a:p>
            <a:pPr marL="1257300" lvl="2" indent="-457200">
              <a:buFont typeface="Arial"/>
              <a:buChar char="•"/>
            </a:pPr>
            <a:r>
              <a:rPr lang="en-US" sz="2400" dirty="0">
                <a:sym typeface="Wingdings"/>
              </a:rPr>
              <a:t>Cannot be simply ignored as we need a complete set of states in a quantum system </a:t>
            </a:r>
            <a:endParaRPr lang="en-US" sz="2400" dirty="0"/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Incompatible with probability interpretation for </a:t>
            </a:r>
            <a:r>
              <a:rPr lang="en-US" sz="2400" dirty="0">
                <a:latin typeface="Symbol" charset="2"/>
                <a:cs typeface="Symbol" charset="2"/>
              </a:rPr>
              <a:t>f</a:t>
            </a:r>
          </a:p>
          <a:p>
            <a:pPr marL="1257300" lvl="2" indent="-457200">
              <a:buFont typeface="Arial"/>
              <a:buChar char="•"/>
            </a:pPr>
            <a:r>
              <a:rPr lang="en-US" sz="2400" dirty="0"/>
              <a:t>It can take negative values </a:t>
            </a:r>
            <a:r>
              <a:rPr lang="en-US" sz="2400" dirty="0">
                <a:sym typeface="Wingdings"/>
              </a:rPr>
              <a:t> for negative energy solutions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038607"/>
              </p:ext>
            </p:extLst>
          </p:nvPr>
        </p:nvGraphicFramePr>
        <p:xfrm>
          <a:off x="526530" y="2349498"/>
          <a:ext cx="1911870" cy="618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3" imgW="863600" imgH="279400" progId="Equation.DSMT4">
                  <p:embed/>
                </p:oleObj>
              </mc:Choice>
              <mc:Fallback>
                <p:oleObj name="Equation" r:id="rId3" imgW="8636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6530" y="2349498"/>
                        <a:ext cx="1911870" cy="618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683705"/>
              </p:ext>
            </p:extLst>
          </p:nvPr>
        </p:nvGraphicFramePr>
        <p:xfrm>
          <a:off x="533400" y="2976563"/>
          <a:ext cx="787241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5" imgW="3543300" imgH="469900" progId="Equation.DSMT4">
                  <p:embed/>
                </p:oleObj>
              </mc:Choice>
              <mc:Fallback>
                <p:oleObj name="Equation" r:id="rId5" imgW="35433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2976563"/>
                        <a:ext cx="7872413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53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Density/Flux 4-Vector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219200"/>
            <a:ext cx="8839200" cy="4953000"/>
          </a:xfrm>
        </p:spPr>
        <p:txBody>
          <a:bodyPr/>
          <a:lstStyle/>
          <a:p>
            <a:r>
              <a:rPr lang="en-US" sz="2000" dirty="0"/>
              <a:t>For moving particles, particle count conservation implies continuity equation relating probability and flux density: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954583"/>
              </p:ext>
            </p:extLst>
          </p:nvPr>
        </p:nvGraphicFramePr>
        <p:xfrm>
          <a:off x="457200" y="1828800"/>
          <a:ext cx="3048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6" name="Equation" r:id="rId3" imgW="1574800" imgH="393700" progId="Equation.DSMT4">
                  <p:embed/>
                </p:oleObj>
              </mc:Choice>
              <mc:Fallback>
                <p:oleObj name="Equation" r:id="rId3" imgW="15748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828800"/>
                        <a:ext cx="30480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886497"/>
              </p:ext>
            </p:extLst>
          </p:nvPr>
        </p:nvGraphicFramePr>
        <p:xfrm>
          <a:off x="457200" y="3581400"/>
          <a:ext cx="7469188" cy="942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7" name="Equation" r:id="rId5" imgW="4635500" imgH="584200" progId="Equation.DSMT4">
                  <p:embed/>
                </p:oleObj>
              </mc:Choice>
              <mc:Fallback>
                <p:oleObj name="Equation" r:id="rId5" imgW="46355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581400"/>
                        <a:ext cx="7469188" cy="942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938132"/>
              </p:ext>
            </p:extLst>
          </p:nvPr>
        </p:nvGraphicFramePr>
        <p:xfrm>
          <a:off x="457200" y="5474749"/>
          <a:ext cx="6400800" cy="1055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8" name="Equation" r:id="rId7" imgW="3695700" imgH="609600" progId="Equation.DSMT4">
                  <p:embed/>
                </p:oleObj>
              </mc:Choice>
              <mc:Fallback>
                <p:oleObj name="Equation" r:id="rId7" imgW="36957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5474749"/>
                        <a:ext cx="6400800" cy="1055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58803"/>
              </p:ext>
            </p:extLst>
          </p:nvPr>
        </p:nvGraphicFramePr>
        <p:xfrm>
          <a:off x="457200" y="2514600"/>
          <a:ext cx="66825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9" name="Equation" r:id="rId9" imgW="3670300" imgH="584200" progId="Equation.DSMT4">
                  <p:embed/>
                </p:oleObj>
              </mc:Choice>
              <mc:Fallback>
                <p:oleObj name="Equation" r:id="rId9" imgW="36703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200" y="2514600"/>
                        <a:ext cx="668252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334345"/>
              </p:ext>
            </p:extLst>
          </p:nvPr>
        </p:nvGraphicFramePr>
        <p:xfrm>
          <a:off x="457200" y="4521711"/>
          <a:ext cx="7202488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0" name="Equation" r:id="rId11" imgW="4470400" imgH="584200" progId="Equation.DSMT4">
                  <p:embed/>
                </p:oleObj>
              </mc:Choice>
              <mc:Fallback>
                <p:oleObj name="Equation" r:id="rId11" imgW="44704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200" y="4521711"/>
                        <a:ext cx="7202488" cy="941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317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Energy &amp; Probability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Consider plane-wave solutions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2-Feb-22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577209"/>
              </p:ext>
            </p:extLst>
          </p:nvPr>
        </p:nvGraphicFramePr>
        <p:xfrm>
          <a:off x="761999" y="1752600"/>
          <a:ext cx="709845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5" name="Equation" r:id="rId3" imgW="3327400" imgH="571500" progId="Equation.DSMT4">
                  <p:embed/>
                </p:oleObj>
              </mc:Choice>
              <mc:Fallback>
                <p:oleObj name="Equation" r:id="rId3" imgW="33274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1999" y="1752600"/>
                        <a:ext cx="7098453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988297"/>
              </p:ext>
            </p:extLst>
          </p:nvPr>
        </p:nvGraphicFramePr>
        <p:xfrm>
          <a:off x="788988" y="2895600"/>
          <a:ext cx="7043737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6" name="Equation" r:id="rId5" imgW="3302000" imgH="609600" progId="Equation.DSMT4">
                  <p:embed/>
                </p:oleObj>
              </mc:Choice>
              <mc:Fallback>
                <p:oleObj name="Equation" r:id="rId5" imgW="33020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8988" y="2895600"/>
                        <a:ext cx="7043737" cy="1300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1999" y="4191000"/>
            <a:ext cx="822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Problematic negative energy solutions also end up with negative probability density (</a:t>
            </a:r>
            <a:r>
              <a:rPr lang="en-US" sz="2000" i="1" dirty="0">
                <a:solidFill>
                  <a:srgbClr val="FF0000"/>
                </a:solidFill>
                <a:latin typeface="Symbol" charset="2"/>
                <a:cs typeface="Symbol" charset="2"/>
              </a:rPr>
              <a:t>r </a:t>
            </a:r>
            <a:r>
              <a:rPr lang="en-US" sz="2000" i="1" dirty="0">
                <a:solidFill>
                  <a:srgbClr val="FF0000"/>
                </a:solidFill>
              </a:rPr>
              <a:t>= –2m|N|</a:t>
            </a:r>
            <a:r>
              <a:rPr lang="en-US" sz="2000" i="1" baseline="30000" dirty="0">
                <a:solidFill>
                  <a:srgbClr val="FF0000"/>
                </a:solidFill>
              </a:rPr>
              <a:t>2 </a:t>
            </a:r>
            <a:r>
              <a:rPr lang="en-US" sz="2000" dirty="0">
                <a:solidFill>
                  <a:srgbClr val="FF0000"/>
                </a:solidFill>
              </a:rPr>
              <a:t>for stationary negative energy case) 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4953000"/>
            <a:ext cx="7098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Solution was offered by the quantum field theory, where we abandoned the probabilistic interpretation.</a:t>
            </a:r>
            <a:endParaRPr lang="en-US" sz="2000" dirty="0">
              <a:solidFill>
                <a:srgbClr val="008000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86221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56344</TotalTime>
  <Words>970</Words>
  <Application>Microsoft Macintosh PowerPoint</Application>
  <PresentationFormat>On-screen Show (4:3)</PresentationFormat>
  <Paragraphs>198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Helvetica</vt:lpstr>
      <vt:lpstr>Symbol</vt:lpstr>
      <vt:lpstr>Office Theme</vt:lpstr>
      <vt:lpstr>Equation</vt:lpstr>
      <vt:lpstr>Physics 535 :  Waves, Particles, Anti-Particles and Fields</vt:lpstr>
      <vt:lpstr>Maxwell’s Equations in  Manifestly Covariant Form</vt:lpstr>
      <vt:lpstr>Scalar &amp; Vector Potentials</vt:lpstr>
      <vt:lpstr>Gauge Invariance</vt:lpstr>
      <vt:lpstr>Electromagnetic Waves</vt:lpstr>
      <vt:lpstr>Matter Waves:  Schrodinger Equation</vt:lpstr>
      <vt:lpstr>Quantum Mechanics + Special Relativity</vt:lpstr>
      <vt:lpstr>Probability Density/Flux 4-Vector</vt:lpstr>
      <vt:lpstr>Negative Energy &amp; Probability</vt:lpstr>
      <vt:lpstr>Pauli-Weisskopf Prescription</vt:lpstr>
      <vt:lpstr>Fermionic Matter Field</vt:lpstr>
      <vt:lpstr>Pauli-Weisskopf Prescription</vt:lpstr>
      <vt:lpstr>Linear Relativistic  Quantum Equation</vt:lpstr>
      <vt:lpstr>Dirac’s Gamma Matrices</vt:lpstr>
      <vt:lpstr>Dirac Equation</vt:lpstr>
      <vt:lpstr>Solutions to Dirac Equation</vt:lpstr>
      <vt:lpstr>Dirac Spinors</vt:lpstr>
      <vt:lpstr>Including the spatial part</vt:lpstr>
      <vt:lpstr>Computing (k.s)2</vt:lpstr>
      <vt:lpstr>uA and uB Possibilities</vt:lpstr>
      <vt:lpstr>Normalization</vt:lpstr>
      <vt:lpstr>Dirac Spinors</vt:lpstr>
      <vt:lpstr>Spin Eigen States</vt:lpstr>
      <vt:lpstr>Sz Eigen State Spinors</vt:lpstr>
      <vt:lpstr>Probability/Flux Density</vt:lpstr>
      <vt:lpstr>Pauli-Weisskopf Prescription</vt:lpstr>
    </vt:vector>
  </TitlesOfParts>
  <Manager/>
  <Company>University of Wisconsin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535</dc:title>
  <dc:subject/>
  <dc:creator>Sridhara Dasu</dc:creator>
  <cp:keywords/>
  <dc:description/>
  <cp:lastModifiedBy>Sridhara Dasu</cp:lastModifiedBy>
  <cp:revision>561</cp:revision>
  <dcterms:created xsi:type="dcterms:W3CDTF">2012-01-24T18:30:37Z</dcterms:created>
  <dcterms:modified xsi:type="dcterms:W3CDTF">2022-02-02T20:02:03Z</dcterms:modified>
  <cp:category/>
</cp:coreProperties>
</file>