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540" r:id="rId2"/>
    <p:sldId id="542" r:id="rId3"/>
    <p:sldId id="561" r:id="rId4"/>
    <p:sldId id="550" r:id="rId5"/>
    <p:sldId id="541" r:id="rId6"/>
    <p:sldId id="543" r:id="rId7"/>
    <p:sldId id="555" r:id="rId8"/>
    <p:sldId id="544" r:id="rId9"/>
    <p:sldId id="545" r:id="rId10"/>
    <p:sldId id="546" r:id="rId11"/>
    <p:sldId id="547" r:id="rId12"/>
    <p:sldId id="548" r:id="rId13"/>
    <p:sldId id="556" r:id="rId14"/>
    <p:sldId id="557" r:id="rId15"/>
    <p:sldId id="558" r:id="rId16"/>
    <p:sldId id="559" r:id="rId17"/>
    <p:sldId id="560" r:id="rId18"/>
    <p:sldId id="562" r:id="rId19"/>
    <p:sldId id="563" r:id="rId20"/>
    <p:sldId id="564" r:id="rId21"/>
    <p:sldId id="565" r:id="rId22"/>
    <p:sldId id="566" r:id="rId23"/>
    <p:sldId id="568" r:id="rId24"/>
    <p:sldId id="569" r:id="rId25"/>
    <p:sldId id="567" r:id="rId26"/>
    <p:sldId id="579" r:id="rId27"/>
    <p:sldId id="580" r:id="rId28"/>
    <p:sldId id="570" r:id="rId29"/>
    <p:sldId id="581" r:id="rId30"/>
    <p:sldId id="582" r:id="rId31"/>
    <p:sldId id="551" r:id="rId32"/>
    <p:sldId id="571" r:id="rId33"/>
    <p:sldId id="572" r:id="rId34"/>
    <p:sldId id="584" r:id="rId35"/>
    <p:sldId id="585" r:id="rId36"/>
    <p:sldId id="583" r:id="rId37"/>
    <p:sldId id="573" r:id="rId38"/>
    <p:sldId id="574" r:id="rId39"/>
    <p:sldId id="575" r:id="rId40"/>
    <p:sldId id="576" r:id="rId41"/>
    <p:sldId id="577" r:id="rId42"/>
    <p:sldId id="549" r:id="rId43"/>
    <p:sldId id="578" r:id="rId44"/>
    <p:sldId id="552" r:id="rId4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42F7"/>
    <a:srgbClr val="0000FF"/>
    <a:srgbClr val="FFFF66"/>
    <a:srgbClr val="FF0000"/>
    <a:srgbClr val="FFFFFF"/>
    <a:srgbClr val="66FF66"/>
    <a:srgbClr val="E59F57"/>
    <a:srgbClr val="E6F9F9"/>
    <a:srgbClr val="413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820405-7D54-A24F-801A-171D8F9530DE}" v="149" dt="2022-03-10T22:13:47.1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9" autoAdjust="0"/>
    <p:restoredTop sz="99388" autoAdjust="0"/>
  </p:normalViewPr>
  <p:slideViewPr>
    <p:cSldViewPr snapToObjects="1">
      <p:cViewPr varScale="1">
        <p:scale>
          <a:sx n="128" d="100"/>
          <a:sy n="128" d="100"/>
        </p:scale>
        <p:origin x="14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6" Type="http://schemas.openxmlformats.org/officeDocument/2006/relationships/image" Target="../media/image51.emf"/><Relationship Id="rId11" Type="http://schemas.openxmlformats.org/officeDocument/2006/relationships/image" Target="../media/image56.emf"/><Relationship Id="rId5" Type="http://schemas.openxmlformats.org/officeDocument/2006/relationships/image" Target="../media/image50.emf"/><Relationship Id="rId10" Type="http://schemas.openxmlformats.org/officeDocument/2006/relationships/image" Target="../media/image55.emf"/><Relationship Id="rId4" Type="http://schemas.openxmlformats.org/officeDocument/2006/relationships/image" Target="../media/image49.emf"/><Relationship Id="rId9" Type="http://schemas.openxmlformats.org/officeDocument/2006/relationships/image" Target="../media/image54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Relationship Id="rId9" Type="http://schemas.openxmlformats.org/officeDocument/2006/relationships/image" Target="../media/image6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image" Target="../media/image80.emf"/><Relationship Id="rId4" Type="http://schemas.openxmlformats.org/officeDocument/2006/relationships/image" Target="../media/image8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7" Type="http://schemas.openxmlformats.org/officeDocument/2006/relationships/image" Target="../media/image90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4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image" Target="../media/image85.emf"/><Relationship Id="rId6" Type="http://schemas.openxmlformats.org/officeDocument/2006/relationships/image" Target="../media/image95.emf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image" Target="../media/image96.emf"/><Relationship Id="rId4" Type="http://schemas.openxmlformats.org/officeDocument/2006/relationships/image" Target="../media/image9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image" Target="../media/image102.emf"/><Relationship Id="rId5" Type="http://schemas.openxmlformats.org/officeDocument/2006/relationships/image" Target="../media/image106.emf"/><Relationship Id="rId4" Type="http://schemas.openxmlformats.org/officeDocument/2006/relationships/image" Target="../media/image105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image" Target="../media/image107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57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image" Target="../media/image111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emf"/><Relationship Id="rId1" Type="http://schemas.openxmlformats.org/officeDocument/2006/relationships/image" Target="../media/image114.emf"/><Relationship Id="rId5" Type="http://schemas.openxmlformats.org/officeDocument/2006/relationships/image" Target="../media/image118.emf"/><Relationship Id="rId4" Type="http://schemas.openxmlformats.org/officeDocument/2006/relationships/image" Target="../media/image117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image" Target="../media/image119.emf"/><Relationship Id="rId6" Type="http://schemas.openxmlformats.org/officeDocument/2006/relationships/image" Target="../media/image124.emf"/><Relationship Id="rId5" Type="http://schemas.openxmlformats.org/officeDocument/2006/relationships/image" Target="../media/image123.emf"/><Relationship Id="rId4" Type="http://schemas.openxmlformats.org/officeDocument/2006/relationships/image" Target="../media/image122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26.emf"/><Relationship Id="rId1" Type="http://schemas.openxmlformats.org/officeDocument/2006/relationships/image" Target="../media/image125.e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emf"/><Relationship Id="rId3" Type="http://schemas.openxmlformats.org/officeDocument/2006/relationships/image" Target="../media/image131.emf"/><Relationship Id="rId7" Type="http://schemas.openxmlformats.org/officeDocument/2006/relationships/image" Target="../media/image135.emf"/><Relationship Id="rId2" Type="http://schemas.openxmlformats.org/officeDocument/2006/relationships/image" Target="../media/image130.emf"/><Relationship Id="rId1" Type="http://schemas.openxmlformats.org/officeDocument/2006/relationships/image" Target="../media/image129.emf"/><Relationship Id="rId6" Type="http://schemas.openxmlformats.org/officeDocument/2006/relationships/image" Target="../media/image134.emf"/><Relationship Id="rId5" Type="http://schemas.openxmlformats.org/officeDocument/2006/relationships/image" Target="../media/image133.emf"/><Relationship Id="rId4" Type="http://schemas.openxmlformats.org/officeDocument/2006/relationships/image" Target="../media/image132.emf"/><Relationship Id="rId9" Type="http://schemas.openxmlformats.org/officeDocument/2006/relationships/image" Target="../media/image137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emf"/><Relationship Id="rId1" Type="http://schemas.openxmlformats.org/officeDocument/2006/relationships/image" Target="../media/image138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2" Type="http://schemas.openxmlformats.org/officeDocument/2006/relationships/image" Target="../media/image141.emf"/><Relationship Id="rId1" Type="http://schemas.openxmlformats.org/officeDocument/2006/relationships/image" Target="../media/image140.emf"/><Relationship Id="rId4" Type="http://schemas.openxmlformats.org/officeDocument/2006/relationships/image" Target="../media/image143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image" Target="../media/image146.emf"/><Relationship Id="rId1" Type="http://schemas.openxmlformats.org/officeDocument/2006/relationships/image" Target="../media/image14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81ACEE-B434-9E48-AAF8-DB61287634E0}" type="datetime1">
              <a:rPr lang="en-US"/>
              <a:pPr>
                <a:defRPr/>
              </a:pPr>
              <a:t>3/25/22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56E42C-FEC2-C646-807C-432E62854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809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19E572-6A22-FC49-A9CC-E8678561ED67}" type="datetime1">
              <a:rPr lang="en-US"/>
              <a:pPr>
                <a:defRPr/>
              </a:pPr>
              <a:t>3/25/22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D05AA0-C0FC-7744-84CF-5AA3DD237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6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52E67-340F-4943-AA14-6EF8F00078DA}" type="datetime5">
              <a:rPr lang="en-US" smtClean="0"/>
              <a:t>25-Mar-22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36418-46AA-9543-8507-2D10FDE64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21584-363B-4446-8A4D-506CDBA4ED03}" type="datetime5">
              <a:rPr lang="en-US" smtClean="0"/>
              <a:t>25-Mar-22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28697-3411-C84D-AEB2-CCF92ECBBC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868E74-57C4-3348-999C-C18FC38B3B90}" type="datetime5">
              <a:rPr lang="en-US" smtClean="0"/>
              <a:t>25-Mar-22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D4C3-EF96-664E-8E47-04A53936BA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388" y="381000"/>
            <a:ext cx="6756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481263" y="6553200"/>
            <a:ext cx="4186237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5532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fld id="{0B47337D-BB91-8E46-816C-F487034902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EE524466-A337-0346-8795-58F1FBA149E7}" type="datetime5">
              <a:rPr lang="en-US" smtClean="0"/>
              <a:t>25-Mar-22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98BAA7-1598-E741-9161-4FFC17634FA9}" type="datetime5">
              <a:rPr lang="en-US" smtClean="0"/>
              <a:t>25-Mar-22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39356-365C-4545-A286-1563346C04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67FA9A-2427-BC4B-A524-89A7CFA36F11}" type="datetime5">
              <a:rPr lang="en-US" smtClean="0"/>
              <a:t>25-Mar-22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66846-63DB-F049-99DE-99260DADE7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D965E-DB3A-5B46-BC7F-89DECB829B25}" type="datetime5">
              <a:rPr lang="en-US" smtClean="0"/>
              <a:t>25-Mar-22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51BD2-58D5-7E45-9FCF-47C84745B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673D3-9971-B44D-B489-74776F3BF3C7}" type="datetime5">
              <a:rPr lang="en-US" smtClean="0"/>
              <a:t>25-Mar-22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FEB78-787E-F241-B614-6B7F13E116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2400" y="1371601"/>
            <a:ext cx="88392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7362F8A-4D58-6A48-A925-8DE063978680}" type="datetime5">
              <a:rPr lang="en-US" smtClean="0"/>
              <a:t>25-Mar-22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23EC512-DE41-8D4F-9FC7-449F6E7E2B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99EDAD-26C3-454D-9823-93D4A7BC0136}" type="datetime5">
              <a:rPr lang="en-US" smtClean="0"/>
              <a:t>25-Mar-22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00E5D-682D-9043-B9E9-7C255E8153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4CC0DC-A0B4-DF44-ADA4-753F2A592B42}" type="datetime5">
              <a:rPr lang="en-US" smtClean="0"/>
              <a:t>25-Mar-22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F89EC-AA6B-CE4E-BF8A-1EC986637F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E171C4-3231-B64D-935C-992D96D63A73}" type="datetime5">
              <a:rPr lang="en-US" smtClean="0"/>
              <a:t>25-Mar-22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8F3B2-A42B-874A-B5ED-113F62862D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6868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2509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86999F80-3AC4-1442-B348-9D331FA45059}" type="datetime5">
              <a:rPr lang="en-US" smtClean="0"/>
              <a:t>25-Mar-22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0950" y="6492875"/>
            <a:ext cx="682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76841388-C7E8-FC4A-B9C2-851FB28000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UWCrest_4c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" y="7178"/>
            <a:ext cx="749235" cy="1188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3600" b="1" kern="1200">
          <a:solidFill>
            <a:srgbClr val="FFFF00"/>
          </a:solidFill>
          <a:latin typeface="Helvetica"/>
          <a:ea typeface="ＭＳ Ｐゴシック" charset="-128"/>
          <a:cs typeface="Helvetica"/>
        </a:defRPr>
      </a:lvl1pPr>
      <a:lvl2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0000"/>
          </a:solidFill>
          <a:latin typeface="Helvetica"/>
          <a:ea typeface="ＭＳ Ｐゴシック" charset="-128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00FF"/>
          </a:solidFill>
          <a:latin typeface="Helvetica"/>
          <a:ea typeface="ＭＳ Ｐゴシック" charset="-128"/>
          <a:cs typeface="Helvetic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2.emf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9.e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emf"/><Relationship Id="rId20" Type="http://schemas.openxmlformats.org/officeDocument/2006/relationships/image" Target="../media/image43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emf"/><Relationship Id="rId11" Type="http://schemas.openxmlformats.org/officeDocument/2006/relationships/oleObject" Target="../embeddings/oleObject37.bin"/><Relationship Id="rId24" Type="http://schemas.openxmlformats.org/officeDocument/2006/relationships/image" Target="../media/image45.emf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23" Type="http://schemas.openxmlformats.org/officeDocument/2006/relationships/oleObject" Target="../embeddings/oleObject43.bin"/><Relationship Id="rId10" Type="http://schemas.openxmlformats.org/officeDocument/2006/relationships/image" Target="../media/image38.e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35.e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0.emf"/><Relationship Id="rId22" Type="http://schemas.openxmlformats.org/officeDocument/2006/relationships/image" Target="../media/image4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53.emf"/><Relationship Id="rId3" Type="http://schemas.openxmlformats.org/officeDocument/2006/relationships/oleObject" Target="../embeddings/oleObject44.bin"/><Relationship Id="rId21" Type="http://schemas.openxmlformats.org/officeDocument/2006/relationships/oleObject" Target="../embeddings/oleObject53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0.e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emf"/><Relationship Id="rId20" Type="http://schemas.openxmlformats.org/officeDocument/2006/relationships/image" Target="../media/image54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7.emf"/><Relationship Id="rId11" Type="http://schemas.openxmlformats.org/officeDocument/2006/relationships/oleObject" Target="../embeddings/oleObject48.bin"/><Relationship Id="rId24" Type="http://schemas.openxmlformats.org/officeDocument/2006/relationships/image" Target="../media/image56.emf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23" Type="http://schemas.openxmlformats.org/officeDocument/2006/relationships/oleObject" Target="../embeddings/oleObject54.bin"/><Relationship Id="rId10" Type="http://schemas.openxmlformats.org/officeDocument/2006/relationships/image" Target="../media/image49.emf"/><Relationship Id="rId19" Type="http://schemas.openxmlformats.org/officeDocument/2006/relationships/oleObject" Target="../embeddings/oleObject52.bin"/><Relationship Id="rId4" Type="http://schemas.openxmlformats.org/officeDocument/2006/relationships/image" Target="../media/image46.e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51.emf"/><Relationship Id="rId22" Type="http://schemas.openxmlformats.org/officeDocument/2006/relationships/image" Target="../media/image5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64.e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1.emf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3.emf"/><Relationship Id="rId20" Type="http://schemas.openxmlformats.org/officeDocument/2006/relationships/image" Target="../media/image65.e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8.e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60.emf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57.e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8.e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6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1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7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7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79.png"/><Relationship Id="rId4" Type="http://schemas.openxmlformats.org/officeDocument/2006/relationships/image" Target="../media/image75.emf"/><Relationship Id="rId9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image" Target="../media/image84.png"/><Relationship Id="rId7" Type="http://schemas.openxmlformats.org/officeDocument/2006/relationships/image" Target="../media/image8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83.emf"/><Relationship Id="rId5" Type="http://schemas.openxmlformats.org/officeDocument/2006/relationships/image" Target="../media/image80.e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8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13" Type="http://schemas.openxmlformats.org/officeDocument/2006/relationships/oleObject" Target="../embeddings/oleObject86.bin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88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0.e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6.e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5" Type="http://schemas.openxmlformats.org/officeDocument/2006/relationships/oleObject" Target="../embeddings/oleObject87.bin"/><Relationship Id="rId10" Type="http://schemas.openxmlformats.org/officeDocument/2006/relationships/image" Target="../media/image20.emf"/><Relationship Id="rId4" Type="http://schemas.openxmlformats.org/officeDocument/2006/relationships/image" Target="../media/image85.emf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89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13" Type="http://schemas.openxmlformats.org/officeDocument/2006/relationships/oleObject" Target="../embeddings/oleObject93.bin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9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1.e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9.bin"/><Relationship Id="rId10" Type="http://schemas.openxmlformats.org/officeDocument/2006/relationships/image" Target="../media/image93.emf"/><Relationship Id="rId4" Type="http://schemas.openxmlformats.org/officeDocument/2006/relationships/image" Target="../media/image85.emf"/><Relationship Id="rId9" Type="http://schemas.openxmlformats.org/officeDocument/2006/relationships/oleObject" Target="../embeddings/oleObject91.bin"/><Relationship Id="rId14" Type="http://schemas.openxmlformats.org/officeDocument/2006/relationships/image" Target="../media/image9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7.emf"/><Relationship Id="rId5" Type="http://schemas.openxmlformats.org/officeDocument/2006/relationships/oleObject" Target="../embeddings/oleObject95.bin"/><Relationship Id="rId10" Type="http://schemas.openxmlformats.org/officeDocument/2006/relationships/image" Target="../media/image91.emf"/><Relationship Id="rId4" Type="http://schemas.openxmlformats.org/officeDocument/2006/relationships/image" Target="../media/image96.emf"/><Relationship Id="rId9" Type="http://schemas.openxmlformats.org/officeDocument/2006/relationships/oleObject" Target="../embeddings/oleObject9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73.emf"/><Relationship Id="rId4" Type="http://schemas.openxmlformats.org/officeDocument/2006/relationships/oleObject" Target="../embeddings/oleObject7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oleObject" Target="../embeddings/oleObject103.bin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102.bin"/><Relationship Id="rId5" Type="http://schemas.openxmlformats.org/officeDocument/2006/relationships/oleObject" Target="../embeddings/oleObject99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101.bin"/><Relationship Id="rId1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e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08.png"/><Relationship Id="rId4" Type="http://schemas.openxmlformats.org/officeDocument/2006/relationships/image" Target="../media/image10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tif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10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3.emf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6.bin"/><Relationship Id="rId10" Type="http://schemas.openxmlformats.org/officeDocument/2006/relationships/image" Target="../media/image105.emf"/><Relationship Id="rId4" Type="http://schemas.openxmlformats.org/officeDocument/2006/relationships/image" Target="../media/image102.emf"/><Relationship Id="rId9" Type="http://schemas.openxmlformats.org/officeDocument/2006/relationships/oleObject" Target="../embeddings/oleObject108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image" Target="../media/image110.JPG"/><Relationship Id="rId7" Type="http://schemas.openxmlformats.org/officeDocument/2006/relationships/image" Target="../media/image10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11.bin"/><Relationship Id="rId5" Type="http://schemas.openxmlformats.org/officeDocument/2006/relationships/image" Target="../media/image107.emf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10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e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6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119.png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7.e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12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12.e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111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12" Type="http://schemas.openxmlformats.org/officeDocument/2006/relationships/image" Target="../media/image1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15.emf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7.bin"/><Relationship Id="rId10" Type="http://schemas.openxmlformats.org/officeDocument/2006/relationships/image" Target="../media/image117.emf"/><Relationship Id="rId4" Type="http://schemas.openxmlformats.org/officeDocument/2006/relationships/image" Target="../media/image114.emf"/><Relationship Id="rId9" Type="http://schemas.openxmlformats.org/officeDocument/2006/relationships/oleObject" Target="../embeddings/oleObject119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oleObject" Target="../embeddings/oleObject127.bin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122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4.e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20.emf"/><Relationship Id="rId11" Type="http://schemas.openxmlformats.org/officeDocument/2006/relationships/oleObject" Target="../embeddings/oleObject126.bin"/><Relationship Id="rId5" Type="http://schemas.openxmlformats.org/officeDocument/2006/relationships/oleObject" Target="../embeddings/oleObject122.bin"/><Relationship Id="rId15" Type="http://schemas.openxmlformats.org/officeDocument/2006/relationships/oleObject" Target="../embeddings/oleObject128.bin"/><Relationship Id="rId10" Type="http://schemas.openxmlformats.org/officeDocument/2006/relationships/image" Target="../media/image121.emf"/><Relationship Id="rId4" Type="http://schemas.openxmlformats.org/officeDocument/2006/relationships/image" Target="../media/image119.emf"/><Relationship Id="rId9" Type="http://schemas.openxmlformats.org/officeDocument/2006/relationships/oleObject" Target="../embeddings/oleObject125.bin"/><Relationship Id="rId14" Type="http://schemas.openxmlformats.org/officeDocument/2006/relationships/image" Target="../media/image12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emf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26.emf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125.emf"/><Relationship Id="rId9" Type="http://schemas.openxmlformats.org/officeDocument/2006/relationships/image" Target="../media/image128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emf"/><Relationship Id="rId13" Type="http://schemas.openxmlformats.org/officeDocument/2006/relationships/oleObject" Target="../embeddings/oleObject137.bin"/><Relationship Id="rId18" Type="http://schemas.openxmlformats.org/officeDocument/2006/relationships/image" Target="../media/image136.emf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133.emf"/><Relationship Id="rId17" Type="http://schemas.openxmlformats.org/officeDocument/2006/relationships/oleObject" Target="../embeddings/oleObject13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5.emf"/><Relationship Id="rId20" Type="http://schemas.openxmlformats.org/officeDocument/2006/relationships/image" Target="../media/image137.e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30.emf"/><Relationship Id="rId11" Type="http://schemas.openxmlformats.org/officeDocument/2006/relationships/oleObject" Target="../embeddings/oleObject136.bin"/><Relationship Id="rId5" Type="http://schemas.openxmlformats.org/officeDocument/2006/relationships/oleObject" Target="../embeddings/oleObject133.bin"/><Relationship Id="rId15" Type="http://schemas.openxmlformats.org/officeDocument/2006/relationships/oleObject" Target="../embeddings/oleObject138.bin"/><Relationship Id="rId10" Type="http://schemas.openxmlformats.org/officeDocument/2006/relationships/image" Target="../media/image132.emf"/><Relationship Id="rId19" Type="http://schemas.openxmlformats.org/officeDocument/2006/relationships/oleObject" Target="../embeddings/oleObject140.bin"/><Relationship Id="rId4" Type="http://schemas.openxmlformats.org/officeDocument/2006/relationships/image" Target="../media/image129.emf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13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39.e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138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5.bin"/><Relationship Id="rId3" Type="http://schemas.openxmlformats.org/officeDocument/2006/relationships/image" Target="../media/image144.jpg"/><Relationship Id="rId7" Type="http://schemas.openxmlformats.org/officeDocument/2006/relationships/image" Target="../media/image14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44.bin"/><Relationship Id="rId11" Type="http://schemas.openxmlformats.org/officeDocument/2006/relationships/image" Target="../media/image143.emf"/><Relationship Id="rId5" Type="http://schemas.openxmlformats.org/officeDocument/2006/relationships/image" Target="../media/image140.emf"/><Relationship Id="rId10" Type="http://schemas.openxmlformats.org/officeDocument/2006/relationships/oleObject" Target="../embeddings/oleObject146.bin"/><Relationship Id="rId4" Type="http://schemas.openxmlformats.org/officeDocument/2006/relationships/oleObject" Target="../embeddings/oleObject143.bin"/><Relationship Id="rId9" Type="http://schemas.openxmlformats.org/officeDocument/2006/relationships/image" Target="../media/image142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emf"/><Relationship Id="rId3" Type="http://schemas.openxmlformats.org/officeDocument/2006/relationships/oleObject" Target="../embeddings/oleObject147.bin"/><Relationship Id="rId7" Type="http://schemas.openxmlformats.org/officeDocument/2006/relationships/oleObject" Target="../embeddings/oleObject1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46.emf"/><Relationship Id="rId5" Type="http://schemas.openxmlformats.org/officeDocument/2006/relationships/oleObject" Target="../embeddings/oleObject148.bin"/><Relationship Id="rId4" Type="http://schemas.openxmlformats.org/officeDocument/2006/relationships/image" Target="../media/image14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e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535 : </a:t>
            </a:r>
            <a:r>
              <a:rPr lang="en-US"/>
              <a:t>Lecture 14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AFF3FE-8142-1E48-8168-C3522D640855}" type="datetime5">
              <a:rPr lang="en-US" smtClean="0"/>
              <a:t>25-Mar-22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/>
              <a:t>Quantum Electrodynamics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25146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“Maxwell could say, when he was finished with his discovery,  'Let there be electricity and magnetism, and there is light!' "</a:t>
            </a:r>
          </a:p>
          <a:p>
            <a:pPr algn="r"/>
            <a:r>
              <a:rPr lang="en-US" sz="2400" dirty="0">
                <a:solidFill>
                  <a:srgbClr val="FF0000"/>
                </a:solidFill>
              </a:rPr>
              <a:t>                                                                                                 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–  Richard Feynman </a:t>
            </a:r>
          </a:p>
          <a:p>
            <a:pPr algn="r"/>
            <a:r>
              <a:rPr lang="en-US" sz="2400" dirty="0">
                <a:solidFill>
                  <a:srgbClr val="FF0000"/>
                </a:solidFill>
              </a:rPr>
              <a:t>in The Feynman Lectures on Physics, vol. 1, 28-1.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64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Averaging over spins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25-Mar-22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443167"/>
              </p:ext>
            </p:extLst>
          </p:nvPr>
        </p:nvGraphicFramePr>
        <p:xfrm>
          <a:off x="76200" y="1219200"/>
          <a:ext cx="56388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98" name="Equation" r:id="rId3" imgW="2946400" imgH="736600" progId="Equation.DSMT4">
                  <p:embed/>
                </p:oleObj>
              </mc:Choice>
              <mc:Fallback>
                <p:oleObj name="Equation" r:id="rId3" imgW="2946400" imgH="73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1219200"/>
                        <a:ext cx="5638800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293282"/>
              </p:ext>
            </p:extLst>
          </p:nvPr>
        </p:nvGraphicFramePr>
        <p:xfrm>
          <a:off x="5372985" y="1828800"/>
          <a:ext cx="3733801" cy="597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99" name="Equation" r:id="rId5" imgW="1587500" imgH="254000" progId="Equation.DSMT4">
                  <p:embed/>
                </p:oleObj>
              </mc:Choice>
              <mc:Fallback>
                <p:oleObj name="Equation" r:id="rId5" imgW="15875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72985" y="1828800"/>
                        <a:ext cx="3733801" cy="597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108757"/>
              </p:ext>
            </p:extLst>
          </p:nvPr>
        </p:nvGraphicFramePr>
        <p:xfrm>
          <a:off x="762000" y="2735446"/>
          <a:ext cx="18811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00" name="Equation" r:id="rId7" imgW="800100" imgH="190500" progId="Equation.DSMT4">
                  <p:embed/>
                </p:oleObj>
              </mc:Choice>
              <mc:Fallback>
                <p:oleObj name="Equation" r:id="rId7" imgW="8001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0" y="2735446"/>
                        <a:ext cx="1881187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358397"/>
              </p:ext>
            </p:extLst>
          </p:nvPr>
        </p:nvGraphicFramePr>
        <p:xfrm>
          <a:off x="3438524" y="2590800"/>
          <a:ext cx="27765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01" name="Equation" r:id="rId9" imgW="1181100" imgH="254000" progId="Equation.DSMT4">
                  <p:embed/>
                </p:oleObj>
              </mc:Choice>
              <mc:Fallback>
                <p:oleObj name="Equation" r:id="rId9" imgW="11811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38524" y="2590800"/>
                        <a:ext cx="2776538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457522"/>
              </p:ext>
            </p:extLst>
          </p:nvPr>
        </p:nvGraphicFramePr>
        <p:xfrm>
          <a:off x="228600" y="3276600"/>
          <a:ext cx="4267200" cy="760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02" name="Equation" r:id="rId11" imgW="2209800" imgH="393700" progId="Equation.DSMT4">
                  <p:embed/>
                </p:oleObj>
              </mc:Choice>
              <mc:Fallback>
                <p:oleObj name="Equation" r:id="rId11" imgW="22098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8600" y="3276600"/>
                        <a:ext cx="4267200" cy="760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279357"/>
              </p:ext>
            </p:extLst>
          </p:nvPr>
        </p:nvGraphicFramePr>
        <p:xfrm>
          <a:off x="76200" y="3886200"/>
          <a:ext cx="515778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03" name="Equation" r:id="rId13" imgW="2489200" imgH="482600" progId="Equation.DSMT4">
                  <p:embed/>
                </p:oleObj>
              </mc:Choice>
              <mc:Fallback>
                <p:oleObj name="Equation" r:id="rId13" imgW="24892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200" y="3886200"/>
                        <a:ext cx="5157788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243344"/>
              </p:ext>
            </p:extLst>
          </p:nvPr>
        </p:nvGraphicFramePr>
        <p:xfrm>
          <a:off x="5334000" y="3886200"/>
          <a:ext cx="3776663" cy="984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04" name="Equation" r:id="rId15" imgW="2044700" imgH="533400" progId="Equation.DSMT4">
                  <p:embed/>
                </p:oleObj>
              </mc:Choice>
              <mc:Fallback>
                <p:oleObj name="Equation" r:id="rId15" imgW="20447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34000" y="3886200"/>
                        <a:ext cx="3776663" cy="984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720141"/>
              </p:ext>
            </p:extLst>
          </p:nvPr>
        </p:nvGraphicFramePr>
        <p:xfrm>
          <a:off x="533400" y="4900613"/>
          <a:ext cx="2182813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05" name="Equation" r:id="rId17" imgW="1181100" imgH="482600" progId="Equation.DSMT4">
                  <p:embed/>
                </p:oleObj>
              </mc:Choice>
              <mc:Fallback>
                <p:oleObj name="Equation" r:id="rId17" imgW="11811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33400" y="4900613"/>
                        <a:ext cx="2182813" cy="89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490044"/>
              </p:ext>
            </p:extLst>
          </p:nvPr>
        </p:nvGraphicFramePr>
        <p:xfrm>
          <a:off x="2860675" y="4900613"/>
          <a:ext cx="2252663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06" name="Equation" r:id="rId19" imgW="1219200" imgH="482600" progId="Equation.DSMT4">
                  <p:embed/>
                </p:oleObj>
              </mc:Choice>
              <mc:Fallback>
                <p:oleObj name="Equation" r:id="rId19" imgW="12192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860675" y="4900613"/>
                        <a:ext cx="2252663" cy="89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181633"/>
              </p:ext>
            </p:extLst>
          </p:nvPr>
        </p:nvGraphicFramePr>
        <p:xfrm>
          <a:off x="5257800" y="5087938"/>
          <a:ext cx="2063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07" name="Equation" r:id="rId21" imgW="1117600" imgH="279400" progId="Equation.DSMT4">
                  <p:embed/>
                </p:oleObj>
              </mc:Choice>
              <mc:Fallback>
                <p:oleObj name="Equation" r:id="rId21" imgW="11176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257800" y="5087938"/>
                        <a:ext cx="20637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399858"/>
              </p:ext>
            </p:extLst>
          </p:nvPr>
        </p:nvGraphicFramePr>
        <p:xfrm>
          <a:off x="497681" y="5715000"/>
          <a:ext cx="788431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08" name="Equation" r:id="rId23" imgW="3822700" imgH="406400" progId="Equation.DSMT4">
                  <p:embed/>
                </p:oleObj>
              </mc:Choice>
              <mc:Fallback>
                <p:oleObj name="Equation" r:id="rId23" imgW="38227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97681" y="5715000"/>
                        <a:ext cx="7884319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1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Mott Scattering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25-Mar-22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653076"/>
              </p:ext>
            </p:extLst>
          </p:nvPr>
        </p:nvGraphicFramePr>
        <p:xfrm>
          <a:off x="250825" y="2133600"/>
          <a:ext cx="847725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1" name="Equation" r:id="rId3" imgW="4660900" imgH="469900" progId="Equation.DSMT4">
                  <p:embed/>
                </p:oleObj>
              </mc:Choice>
              <mc:Fallback>
                <p:oleObj name="Equation" r:id="rId3" imgW="46609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" y="2133600"/>
                        <a:ext cx="8477250" cy="85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81871"/>
              </p:ext>
            </p:extLst>
          </p:nvPr>
        </p:nvGraphicFramePr>
        <p:xfrm>
          <a:off x="231125" y="1447800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2" name="Equation" r:id="rId5" imgW="457200" imgH="228600" progId="Equation.DSMT4">
                  <p:embed/>
                </p:oleObj>
              </mc:Choice>
              <mc:Fallback>
                <p:oleObj name="Equation" r:id="rId5" imgW="457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1125" y="1447800"/>
                        <a:ext cx="1066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253177"/>
              </p:ext>
            </p:extLst>
          </p:nvPr>
        </p:nvGraphicFramePr>
        <p:xfrm>
          <a:off x="1890713" y="1447800"/>
          <a:ext cx="10969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3" name="Equation" r:id="rId7" imgW="469900" imgH="228600" progId="Equation.DSMT4">
                  <p:embed/>
                </p:oleObj>
              </mc:Choice>
              <mc:Fallback>
                <p:oleObj name="Equation" r:id="rId7" imgW="469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90713" y="1447800"/>
                        <a:ext cx="1096962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556605"/>
              </p:ext>
            </p:extLst>
          </p:nvPr>
        </p:nvGraphicFramePr>
        <p:xfrm>
          <a:off x="3511550" y="1489047"/>
          <a:ext cx="24320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4" name="Equation" r:id="rId9" imgW="1041400" imgH="228600" progId="Equation.DSMT4">
                  <p:embed/>
                </p:oleObj>
              </mc:Choice>
              <mc:Fallback>
                <p:oleObj name="Equation" r:id="rId9" imgW="1041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11550" y="1489047"/>
                        <a:ext cx="243205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812245"/>
              </p:ext>
            </p:extLst>
          </p:nvPr>
        </p:nvGraphicFramePr>
        <p:xfrm>
          <a:off x="288135" y="3124200"/>
          <a:ext cx="5277759" cy="61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5" name="Equation" r:id="rId11" imgW="3403600" imgH="393700" progId="Equation.DSMT4">
                  <p:embed/>
                </p:oleObj>
              </mc:Choice>
              <mc:Fallback>
                <p:oleObj name="Equation" r:id="rId11" imgW="3403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8135" y="3124200"/>
                        <a:ext cx="5277759" cy="610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818138"/>
              </p:ext>
            </p:extLst>
          </p:nvPr>
        </p:nvGraphicFramePr>
        <p:xfrm>
          <a:off x="120650" y="3810000"/>
          <a:ext cx="899477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6" name="Equation" r:id="rId13" imgW="5194300" imgH="279400" progId="Equation.DSMT4">
                  <p:embed/>
                </p:oleObj>
              </mc:Choice>
              <mc:Fallback>
                <p:oleObj name="Equation" r:id="rId13" imgW="51943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0650" y="3810000"/>
                        <a:ext cx="8994775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608207"/>
              </p:ext>
            </p:extLst>
          </p:nvPr>
        </p:nvGraphicFramePr>
        <p:xfrm>
          <a:off x="2927350" y="4267200"/>
          <a:ext cx="32575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7" name="Equation" r:id="rId15" imgW="1790700" imgH="241300" progId="Equation.DSMT4">
                  <p:embed/>
                </p:oleObj>
              </mc:Choice>
              <mc:Fallback>
                <p:oleObj name="Equation" r:id="rId15" imgW="1790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27350" y="4267200"/>
                        <a:ext cx="3257550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473648"/>
              </p:ext>
            </p:extLst>
          </p:nvPr>
        </p:nvGraphicFramePr>
        <p:xfrm>
          <a:off x="196849" y="4800600"/>
          <a:ext cx="4527551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8" name="Equation" r:id="rId17" imgW="2489200" imgH="254000" progId="Equation.DSMT4">
                  <p:embed/>
                </p:oleObj>
              </mc:Choice>
              <mc:Fallback>
                <p:oleObj name="Equation" r:id="rId17" imgW="24892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6849" y="4800600"/>
                        <a:ext cx="4527551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086636"/>
              </p:ext>
            </p:extLst>
          </p:nvPr>
        </p:nvGraphicFramePr>
        <p:xfrm>
          <a:off x="762000" y="5306718"/>
          <a:ext cx="459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9" name="Equation" r:id="rId19" imgW="2527300" imgH="279400" progId="Equation.DSMT4">
                  <p:embed/>
                </p:oleObj>
              </mc:Choice>
              <mc:Fallback>
                <p:oleObj name="Equation" r:id="rId19" imgW="25273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62000" y="5306718"/>
                        <a:ext cx="4597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848379"/>
              </p:ext>
            </p:extLst>
          </p:nvPr>
        </p:nvGraphicFramePr>
        <p:xfrm>
          <a:off x="5410200" y="5283200"/>
          <a:ext cx="34432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0" name="Equation" r:id="rId21" imgW="1892300" imgH="279400" progId="Equation.DSMT4">
                  <p:embed/>
                </p:oleObj>
              </mc:Choice>
              <mc:Fallback>
                <p:oleObj name="Equation" r:id="rId21" imgW="18923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410200" y="5283200"/>
                        <a:ext cx="3443287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514332"/>
              </p:ext>
            </p:extLst>
          </p:nvPr>
        </p:nvGraphicFramePr>
        <p:xfrm>
          <a:off x="1384300" y="5830888"/>
          <a:ext cx="65532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1" name="Equation" r:id="rId23" imgW="3784600" imgH="304800" progId="Equation.DSMT4">
                  <p:embed/>
                </p:oleObj>
              </mc:Choice>
              <mc:Fallback>
                <p:oleObj name="Equation" r:id="rId23" imgW="37846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384300" y="5830888"/>
                        <a:ext cx="6553200" cy="52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A0E4AEBF-476F-3C4B-80CE-4A00AB4F54C7}"/>
              </a:ext>
            </a:extLst>
          </p:cNvPr>
          <p:cNvGrpSpPr/>
          <p:nvPr/>
        </p:nvGrpSpPr>
        <p:grpSpPr>
          <a:xfrm>
            <a:off x="6629401" y="304798"/>
            <a:ext cx="2286000" cy="1676402"/>
            <a:chOff x="6884797" y="1195189"/>
            <a:chExt cx="2030603" cy="307722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DD81844-86B7-B14E-985E-0B7B87DBF035}"/>
                </a:ext>
              </a:extLst>
            </p:cNvPr>
            <p:cNvGrpSpPr/>
            <p:nvPr/>
          </p:nvGrpSpPr>
          <p:grpSpPr>
            <a:xfrm>
              <a:off x="6884797" y="1563557"/>
              <a:ext cx="1997776" cy="2708852"/>
              <a:chOff x="383798" y="1845974"/>
              <a:chExt cx="3635375" cy="2708852"/>
            </a:xfrm>
          </p:grpSpPr>
          <p:grpSp>
            <p:nvGrpSpPr>
              <p:cNvPr id="55" name="Group 4">
                <a:extLst>
                  <a:ext uri="{FF2B5EF4-FFF2-40B4-BE49-F238E27FC236}">
                    <a16:creationId xmlns:a16="http://schemas.microsoft.com/office/drawing/2014/main" id="{55DBCDAE-0FF8-9340-B16B-B693515013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200000">
                <a:off x="383798" y="1845974"/>
                <a:ext cx="1882775" cy="0"/>
                <a:chOff x="1392" y="1488"/>
                <a:chExt cx="1584" cy="0"/>
              </a:xfrm>
            </p:grpSpPr>
            <p:sp>
              <p:nvSpPr>
                <p:cNvPr id="66" name="Line 5">
                  <a:extLst>
                    <a:ext uri="{FF2B5EF4-FFF2-40B4-BE49-F238E27FC236}">
                      <a16:creationId xmlns:a16="http://schemas.microsoft.com/office/drawing/2014/main" id="{A0F94764-940D-A449-B895-F018DF3793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86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6">
                  <a:extLst>
                    <a:ext uri="{FF2B5EF4-FFF2-40B4-BE49-F238E27FC236}">
                      <a16:creationId xmlns:a16="http://schemas.microsoft.com/office/drawing/2014/main" id="{6BB322EE-535D-E64A-914D-4B7DCDB1CF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158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7">
                <a:extLst>
                  <a:ext uri="{FF2B5EF4-FFF2-40B4-BE49-F238E27FC236}">
                    <a16:creationId xmlns:a16="http://schemas.microsoft.com/office/drawing/2014/main" id="{07835CA0-B2FE-FE40-A5EC-0B37F92D26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0400000" flipV="1">
                <a:off x="2136398" y="1847465"/>
                <a:ext cx="1882775" cy="0"/>
                <a:chOff x="1392" y="1488"/>
                <a:chExt cx="1584" cy="0"/>
              </a:xfrm>
            </p:grpSpPr>
            <p:sp>
              <p:nvSpPr>
                <p:cNvPr id="64" name="Line 8">
                  <a:extLst>
                    <a:ext uri="{FF2B5EF4-FFF2-40B4-BE49-F238E27FC236}">
                      <a16:creationId xmlns:a16="http://schemas.microsoft.com/office/drawing/2014/main" id="{A3837EA6-7E29-3B49-AE3D-C642F181AC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86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9">
                  <a:extLst>
                    <a:ext uri="{FF2B5EF4-FFF2-40B4-BE49-F238E27FC236}">
                      <a16:creationId xmlns:a16="http://schemas.microsoft.com/office/drawing/2014/main" id="{1717B87C-8236-3D47-B3E1-23E3A68979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158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4">
                <a:extLst>
                  <a:ext uri="{FF2B5EF4-FFF2-40B4-BE49-F238E27FC236}">
                    <a16:creationId xmlns:a16="http://schemas.microsoft.com/office/drawing/2014/main" id="{643473CF-1957-4B42-A4E0-C1F985F014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0400000" flipV="1">
                <a:off x="383798" y="4554826"/>
                <a:ext cx="1882775" cy="0"/>
                <a:chOff x="1392" y="1488"/>
                <a:chExt cx="1584" cy="0"/>
              </a:xfrm>
            </p:grpSpPr>
            <p:sp>
              <p:nvSpPr>
                <p:cNvPr id="62" name="Line 5">
                  <a:extLst>
                    <a:ext uri="{FF2B5EF4-FFF2-40B4-BE49-F238E27FC236}">
                      <a16:creationId xmlns:a16="http://schemas.microsoft.com/office/drawing/2014/main" id="{6EFAB6F6-F937-CA41-9058-E42F69A4A7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86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6">
                  <a:extLst>
                    <a:ext uri="{FF2B5EF4-FFF2-40B4-BE49-F238E27FC236}">
                      <a16:creationId xmlns:a16="http://schemas.microsoft.com/office/drawing/2014/main" id="{72ABA5A2-D6C6-054A-A1F7-A75165DD29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158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7">
                <a:extLst>
                  <a:ext uri="{FF2B5EF4-FFF2-40B4-BE49-F238E27FC236}">
                    <a16:creationId xmlns:a16="http://schemas.microsoft.com/office/drawing/2014/main" id="{46A2E708-11B3-0D4F-A96B-BEEA61D6A0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200000">
                <a:off x="2136398" y="4553335"/>
                <a:ext cx="1882775" cy="0"/>
                <a:chOff x="1392" y="1488"/>
                <a:chExt cx="1584" cy="0"/>
              </a:xfrm>
            </p:grpSpPr>
            <p:sp>
              <p:nvSpPr>
                <p:cNvPr id="60" name="Line 8">
                  <a:extLst>
                    <a:ext uri="{FF2B5EF4-FFF2-40B4-BE49-F238E27FC236}">
                      <a16:creationId xmlns:a16="http://schemas.microsoft.com/office/drawing/2014/main" id="{97DA639C-CFD4-A846-A8D4-57AC16F734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86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9">
                  <a:extLst>
                    <a:ext uri="{FF2B5EF4-FFF2-40B4-BE49-F238E27FC236}">
                      <a16:creationId xmlns:a16="http://schemas.microsoft.com/office/drawing/2014/main" id="{8705ADB8-6150-224D-9852-8D49E2FCEF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158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" name="Freeform 21">
                <a:extLst>
                  <a:ext uri="{FF2B5EF4-FFF2-40B4-BE49-F238E27FC236}">
                    <a16:creationId xmlns:a16="http://schemas.microsoft.com/office/drawing/2014/main" id="{E64F10CE-EB4C-8647-94E0-3A9CF3E4CCD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>
                <a:off x="1090613" y="3116301"/>
                <a:ext cx="2065337" cy="173037"/>
              </a:xfrm>
              <a:custGeom>
                <a:avLst/>
                <a:gdLst>
                  <a:gd name="T0" fmla="*/ 0 w 2304"/>
                  <a:gd name="T1" fmla="*/ 192 h 192"/>
                  <a:gd name="T2" fmla="*/ 192 w 2304"/>
                  <a:gd name="T3" fmla="*/ 0 h 192"/>
                  <a:gd name="T4" fmla="*/ 384 w 2304"/>
                  <a:gd name="T5" fmla="*/ 192 h 192"/>
                  <a:gd name="T6" fmla="*/ 576 w 2304"/>
                  <a:gd name="T7" fmla="*/ 0 h 192"/>
                  <a:gd name="T8" fmla="*/ 768 w 2304"/>
                  <a:gd name="T9" fmla="*/ 192 h 192"/>
                  <a:gd name="T10" fmla="*/ 960 w 2304"/>
                  <a:gd name="T11" fmla="*/ 0 h 192"/>
                  <a:gd name="T12" fmla="*/ 1152 w 2304"/>
                  <a:gd name="T13" fmla="*/ 192 h 192"/>
                  <a:gd name="T14" fmla="*/ 1344 w 2304"/>
                  <a:gd name="T15" fmla="*/ 0 h 192"/>
                  <a:gd name="T16" fmla="*/ 1536 w 2304"/>
                  <a:gd name="T17" fmla="*/ 192 h 192"/>
                  <a:gd name="T18" fmla="*/ 1728 w 2304"/>
                  <a:gd name="T19" fmla="*/ 0 h 192"/>
                  <a:gd name="T20" fmla="*/ 1920 w 2304"/>
                  <a:gd name="T21" fmla="*/ 192 h 192"/>
                  <a:gd name="T22" fmla="*/ 2112 w 2304"/>
                  <a:gd name="T23" fmla="*/ 0 h 192"/>
                  <a:gd name="T24" fmla="*/ 2304 w 2304"/>
                  <a:gd name="T25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04" h="192">
                    <a:moveTo>
                      <a:pt x="0" y="192"/>
                    </a:moveTo>
                    <a:cubicBezTo>
                      <a:pt x="64" y="96"/>
                      <a:pt x="128" y="0"/>
                      <a:pt x="192" y="0"/>
                    </a:cubicBezTo>
                    <a:cubicBezTo>
                      <a:pt x="256" y="0"/>
                      <a:pt x="320" y="192"/>
                      <a:pt x="384" y="192"/>
                    </a:cubicBezTo>
                    <a:cubicBezTo>
                      <a:pt x="448" y="192"/>
                      <a:pt x="512" y="0"/>
                      <a:pt x="576" y="0"/>
                    </a:cubicBezTo>
                    <a:cubicBezTo>
                      <a:pt x="640" y="0"/>
                      <a:pt x="704" y="192"/>
                      <a:pt x="768" y="192"/>
                    </a:cubicBezTo>
                    <a:cubicBezTo>
                      <a:pt x="832" y="192"/>
                      <a:pt x="896" y="0"/>
                      <a:pt x="960" y="0"/>
                    </a:cubicBezTo>
                    <a:cubicBezTo>
                      <a:pt x="1024" y="0"/>
                      <a:pt x="1088" y="192"/>
                      <a:pt x="1152" y="192"/>
                    </a:cubicBezTo>
                    <a:cubicBezTo>
                      <a:pt x="1216" y="192"/>
                      <a:pt x="1280" y="0"/>
                      <a:pt x="1344" y="0"/>
                    </a:cubicBezTo>
                    <a:cubicBezTo>
                      <a:pt x="1408" y="0"/>
                      <a:pt x="1472" y="192"/>
                      <a:pt x="1536" y="192"/>
                    </a:cubicBezTo>
                    <a:cubicBezTo>
                      <a:pt x="1600" y="192"/>
                      <a:pt x="1664" y="0"/>
                      <a:pt x="1728" y="0"/>
                    </a:cubicBezTo>
                    <a:cubicBezTo>
                      <a:pt x="1792" y="0"/>
                      <a:pt x="1856" y="192"/>
                      <a:pt x="1920" y="192"/>
                    </a:cubicBezTo>
                    <a:cubicBezTo>
                      <a:pt x="1984" y="192"/>
                      <a:pt x="2048" y="0"/>
                      <a:pt x="2112" y="0"/>
                    </a:cubicBezTo>
                    <a:cubicBezTo>
                      <a:pt x="2176" y="0"/>
                      <a:pt x="2272" y="160"/>
                      <a:pt x="2304" y="192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1357205-2BC6-A94C-9CA1-BF3A9F61EBA7}"/>
                </a:ext>
              </a:extLst>
            </p:cNvPr>
            <p:cNvCxnSpPr/>
            <p:nvPr/>
          </p:nvCxnSpPr>
          <p:spPr>
            <a:xfrm flipV="1">
              <a:off x="7020170" y="4025963"/>
              <a:ext cx="376873" cy="1065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829A9F4-BE02-B647-9A63-0D7255E05843}"/>
                </a:ext>
              </a:extLst>
            </p:cNvPr>
            <p:cNvSpPr txBox="1"/>
            <p:nvPr/>
          </p:nvSpPr>
          <p:spPr>
            <a:xfrm>
              <a:off x="7155543" y="3343582"/>
              <a:ext cx="844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e, </a:t>
              </a:r>
              <a:r>
                <a:rPr lang="en-US" i="1"/>
                <a:t>p</a:t>
              </a:r>
              <a:r>
                <a:rPr lang="en-US" i="1" baseline="-25000"/>
                <a:t>1</a:t>
              </a:r>
              <a:endParaRPr lang="en-US" i="1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11B5FF7-0180-3D47-95E8-8F5AA0601585}"/>
                </a:ext>
              </a:extLst>
            </p:cNvPr>
            <p:cNvCxnSpPr/>
            <p:nvPr/>
          </p:nvCxnSpPr>
          <p:spPr>
            <a:xfrm>
              <a:off x="7302007" y="1195189"/>
              <a:ext cx="376873" cy="1065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0BC17CD-D5F2-1C4A-80B3-2AABEB2BCD7D}"/>
                </a:ext>
              </a:extLst>
            </p:cNvPr>
            <p:cNvSpPr txBox="1"/>
            <p:nvPr/>
          </p:nvSpPr>
          <p:spPr>
            <a:xfrm>
              <a:off x="7063721" y="1525225"/>
              <a:ext cx="904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charset="2"/>
                  <a:cs typeface="Symbol" charset="2"/>
                </a:rPr>
                <a:t>m</a:t>
              </a:r>
              <a:r>
                <a:rPr lang="en-US" dirty="0"/>
                <a:t>, </a:t>
              </a:r>
              <a:r>
                <a:rPr lang="en-US" i="1" dirty="0"/>
                <a:t>p</a:t>
              </a:r>
              <a:r>
                <a:rPr lang="en-US" i="1" baseline="-25000" dirty="0"/>
                <a:t>2</a:t>
              </a:r>
              <a:endParaRPr lang="en-US" i="1" dirty="0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DBFCBA0-7BDC-094F-A3D2-3A426584D1D3}"/>
                </a:ext>
              </a:extLst>
            </p:cNvPr>
            <p:cNvCxnSpPr/>
            <p:nvPr/>
          </p:nvCxnSpPr>
          <p:spPr>
            <a:xfrm flipV="1">
              <a:off x="8103158" y="1195191"/>
              <a:ext cx="376873" cy="1065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C1A9D9E-1522-E845-8E1C-9F27BA472261}"/>
                </a:ext>
              </a:extLst>
            </p:cNvPr>
            <p:cNvSpPr txBox="1"/>
            <p:nvPr/>
          </p:nvSpPr>
          <p:spPr>
            <a:xfrm>
              <a:off x="8042666" y="1665099"/>
              <a:ext cx="872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charset="2"/>
                  <a:cs typeface="Symbol" charset="2"/>
                </a:rPr>
                <a:t>m</a:t>
              </a:r>
              <a:r>
                <a:rPr lang="en-US" dirty="0"/>
                <a:t>, </a:t>
              </a:r>
              <a:r>
                <a:rPr lang="en-US" i="1" dirty="0"/>
                <a:t>p</a:t>
              </a:r>
              <a:r>
                <a:rPr lang="en-US" i="1" baseline="-25000" dirty="0"/>
                <a:t>4</a:t>
              </a:r>
              <a:endParaRPr lang="en-US" i="1" dirty="0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9D578A0-43BF-114B-8FE8-A209371FD4A6}"/>
                </a:ext>
              </a:extLst>
            </p:cNvPr>
            <p:cNvCxnSpPr/>
            <p:nvPr/>
          </p:nvCxnSpPr>
          <p:spPr>
            <a:xfrm>
              <a:off x="8200092" y="3363951"/>
              <a:ext cx="376873" cy="1065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1704A60-A03C-934C-B167-056B0FD47B6F}"/>
                </a:ext>
              </a:extLst>
            </p:cNvPr>
            <p:cNvSpPr txBox="1"/>
            <p:nvPr/>
          </p:nvSpPr>
          <p:spPr>
            <a:xfrm>
              <a:off x="8133704" y="3340698"/>
              <a:ext cx="781696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e, </a:t>
              </a:r>
              <a:r>
                <a:rPr lang="en-US" i="1" dirty="0"/>
                <a:t>p</a:t>
              </a:r>
              <a:r>
                <a:rPr lang="en-US" i="1" baseline="-25000" dirty="0"/>
                <a:t>3</a:t>
              </a:r>
              <a:endParaRPr lang="en-US" i="1" dirty="0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A64056B-F20E-4F43-8165-27F97C591D3B}"/>
                </a:ext>
              </a:extLst>
            </p:cNvPr>
            <p:cNvCxnSpPr/>
            <p:nvPr/>
          </p:nvCxnSpPr>
          <p:spPr>
            <a:xfrm flipV="1">
              <a:off x="7972003" y="2691609"/>
              <a:ext cx="0" cy="4618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53BF71D-9F16-2742-B22C-17D85C75D3AE}"/>
                </a:ext>
              </a:extLst>
            </p:cNvPr>
            <p:cNvSpPr txBox="1"/>
            <p:nvPr/>
          </p:nvSpPr>
          <p:spPr>
            <a:xfrm>
              <a:off x="7958917" y="2701492"/>
              <a:ext cx="431834" cy="172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/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772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Mott Scattering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25-Mar-22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668721"/>
              </p:ext>
            </p:extLst>
          </p:nvPr>
        </p:nvGraphicFramePr>
        <p:xfrm>
          <a:off x="228600" y="1219200"/>
          <a:ext cx="6002338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1" name="Equation" r:id="rId3" imgW="3467100" imgH="787400" progId="Equation.DSMT4">
                  <p:embed/>
                </p:oleObj>
              </mc:Choice>
              <mc:Fallback>
                <p:oleObj name="Equation" r:id="rId3" imgW="3467100" imgH="787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219200"/>
                        <a:ext cx="6002338" cy="136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379414"/>
              </p:ext>
            </p:extLst>
          </p:nvPr>
        </p:nvGraphicFramePr>
        <p:xfrm>
          <a:off x="222822" y="2590800"/>
          <a:ext cx="328108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2" name="Equation" r:id="rId5" imgW="1549400" imgH="431800" progId="Equation.DSMT4">
                  <p:embed/>
                </p:oleObj>
              </mc:Choice>
              <mc:Fallback>
                <p:oleObj name="Equation" r:id="rId5" imgW="1549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822" y="2590800"/>
                        <a:ext cx="3281082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125037"/>
              </p:ext>
            </p:extLst>
          </p:nvPr>
        </p:nvGraphicFramePr>
        <p:xfrm>
          <a:off x="3665538" y="2667000"/>
          <a:ext cx="53181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3" name="Equation" r:id="rId7" imgW="2959100" imgH="457200" progId="Equation.DSMT4">
                  <p:embed/>
                </p:oleObj>
              </mc:Choice>
              <mc:Fallback>
                <p:oleObj name="Equation" r:id="rId7" imgW="2959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65538" y="2667000"/>
                        <a:ext cx="53181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935187"/>
              </p:ext>
            </p:extLst>
          </p:nvPr>
        </p:nvGraphicFramePr>
        <p:xfrm>
          <a:off x="304799" y="3657600"/>
          <a:ext cx="166254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4" name="Equation" r:id="rId9" imgW="1016000" imgH="279400" progId="Equation.DSMT4">
                  <p:embed/>
                </p:oleObj>
              </mc:Choice>
              <mc:Fallback>
                <p:oleObj name="Equation" r:id="rId9" imgW="10160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799" y="3657600"/>
                        <a:ext cx="166254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629789"/>
              </p:ext>
            </p:extLst>
          </p:nvPr>
        </p:nvGraphicFramePr>
        <p:xfrm>
          <a:off x="2209800" y="3581400"/>
          <a:ext cx="249396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5" name="Equation" r:id="rId11" imgW="1524000" imgH="393700" progId="Equation.DSMT4">
                  <p:embed/>
                </p:oleObj>
              </mc:Choice>
              <mc:Fallback>
                <p:oleObj name="Equation" r:id="rId11" imgW="15240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09800" y="3581400"/>
                        <a:ext cx="2493963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749487"/>
              </p:ext>
            </p:extLst>
          </p:nvPr>
        </p:nvGraphicFramePr>
        <p:xfrm>
          <a:off x="304800" y="4267200"/>
          <a:ext cx="5781676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6" name="Equation" r:id="rId13" imgW="3530600" imgH="393700" progId="Equation.DSMT4">
                  <p:embed/>
                </p:oleObj>
              </mc:Choice>
              <mc:Fallback>
                <p:oleObj name="Equation" r:id="rId13" imgW="3530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4800" y="4267200"/>
                        <a:ext cx="5781676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990390"/>
              </p:ext>
            </p:extLst>
          </p:nvPr>
        </p:nvGraphicFramePr>
        <p:xfrm>
          <a:off x="5029200" y="3657600"/>
          <a:ext cx="4035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7" name="Equation" r:id="rId15" imgW="2463800" imgH="279400" progId="Equation.DSMT4">
                  <p:embed/>
                </p:oleObj>
              </mc:Choice>
              <mc:Fallback>
                <p:oleObj name="Equation" r:id="rId15" imgW="24638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29200" y="3657600"/>
                        <a:ext cx="403542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665557"/>
              </p:ext>
            </p:extLst>
          </p:nvPr>
        </p:nvGraphicFramePr>
        <p:xfrm>
          <a:off x="7086600" y="4343400"/>
          <a:ext cx="13731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8" name="Equation" r:id="rId17" imgW="838200" imgH="254000" progId="Equation.DSMT4">
                  <p:embed/>
                </p:oleObj>
              </mc:Choice>
              <mc:Fallback>
                <p:oleObj name="Equation" r:id="rId17" imgW="8382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086600" y="4343400"/>
                        <a:ext cx="1373188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87348"/>
              </p:ext>
            </p:extLst>
          </p:nvPr>
        </p:nvGraphicFramePr>
        <p:xfrm>
          <a:off x="1600200" y="4900102"/>
          <a:ext cx="5729288" cy="1545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9" name="Equation" r:id="rId19" imgW="2921000" imgH="787400" progId="Equation.DSMT4">
                  <p:embed/>
                </p:oleObj>
              </mc:Choice>
              <mc:Fallback>
                <p:oleObj name="Equation" r:id="rId19" imgW="2921000" imgH="787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600200" y="4900102"/>
                        <a:ext cx="5729288" cy="1545158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629401" y="228600"/>
            <a:ext cx="2286000" cy="1676402"/>
            <a:chOff x="6884797" y="1195189"/>
            <a:chExt cx="2030603" cy="3077220"/>
          </a:xfrm>
        </p:grpSpPr>
        <p:grpSp>
          <p:nvGrpSpPr>
            <p:cNvPr id="16" name="Group 15"/>
            <p:cNvGrpSpPr/>
            <p:nvPr/>
          </p:nvGrpSpPr>
          <p:grpSpPr>
            <a:xfrm>
              <a:off x="6884797" y="1563557"/>
              <a:ext cx="1997776" cy="2708852"/>
              <a:chOff x="383798" y="1845974"/>
              <a:chExt cx="3635375" cy="2708852"/>
            </a:xfrm>
          </p:grpSpPr>
          <p:grpSp>
            <p:nvGrpSpPr>
              <p:cNvPr id="27" name="Group 4"/>
              <p:cNvGrpSpPr>
                <a:grpSpLocks/>
              </p:cNvGrpSpPr>
              <p:nvPr/>
            </p:nvGrpSpPr>
            <p:grpSpPr bwMode="auto">
              <a:xfrm rot="1200000">
                <a:off x="383798" y="1845974"/>
                <a:ext cx="1882775" cy="0"/>
                <a:chOff x="1392" y="1488"/>
                <a:chExt cx="1584" cy="0"/>
              </a:xfrm>
            </p:grpSpPr>
            <p:sp>
              <p:nvSpPr>
                <p:cNvPr id="38" name="Line 5"/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86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6"/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158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7"/>
              <p:cNvGrpSpPr>
                <a:grpSpLocks/>
              </p:cNvGrpSpPr>
              <p:nvPr/>
            </p:nvGrpSpPr>
            <p:grpSpPr bwMode="auto">
              <a:xfrm rot="20400000" flipV="1">
                <a:off x="2136398" y="1847465"/>
                <a:ext cx="1882775" cy="0"/>
                <a:chOff x="1392" y="1488"/>
                <a:chExt cx="1584" cy="0"/>
              </a:xfrm>
            </p:grpSpPr>
            <p:sp>
              <p:nvSpPr>
                <p:cNvPr id="36" name="Line 8"/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86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9"/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158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 rot="20400000" flipV="1">
                <a:off x="383798" y="4554826"/>
                <a:ext cx="1882775" cy="0"/>
                <a:chOff x="1392" y="1488"/>
                <a:chExt cx="1584" cy="0"/>
              </a:xfrm>
            </p:grpSpPr>
            <p:sp>
              <p:nvSpPr>
                <p:cNvPr id="34" name="Line 5"/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86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6"/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158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7"/>
              <p:cNvGrpSpPr>
                <a:grpSpLocks/>
              </p:cNvGrpSpPr>
              <p:nvPr/>
            </p:nvGrpSpPr>
            <p:grpSpPr bwMode="auto">
              <a:xfrm rot="1200000">
                <a:off x="2136398" y="4553335"/>
                <a:ext cx="1882775" cy="0"/>
                <a:chOff x="1392" y="1488"/>
                <a:chExt cx="1584" cy="0"/>
              </a:xfrm>
            </p:grpSpPr>
            <p:sp>
              <p:nvSpPr>
                <p:cNvPr id="32" name="Line 8"/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86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9"/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158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 rot="16200000" flipH="1">
                <a:off x="1090613" y="3116301"/>
                <a:ext cx="2065337" cy="173037"/>
              </a:xfrm>
              <a:custGeom>
                <a:avLst/>
                <a:gdLst>
                  <a:gd name="T0" fmla="*/ 0 w 2304"/>
                  <a:gd name="T1" fmla="*/ 192 h 192"/>
                  <a:gd name="T2" fmla="*/ 192 w 2304"/>
                  <a:gd name="T3" fmla="*/ 0 h 192"/>
                  <a:gd name="T4" fmla="*/ 384 w 2304"/>
                  <a:gd name="T5" fmla="*/ 192 h 192"/>
                  <a:gd name="T6" fmla="*/ 576 w 2304"/>
                  <a:gd name="T7" fmla="*/ 0 h 192"/>
                  <a:gd name="T8" fmla="*/ 768 w 2304"/>
                  <a:gd name="T9" fmla="*/ 192 h 192"/>
                  <a:gd name="T10" fmla="*/ 960 w 2304"/>
                  <a:gd name="T11" fmla="*/ 0 h 192"/>
                  <a:gd name="T12" fmla="*/ 1152 w 2304"/>
                  <a:gd name="T13" fmla="*/ 192 h 192"/>
                  <a:gd name="T14" fmla="*/ 1344 w 2304"/>
                  <a:gd name="T15" fmla="*/ 0 h 192"/>
                  <a:gd name="T16" fmla="*/ 1536 w 2304"/>
                  <a:gd name="T17" fmla="*/ 192 h 192"/>
                  <a:gd name="T18" fmla="*/ 1728 w 2304"/>
                  <a:gd name="T19" fmla="*/ 0 h 192"/>
                  <a:gd name="T20" fmla="*/ 1920 w 2304"/>
                  <a:gd name="T21" fmla="*/ 192 h 192"/>
                  <a:gd name="T22" fmla="*/ 2112 w 2304"/>
                  <a:gd name="T23" fmla="*/ 0 h 192"/>
                  <a:gd name="T24" fmla="*/ 2304 w 2304"/>
                  <a:gd name="T25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04" h="192">
                    <a:moveTo>
                      <a:pt x="0" y="192"/>
                    </a:moveTo>
                    <a:cubicBezTo>
                      <a:pt x="64" y="96"/>
                      <a:pt x="128" y="0"/>
                      <a:pt x="192" y="0"/>
                    </a:cubicBezTo>
                    <a:cubicBezTo>
                      <a:pt x="256" y="0"/>
                      <a:pt x="320" y="192"/>
                      <a:pt x="384" y="192"/>
                    </a:cubicBezTo>
                    <a:cubicBezTo>
                      <a:pt x="448" y="192"/>
                      <a:pt x="512" y="0"/>
                      <a:pt x="576" y="0"/>
                    </a:cubicBezTo>
                    <a:cubicBezTo>
                      <a:pt x="640" y="0"/>
                      <a:pt x="704" y="192"/>
                      <a:pt x="768" y="192"/>
                    </a:cubicBezTo>
                    <a:cubicBezTo>
                      <a:pt x="832" y="192"/>
                      <a:pt x="896" y="0"/>
                      <a:pt x="960" y="0"/>
                    </a:cubicBezTo>
                    <a:cubicBezTo>
                      <a:pt x="1024" y="0"/>
                      <a:pt x="1088" y="192"/>
                      <a:pt x="1152" y="192"/>
                    </a:cubicBezTo>
                    <a:cubicBezTo>
                      <a:pt x="1216" y="192"/>
                      <a:pt x="1280" y="0"/>
                      <a:pt x="1344" y="0"/>
                    </a:cubicBezTo>
                    <a:cubicBezTo>
                      <a:pt x="1408" y="0"/>
                      <a:pt x="1472" y="192"/>
                      <a:pt x="1536" y="192"/>
                    </a:cubicBezTo>
                    <a:cubicBezTo>
                      <a:pt x="1600" y="192"/>
                      <a:pt x="1664" y="0"/>
                      <a:pt x="1728" y="0"/>
                    </a:cubicBezTo>
                    <a:cubicBezTo>
                      <a:pt x="1792" y="0"/>
                      <a:pt x="1856" y="192"/>
                      <a:pt x="1920" y="192"/>
                    </a:cubicBezTo>
                    <a:cubicBezTo>
                      <a:pt x="1984" y="192"/>
                      <a:pt x="2048" y="0"/>
                      <a:pt x="2112" y="0"/>
                    </a:cubicBezTo>
                    <a:cubicBezTo>
                      <a:pt x="2176" y="0"/>
                      <a:pt x="2272" y="160"/>
                      <a:pt x="2304" y="192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flipV="1">
              <a:off x="7020170" y="4025963"/>
              <a:ext cx="376873" cy="1065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155543" y="3343582"/>
              <a:ext cx="844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e, </a:t>
              </a:r>
              <a:r>
                <a:rPr lang="en-US" i="1"/>
                <a:t>p</a:t>
              </a:r>
              <a:r>
                <a:rPr lang="en-US" i="1" baseline="-25000"/>
                <a:t>1</a:t>
              </a:r>
              <a:endParaRPr lang="en-US" i="1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7302007" y="1195189"/>
              <a:ext cx="376873" cy="1065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063721" y="1525225"/>
              <a:ext cx="904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charset="2"/>
                  <a:cs typeface="Symbol" charset="2"/>
                </a:rPr>
                <a:t>m</a:t>
              </a:r>
              <a:r>
                <a:rPr lang="en-US" dirty="0"/>
                <a:t>, </a:t>
              </a:r>
              <a:r>
                <a:rPr lang="en-US" i="1" dirty="0"/>
                <a:t>p</a:t>
              </a:r>
              <a:r>
                <a:rPr lang="en-US" i="1" baseline="-25000" dirty="0"/>
                <a:t>2</a:t>
              </a:r>
              <a:endParaRPr lang="en-US" i="1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8103158" y="1195191"/>
              <a:ext cx="376873" cy="1065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042666" y="1665099"/>
              <a:ext cx="872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charset="2"/>
                  <a:cs typeface="Symbol" charset="2"/>
                </a:rPr>
                <a:t>m</a:t>
              </a:r>
              <a:r>
                <a:rPr lang="en-US" dirty="0"/>
                <a:t>, </a:t>
              </a:r>
              <a:r>
                <a:rPr lang="en-US" i="1" dirty="0"/>
                <a:t>p</a:t>
              </a:r>
              <a:r>
                <a:rPr lang="en-US" i="1" baseline="-25000" dirty="0"/>
                <a:t>4</a:t>
              </a:r>
              <a:endParaRPr lang="en-US" i="1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8200092" y="3363951"/>
              <a:ext cx="376873" cy="1065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133704" y="3340698"/>
              <a:ext cx="781696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e, </a:t>
              </a:r>
              <a:r>
                <a:rPr lang="en-US" i="1" dirty="0"/>
                <a:t>p</a:t>
              </a:r>
              <a:r>
                <a:rPr lang="en-US" i="1" baseline="-25000" dirty="0"/>
                <a:t>3</a:t>
              </a:r>
              <a:endParaRPr lang="en-US" i="1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7972003" y="2691609"/>
              <a:ext cx="0" cy="4618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958917" y="2701492"/>
              <a:ext cx="431834" cy="172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/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116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Electron-Electron Scattering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25-Mar-22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52400" y="1840756"/>
            <a:ext cx="3664695" cy="2719288"/>
            <a:chOff x="354206" y="1840756"/>
            <a:chExt cx="3664695" cy="2719288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 rot="1200000">
              <a:off x="354206" y="1840756"/>
              <a:ext cx="1882775" cy="173037"/>
              <a:chOff x="1392" y="1488"/>
              <a:chExt cx="1584" cy="0"/>
            </a:xfrm>
          </p:grpSpPr>
          <p:sp>
            <p:nvSpPr>
              <p:cNvPr id="7" name="Line 5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 rot="20400000" flipV="1">
              <a:off x="2136126" y="1845926"/>
              <a:ext cx="1882775" cy="1587"/>
              <a:chOff x="1392" y="1488"/>
              <a:chExt cx="1584" cy="0"/>
            </a:xfrm>
          </p:grpSpPr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4"/>
            <p:cNvGrpSpPr>
              <a:grpSpLocks/>
            </p:cNvGrpSpPr>
            <p:nvPr/>
          </p:nvGrpSpPr>
          <p:grpSpPr bwMode="auto">
            <a:xfrm rot="20400000" flipV="1">
              <a:off x="354206" y="4387007"/>
              <a:ext cx="1882775" cy="173037"/>
              <a:chOff x="1392" y="1488"/>
              <a:chExt cx="1584" cy="0"/>
            </a:xfrm>
          </p:grpSpPr>
          <p:sp>
            <p:nvSpPr>
              <p:cNvPr id="13" name="Line 5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7"/>
            <p:cNvGrpSpPr>
              <a:grpSpLocks/>
            </p:cNvGrpSpPr>
            <p:nvPr/>
          </p:nvGrpSpPr>
          <p:grpSpPr bwMode="auto">
            <a:xfrm rot="1200000">
              <a:off x="2136126" y="4553287"/>
              <a:ext cx="1882775" cy="1587"/>
              <a:chOff x="1392" y="1488"/>
              <a:chExt cx="1584" cy="0"/>
            </a:xfrm>
          </p:grpSpPr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Freeform 21"/>
            <p:cNvSpPr>
              <a:spLocks/>
            </p:cNvSpPr>
            <p:nvPr/>
          </p:nvSpPr>
          <p:spPr bwMode="auto">
            <a:xfrm rot="16200000" flipH="1">
              <a:off x="1090613" y="3116301"/>
              <a:ext cx="2065337" cy="173037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V="1">
            <a:off x="788794" y="47244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17394" y="4800600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e, </a:t>
            </a:r>
            <a:r>
              <a:rPr lang="en-US" i="1"/>
              <a:t>p</a:t>
            </a:r>
            <a:r>
              <a:rPr lang="en-US" i="1" baseline="-25000"/>
              <a:t>1</a:t>
            </a:r>
            <a:endParaRPr lang="en-US" i="1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941194" y="16002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93594" y="1295400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e p</a:t>
            </a:r>
            <a:r>
              <a:rPr lang="en-US" i="1" baseline="-25000"/>
              <a:t>2</a:t>
            </a:r>
            <a:endParaRPr lang="en-US" i="1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613499" y="1525491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8981" y="1272115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e p</a:t>
            </a:r>
            <a:r>
              <a:rPr lang="en-US" i="1" baseline="-25000"/>
              <a:t>4</a:t>
            </a:r>
            <a:endParaRPr lang="en-US" i="1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554656" y="4629759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54643" y="4768334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e, </a:t>
            </a:r>
            <a:r>
              <a:rPr lang="en-US" i="1"/>
              <a:t>p</a:t>
            </a:r>
            <a:r>
              <a:rPr lang="en-US" i="1" baseline="-25000"/>
              <a:t>3</a:t>
            </a:r>
            <a:endParaRPr lang="en-US" i="1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160394" y="25908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36581" y="2831068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q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800600" y="1242485"/>
            <a:ext cx="3505200" cy="3874532"/>
            <a:chOff x="4800600" y="1242485"/>
            <a:chExt cx="3505200" cy="3874532"/>
          </a:xfrm>
        </p:grpSpPr>
        <p:grpSp>
          <p:nvGrpSpPr>
            <p:cNvPr id="46" name="Group 4"/>
            <p:cNvGrpSpPr>
              <a:grpSpLocks/>
            </p:cNvGrpSpPr>
            <p:nvPr/>
          </p:nvGrpSpPr>
          <p:grpSpPr bwMode="auto">
            <a:xfrm rot="1200000">
              <a:off x="4800600" y="1787841"/>
              <a:ext cx="1882775" cy="173037"/>
              <a:chOff x="1392" y="1488"/>
              <a:chExt cx="1584" cy="0"/>
            </a:xfrm>
          </p:grpSpPr>
          <p:sp>
            <p:nvSpPr>
              <p:cNvPr id="57" name="Line 5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6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" name="Group 4"/>
            <p:cNvGrpSpPr>
              <a:grpSpLocks/>
            </p:cNvGrpSpPr>
            <p:nvPr/>
          </p:nvGrpSpPr>
          <p:grpSpPr bwMode="auto">
            <a:xfrm rot="20400000" flipV="1">
              <a:off x="4800600" y="4334092"/>
              <a:ext cx="1882775" cy="173037"/>
              <a:chOff x="1392" y="1488"/>
              <a:chExt cx="1584" cy="0"/>
            </a:xfrm>
          </p:grpSpPr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6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" name="Group 7"/>
            <p:cNvGrpSpPr>
              <a:grpSpLocks/>
            </p:cNvGrpSpPr>
            <p:nvPr/>
          </p:nvGrpSpPr>
          <p:grpSpPr bwMode="auto">
            <a:xfrm rot="2730311" flipV="1">
              <a:off x="6240203" y="2999824"/>
              <a:ext cx="2652339" cy="45719"/>
              <a:chOff x="1392" y="1488"/>
              <a:chExt cx="1584" cy="0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" name="Freeform 21"/>
            <p:cNvSpPr>
              <a:spLocks/>
            </p:cNvSpPr>
            <p:nvPr/>
          </p:nvSpPr>
          <p:spPr bwMode="auto">
            <a:xfrm rot="16200000" flipH="1">
              <a:off x="5537007" y="3063386"/>
              <a:ext cx="2065337" cy="173037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V="1">
              <a:off x="5436994" y="4671485"/>
              <a:ext cx="6858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5665594" y="4747685"/>
              <a:ext cx="785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e, </a:t>
              </a:r>
              <a:r>
                <a:rPr lang="en-US" i="1"/>
                <a:t>p</a:t>
              </a:r>
              <a:r>
                <a:rPr lang="en-US" i="1" baseline="-25000"/>
                <a:t>1</a:t>
              </a:r>
              <a:endParaRPr lang="en-US" i="1"/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5589394" y="1547285"/>
              <a:ext cx="6858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5741794" y="1242485"/>
              <a:ext cx="785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/>
                <a:t>e p</a:t>
              </a:r>
              <a:r>
                <a:rPr lang="en-US" i="1" baseline="-25000"/>
                <a:t>2</a:t>
              </a:r>
              <a:endParaRPr lang="en-US" i="1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V="1">
              <a:off x="7760175" y="2286000"/>
              <a:ext cx="496219" cy="4678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367268" y="2092728"/>
              <a:ext cx="785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/>
                <a:t>e, p</a:t>
              </a:r>
              <a:r>
                <a:rPr lang="en-US" i="1" baseline="-25000"/>
                <a:t>4</a:t>
              </a:r>
              <a:endParaRPr lang="en-US" i="1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7848600" y="3528485"/>
              <a:ext cx="404813" cy="3577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519987" y="3581400"/>
              <a:ext cx="785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e, </a:t>
              </a:r>
              <a:r>
                <a:rPr lang="en-US" i="1"/>
                <a:t>p</a:t>
              </a:r>
              <a:r>
                <a:rPr lang="en-US" i="1" baseline="-25000"/>
                <a:t>3</a:t>
              </a:r>
              <a:endParaRPr lang="en-US" i="1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V="1">
              <a:off x="6808594" y="2537885"/>
              <a:ext cx="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6784781" y="2778153"/>
              <a:ext cx="785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/>
                <a:t>q</a:t>
              </a:r>
            </a:p>
          </p:txBody>
        </p:sp>
        <p:grpSp>
          <p:nvGrpSpPr>
            <p:cNvPr id="72" name="Group 7"/>
            <p:cNvGrpSpPr>
              <a:grpSpLocks/>
            </p:cNvGrpSpPr>
            <p:nvPr/>
          </p:nvGrpSpPr>
          <p:grpSpPr bwMode="auto">
            <a:xfrm rot="18869689">
              <a:off x="6260117" y="3225137"/>
              <a:ext cx="2652339" cy="45719"/>
              <a:chOff x="1392" y="1488"/>
              <a:chExt cx="1584" cy="0"/>
            </a:xfrm>
          </p:grpSpPr>
          <p:sp>
            <p:nvSpPr>
              <p:cNvPr id="73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500215"/>
              </p:ext>
            </p:extLst>
          </p:nvPr>
        </p:nvGraphicFramePr>
        <p:xfrm>
          <a:off x="165970" y="5617216"/>
          <a:ext cx="8825630" cy="783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5295900" imgH="469900" progId="Equation.DSMT4">
                  <p:embed/>
                </p:oleObj>
              </mc:Choice>
              <mc:Fallback>
                <p:oleObj name="Equation" r:id="rId3" imgW="5295900" imgH="469900" progId="Equation.DSMT4">
                  <p:embed/>
                  <p:pic>
                    <p:nvPicPr>
                      <p:cNvPr id="75" name="Object 7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970" y="5617216"/>
                        <a:ext cx="8825630" cy="783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029200" y="5068669"/>
            <a:ext cx="4114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42F7"/>
                </a:solidFill>
              </a:rPr>
              <a:t>Identical particles: S=0.5</a:t>
            </a:r>
          </a:p>
          <a:p>
            <a:pPr algn="ctr"/>
            <a:r>
              <a:rPr lang="en-US">
                <a:solidFill>
                  <a:srgbClr val="FF42F7"/>
                </a:solidFill>
              </a:rPr>
              <a:t>As opposed to S=1 for </a:t>
            </a:r>
            <a:r>
              <a:rPr lang="en-US" err="1">
                <a:solidFill>
                  <a:srgbClr val="FF42F7"/>
                </a:solidFill>
              </a:rPr>
              <a:t>e</a:t>
            </a:r>
            <a:r>
              <a:rPr lang="en-US" err="1">
                <a:solidFill>
                  <a:srgbClr val="FF42F7"/>
                </a:solidFill>
                <a:latin typeface="Symbol" charset="2"/>
                <a:cs typeface="Symbol" charset="2"/>
              </a:rPr>
              <a:t>m</a:t>
            </a:r>
            <a:r>
              <a:rPr lang="en-US">
                <a:solidFill>
                  <a:srgbClr val="FF42F7"/>
                </a:solidFill>
              </a:rPr>
              <a:t> scatter</a:t>
            </a:r>
          </a:p>
        </p:txBody>
      </p:sp>
    </p:spTree>
    <p:extLst>
      <p:ext uri="{BB962C8B-B14F-4D97-AF65-F5344CB8AC3E}">
        <p14:creationId xmlns:p14="http://schemas.microsoft.com/office/powerpoint/2010/main" val="32869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Electron-Positron Scattering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25-Mar-22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rot="17400000">
            <a:off x="83443" y="4189269"/>
            <a:ext cx="1882775" cy="173037"/>
            <a:chOff x="1392" y="1488"/>
            <a:chExt cx="1584" cy="0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 rot="15000000" flipV="1">
            <a:off x="2888" y="2493073"/>
            <a:ext cx="1882775" cy="1587"/>
            <a:chOff x="1392" y="1488"/>
            <a:chExt cx="1584" cy="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"/>
          <p:cNvGrpSpPr>
            <a:grpSpLocks/>
          </p:cNvGrpSpPr>
          <p:nvPr/>
        </p:nvGrpSpPr>
        <p:grpSpPr bwMode="auto">
          <a:xfrm rot="15000000" flipH="1">
            <a:off x="2792420" y="4126568"/>
            <a:ext cx="1882775" cy="173037"/>
            <a:chOff x="1392" y="1488"/>
            <a:chExt cx="1584" cy="0"/>
          </a:xfrm>
        </p:grpSpPr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7"/>
          <p:cNvGrpSpPr>
            <a:grpSpLocks/>
          </p:cNvGrpSpPr>
          <p:nvPr/>
        </p:nvGrpSpPr>
        <p:grpSpPr bwMode="auto">
          <a:xfrm rot="17400000" flipH="1" flipV="1">
            <a:off x="2710248" y="2493073"/>
            <a:ext cx="1882775" cy="1587"/>
            <a:chOff x="1392" y="1488"/>
            <a:chExt cx="1584" cy="0"/>
          </a:xfrm>
        </p:grpSpPr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Freeform 21"/>
          <p:cNvSpPr>
            <a:spLocks/>
          </p:cNvSpPr>
          <p:nvPr/>
        </p:nvSpPr>
        <p:spPr bwMode="auto">
          <a:xfrm rot="10800000" flipH="1">
            <a:off x="1267707" y="3361580"/>
            <a:ext cx="2065337" cy="173037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38200" y="4111635"/>
            <a:ext cx="298450" cy="765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90600" y="4267200"/>
            <a:ext cx="98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</a:t>
            </a:r>
            <a:r>
              <a:rPr lang="en-US" baseline="30000"/>
              <a:t>—</a:t>
            </a:r>
            <a:r>
              <a:rPr lang="en-US"/>
              <a:t>, </a:t>
            </a:r>
            <a:r>
              <a:rPr lang="en-US" i="1"/>
              <a:t>p</a:t>
            </a:r>
            <a:r>
              <a:rPr lang="en-US" i="1" baseline="-25000"/>
              <a:t>1</a:t>
            </a:r>
            <a:endParaRPr lang="en-US" i="1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972800" y="2118785"/>
            <a:ext cx="278150" cy="688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54265" y="2043843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e</a:t>
            </a:r>
            <a:r>
              <a:rPr lang="en-US" i="1" baseline="30000"/>
              <a:t>+</a:t>
            </a:r>
            <a:r>
              <a:rPr lang="en-US" i="1"/>
              <a:t> p</a:t>
            </a:r>
            <a:r>
              <a:rPr lang="en-US" i="1" baseline="-25000"/>
              <a:t>2</a:t>
            </a:r>
            <a:endParaRPr lang="en-US" i="1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388002" y="2043843"/>
            <a:ext cx="292158" cy="7634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71787" y="2133600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e</a:t>
            </a:r>
            <a:r>
              <a:rPr lang="en-US" i="1" baseline="30000"/>
              <a:t>+</a:t>
            </a:r>
            <a:r>
              <a:rPr lang="en-US" i="1"/>
              <a:t> p</a:t>
            </a:r>
            <a:r>
              <a:rPr lang="en-US" i="1" baseline="-25000"/>
              <a:t>4</a:t>
            </a:r>
            <a:endParaRPr lang="en-US" i="1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394512" y="4047380"/>
            <a:ext cx="263088" cy="700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58586" y="4267200"/>
            <a:ext cx="105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</a:t>
            </a:r>
            <a:r>
              <a:rPr lang="en-US" baseline="30000"/>
              <a:t>—</a:t>
            </a:r>
            <a:r>
              <a:rPr lang="en-US"/>
              <a:t>, </a:t>
            </a:r>
            <a:r>
              <a:rPr lang="en-US" i="1"/>
              <a:t>p</a:t>
            </a:r>
            <a:r>
              <a:rPr lang="en-US" i="1" baseline="-25000"/>
              <a:t>3</a:t>
            </a:r>
            <a:endParaRPr lang="en-US" i="1"/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2247900" y="272738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057400" y="2831068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q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822882" y="761895"/>
            <a:ext cx="3491773" cy="4408037"/>
            <a:chOff x="4822882" y="761895"/>
            <a:chExt cx="3491773" cy="4408037"/>
          </a:xfrm>
        </p:grpSpPr>
        <p:grpSp>
          <p:nvGrpSpPr>
            <p:cNvPr id="49" name="Group 7"/>
            <p:cNvGrpSpPr>
              <a:grpSpLocks/>
            </p:cNvGrpSpPr>
            <p:nvPr/>
          </p:nvGrpSpPr>
          <p:grpSpPr bwMode="auto">
            <a:xfrm rot="20221505" flipH="1" flipV="1">
              <a:off x="6323890" y="761895"/>
              <a:ext cx="1721600" cy="1070028"/>
              <a:chOff x="1392" y="1488"/>
              <a:chExt cx="1584" cy="0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822882" y="1219200"/>
              <a:ext cx="3491773" cy="3950732"/>
              <a:chOff x="4822882" y="1219200"/>
              <a:chExt cx="3491773" cy="3950732"/>
            </a:xfrm>
          </p:grpSpPr>
          <p:grpSp>
            <p:nvGrpSpPr>
              <p:cNvPr id="46" name="Group 4"/>
              <p:cNvGrpSpPr>
                <a:grpSpLocks/>
              </p:cNvGrpSpPr>
              <p:nvPr/>
            </p:nvGrpSpPr>
            <p:grpSpPr bwMode="auto">
              <a:xfrm rot="1200000" flipH="1" flipV="1">
                <a:off x="4822882" y="1623296"/>
                <a:ext cx="1882775" cy="173037"/>
                <a:chOff x="1392" y="1488"/>
                <a:chExt cx="1584" cy="0"/>
              </a:xfrm>
            </p:grpSpPr>
            <p:sp>
              <p:nvSpPr>
                <p:cNvPr id="57" name="Line 5"/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86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6"/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158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" name="Group 4"/>
              <p:cNvGrpSpPr>
                <a:grpSpLocks/>
              </p:cNvGrpSpPr>
              <p:nvPr/>
            </p:nvGrpSpPr>
            <p:grpSpPr bwMode="auto">
              <a:xfrm rot="20400000" flipV="1">
                <a:off x="4827724" y="4350027"/>
                <a:ext cx="1882775" cy="173037"/>
                <a:chOff x="1392" y="1488"/>
                <a:chExt cx="1584" cy="0"/>
              </a:xfrm>
            </p:grpSpPr>
            <p:sp>
              <p:nvSpPr>
                <p:cNvPr id="53" name="Line 5"/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86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6"/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158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Freeform 21"/>
              <p:cNvSpPr>
                <a:spLocks/>
              </p:cNvSpPr>
              <p:nvPr/>
            </p:nvSpPr>
            <p:spPr bwMode="auto">
              <a:xfrm rot="16200000" flipH="1">
                <a:off x="5537007" y="3063386"/>
                <a:ext cx="2065337" cy="173037"/>
              </a:xfrm>
              <a:custGeom>
                <a:avLst/>
                <a:gdLst>
                  <a:gd name="T0" fmla="*/ 0 w 2304"/>
                  <a:gd name="T1" fmla="*/ 192 h 192"/>
                  <a:gd name="T2" fmla="*/ 192 w 2304"/>
                  <a:gd name="T3" fmla="*/ 0 h 192"/>
                  <a:gd name="T4" fmla="*/ 384 w 2304"/>
                  <a:gd name="T5" fmla="*/ 192 h 192"/>
                  <a:gd name="T6" fmla="*/ 576 w 2304"/>
                  <a:gd name="T7" fmla="*/ 0 h 192"/>
                  <a:gd name="T8" fmla="*/ 768 w 2304"/>
                  <a:gd name="T9" fmla="*/ 192 h 192"/>
                  <a:gd name="T10" fmla="*/ 960 w 2304"/>
                  <a:gd name="T11" fmla="*/ 0 h 192"/>
                  <a:gd name="T12" fmla="*/ 1152 w 2304"/>
                  <a:gd name="T13" fmla="*/ 192 h 192"/>
                  <a:gd name="T14" fmla="*/ 1344 w 2304"/>
                  <a:gd name="T15" fmla="*/ 0 h 192"/>
                  <a:gd name="T16" fmla="*/ 1536 w 2304"/>
                  <a:gd name="T17" fmla="*/ 192 h 192"/>
                  <a:gd name="T18" fmla="*/ 1728 w 2304"/>
                  <a:gd name="T19" fmla="*/ 0 h 192"/>
                  <a:gd name="T20" fmla="*/ 1920 w 2304"/>
                  <a:gd name="T21" fmla="*/ 192 h 192"/>
                  <a:gd name="T22" fmla="*/ 2112 w 2304"/>
                  <a:gd name="T23" fmla="*/ 0 h 192"/>
                  <a:gd name="T24" fmla="*/ 2304 w 2304"/>
                  <a:gd name="T25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04" h="192">
                    <a:moveTo>
                      <a:pt x="0" y="192"/>
                    </a:moveTo>
                    <a:cubicBezTo>
                      <a:pt x="64" y="96"/>
                      <a:pt x="128" y="0"/>
                      <a:pt x="192" y="0"/>
                    </a:cubicBezTo>
                    <a:cubicBezTo>
                      <a:pt x="256" y="0"/>
                      <a:pt x="320" y="192"/>
                      <a:pt x="384" y="192"/>
                    </a:cubicBezTo>
                    <a:cubicBezTo>
                      <a:pt x="448" y="192"/>
                      <a:pt x="512" y="0"/>
                      <a:pt x="576" y="0"/>
                    </a:cubicBezTo>
                    <a:cubicBezTo>
                      <a:pt x="640" y="0"/>
                      <a:pt x="704" y="192"/>
                      <a:pt x="768" y="192"/>
                    </a:cubicBezTo>
                    <a:cubicBezTo>
                      <a:pt x="832" y="192"/>
                      <a:pt x="896" y="0"/>
                      <a:pt x="960" y="0"/>
                    </a:cubicBezTo>
                    <a:cubicBezTo>
                      <a:pt x="1024" y="0"/>
                      <a:pt x="1088" y="192"/>
                      <a:pt x="1152" y="192"/>
                    </a:cubicBezTo>
                    <a:cubicBezTo>
                      <a:pt x="1216" y="192"/>
                      <a:pt x="1280" y="0"/>
                      <a:pt x="1344" y="0"/>
                    </a:cubicBezTo>
                    <a:cubicBezTo>
                      <a:pt x="1408" y="0"/>
                      <a:pt x="1472" y="192"/>
                      <a:pt x="1536" y="192"/>
                    </a:cubicBezTo>
                    <a:cubicBezTo>
                      <a:pt x="1600" y="192"/>
                      <a:pt x="1664" y="0"/>
                      <a:pt x="1728" y="0"/>
                    </a:cubicBezTo>
                    <a:cubicBezTo>
                      <a:pt x="1792" y="0"/>
                      <a:pt x="1856" y="192"/>
                      <a:pt x="1920" y="192"/>
                    </a:cubicBezTo>
                    <a:cubicBezTo>
                      <a:pt x="1984" y="192"/>
                      <a:pt x="2048" y="0"/>
                      <a:pt x="2112" y="0"/>
                    </a:cubicBezTo>
                    <a:cubicBezTo>
                      <a:pt x="2176" y="0"/>
                      <a:pt x="2272" y="160"/>
                      <a:pt x="2304" y="192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 flipV="1">
                <a:off x="5410200" y="4572000"/>
                <a:ext cx="6858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5589394" y="1547285"/>
                <a:ext cx="6858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V="1">
                <a:off x="6934200" y="1547285"/>
                <a:ext cx="636394" cy="2750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6934200" y="4533164"/>
                <a:ext cx="636394" cy="3669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6808594" y="2537885"/>
                <a:ext cx="0" cy="990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6784781" y="2778153"/>
                <a:ext cx="785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/>
                  <a:t>q</a:t>
                </a:r>
              </a:p>
            </p:txBody>
          </p:sp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 rot="1819493" flipV="1">
                <a:off x="6562883" y="4423607"/>
                <a:ext cx="1751772" cy="211228"/>
                <a:chOff x="1392" y="1488"/>
                <a:chExt cx="1584" cy="0"/>
              </a:xfrm>
            </p:grpSpPr>
            <p:sp>
              <p:nvSpPr>
                <p:cNvPr id="73" name="Line 8"/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86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Line 9"/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158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9" name="TextBox 68"/>
              <p:cNvSpPr txBox="1"/>
              <p:nvPr/>
            </p:nvSpPr>
            <p:spPr>
              <a:xfrm>
                <a:off x="5473243" y="4797196"/>
                <a:ext cx="9877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e</a:t>
                </a:r>
                <a:r>
                  <a:rPr lang="en-US" baseline="30000"/>
                  <a:t>—</a:t>
                </a:r>
                <a:r>
                  <a:rPr lang="en-US"/>
                  <a:t>, </a:t>
                </a:r>
                <a:r>
                  <a:rPr lang="en-US" i="1"/>
                  <a:t>p</a:t>
                </a:r>
                <a:r>
                  <a:rPr lang="en-US" i="1" baseline="-25000"/>
                  <a:t>1</a:t>
                </a:r>
                <a:endParaRPr lang="en-US" i="1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873386" y="4800600"/>
                <a:ext cx="10514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e</a:t>
                </a:r>
                <a:r>
                  <a:rPr lang="en-US" baseline="30000"/>
                  <a:t>—</a:t>
                </a:r>
                <a:r>
                  <a:rPr lang="en-US"/>
                  <a:t>, </a:t>
                </a:r>
                <a:r>
                  <a:rPr lang="en-US" i="1"/>
                  <a:t>p</a:t>
                </a:r>
                <a:r>
                  <a:rPr lang="en-US" i="1" baseline="-25000"/>
                  <a:t>3</a:t>
                </a:r>
                <a:endParaRPr lang="en-US" i="1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89381" y="1219200"/>
                <a:ext cx="785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/>
                  <a:t>e</a:t>
                </a:r>
                <a:r>
                  <a:rPr lang="en-US" i="1" baseline="30000"/>
                  <a:t>+</a:t>
                </a:r>
                <a:r>
                  <a:rPr lang="en-US" i="1"/>
                  <a:t> p</a:t>
                </a:r>
                <a:r>
                  <a:rPr lang="en-US" i="1" baseline="-25000"/>
                  <a:t>2</a:t>
                </a:r>
                <a:endParaRPr lang="en-US" i="1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757987" y="1219200"/>
                <a:ext cx="785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/>
                  <a:t>e</a:t>
                </a:r>
                <a:r>
                  <a:rPr lang="en-US" i="1" baseline="30000"/>
                  <a:t>+</a:t>
                </a:r>
                <a:r>
                  <a:rPr lang="en-US" i="1"/>
                  <a:t> p</a:t>
                </a:r>
                <a:r>
                  <a:rPr lang="en-US" i="1" baseline="-25000"/>
                  <a:t>4</a:t>
                </a:r>
                <a:endParaRPr lang="en-US" i="1"/>
              </a:p>
            </p:txBody>
          </p:sp>
        </p:grpSp>
      </p:grp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915091"/>
              </p:ext>
            </p:extLst>
          </p:nvPr>
        </p:nvGraphicFramePr>
        <p:xfrm>
          <a:off x="79375" y="5105400"/>
          <a:ext cx="47212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3" imgW="2832100" imgH="469900" progId="Equation.DSMT4">
                  <p:embed/>
                </p:oleObj>
              </mc:Choice>
              <mc:Fallback>
                <p:oleObj name="Equation" r:id="rId3" imgW="2832100" imgH="469900" progId="Equation.DSMT4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375" y="5105400"/>
                        <a:ext cx="4721225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168376"/>
              </p:ext>
            </p:extLst>
          </p:nvPr>
        </p:nvGraphicFramePr>
        <p:xfrm>
          <a:off x="4410075" y="5616575"/>
          <a:ext cx="45942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5" imgW="2755900" imgH="469900" progId="Equation.DSMT4">
                  <p:embed/>
                </p:oleObj>
              </mc:Choice>
              <mc:Fallback>
                <p:oleObj name="Equation" r:id="rId5" imgW="2755900" imgH="46990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10075" y="5616575"/>
                        <a:ext cx="4594225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395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Electron-Positron Scattering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52400" y="1219200"/>
            <a:ext cx="8839200" cy="824643"/>
          </a:xfrm>
        </p:spPr>
        <p:txBody>
          <a:bodyPr/>
          <a:lstStyle/>
          <a:p>
            <a:r>
              <a:rPr lang="en-US" sz="2400" dirty="0"/>
              <a:t>Should we add or subtract?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25-Mar-22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838200" y="2812304"/>
            <a:ext cx="2971800" cy="3664696"/>
            <a:chOff x="838200" y="1552479"/>
            <a:chExt cx="2971800" cy="3664696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 rot="17400000">
              <a:off x="83443" y="4189269"/>
              <a:ext cx="1882775" cy="173037"/>
              <a:chOff x="1392" y="1488"/>
              <a:chExt cx="1584" cy="0"/>
            </a:xfrm>
          </p:grpSpPr>
          <p:sp>
            <p:nvSpPr>
              <p:cNvPr id="7" name="Line 5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 rot="15000000" flipV="1">
              <a:off x="2088693" y="2537090"/>
              <a:ext cx="1882775" cy="1587"/>
              <a:chOff x="1392" y="1488"/>
              <a:chExt cx="1584" cy="0"/>
            </a:xfrm>
          </p:grpSpPr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4"/>
            <p:cNvGrpSpPr>
              <a:grpSpLocks/>
            </p:cNvGrpSpPr>
            <p:nvPr/>
          </p:nvGrpSpPr>
          <p:grpSpPr bwMode="auto">
            <a:xfrm rot="15000000" flipH="1">
              <a:off x="712738" y="4126568"/>
              <a:ext cx="1882775" cy="173037"/>
              <a:chOff x="1392" y="1488"/>
              <a:chExt cx="1584" cy="0"/>
            </a:xfrm>
          </p:grpSpPr>
          <p:sp>
            <p:nvSpPr>
              <p:cNvPr id="13" name="Line 5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7"/>
            <p:cNvGrpSpPr>
              <a:grpSpLocks/>
            </p:cNvGrpSpPr>
            <p:nvPr/>
          </p:nvGrpSpPr>
          <p:grpSpPr bwMode="auto">
            <a:xfrm rot="17400000" flipH="1" flipV="1">
              <a:off x="2710248" y="2493073"/>
              <a:ext cx="1882775" cy="1587"/>
              <a:chOff x="1392" y="1488"/>
              <a:chExt cx="1584" cy="0"/>
            </a:xfrm>
          </p:grpSpPr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Freeform 21"/>
            <p:cNvSpPr>
              <a:spLocks/>
            </p:cNvSpPr>
            <p:nvPr/>
          </p:nvSpPr>
          <p:spPr bwMode="auto">
            <a:xfrm rot="10800000" flipH="1">
              <a:off x="1267707" y="3361580"/>
              <a:ext cx="2065337" cy="173037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838200" y="4111635"/>
              <a:ext cx="298450" cy="7651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90600" y="4267200"/>
              <a:ext cx="987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baseline="30000" dirty="0"/>
                <a:t>—</a:t>
              </a:r>
              <a:r>
                <a:rPr lang="en-US" dirty="0"/>
                <a:t>, </a:t>
              </a:r>
              <a:r>
                <a:rPr lang="en-US" i="1" dirty="0"/>
                <a:t>p</a:t>
              </a:r>
              <a:r>
                <a:rPr lang="en-US" i="1" baseline="-25000" dirty="0"/>
                <a:t>1</a:t>
              </a:r>
              <a:endParaRPr lang="en-US" i="1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975279" y="2162802"/>
              <a:ext cx="278150" cy="688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156744" y="2087860"/>
              <a:ext cx="785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e</a:t>
              </a:r>
              <a:r>
                <a:rPr lang="en-US" i="1" baseline="30000" dirty="0"/>
                <a:t>+</a:t>
              </a:r>
              <a:r>
                <a:rPr lang="en-US" i="1" dirty="0"/>
                <a:t> p</a:t>
              </a:r>
              <a:r>
                <a:rPr lang="en-US" i="1" baseline="-25000" dirty="0"/>
                <a:t>2</a:t>
              </a:r>
              <a:endParaRPr lang="en-US" i="1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3388002" y="2043843"/>
              <a:ext cx="292158" cy="7634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871787" y="2133600"/>
              <a:ext cx="785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e</a:t>
              </a:r>
              <a:r>
                <a:rPr lang="en-US" i="1" baseline="30000" dirty="0"/>
                <a:t>+</a:t>
              </a:r>
              <a:r>
                <a:rPr lang="en-US" i="1" dirty="0"/>
                <a:t> p</a:t>
              </a:r>
              <a:r>
                <a:rPr lang="en-US" i="1" baseline="-25000" dirty="0"/>
                <a:t>4</a:t>
              </a:r>
              <a:endParaRPr lang="en-US" i="1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3394512" y="4047380"/>
              <a:ext cx="263088" cy="7003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758586" y="4267200"/>
              <a:ext cx="1051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baseline="30000" dirty="0"/>
                <a:t>—</a:t>
              </a:r>
              <a:r>
                <a:rPr lang="en-US" dirty="0"/>
                <a:t>, </a:t>
              </a:r>
              <a:r>
                <a:rPr lang="en-US" i="1" dirty="0"/>
                <a:t>p</a:t>
              </a:r>
              <a:r>
                <a:rPr lang="en-US" i="1" baseline="-25000" dirty="0"/>
                <a:t>3</a:t>
              </a:r>
              <a:endParaRPr lang="en-US" i="1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5400000" flipH="1" flipV="1">
              <a:off x="2247900" y="2727380"/>
              <a:ext cx="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057400" y="2831068"/>
              <a:ext cx="785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q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22882" y="2021720"/>
            <a:ext cx="3491773" cy="4408037"/>
            <a:chOff x="4822882" y="761895"/>
            <a:chExt cx="3491773" cy="4408037"/>
          </a:xfrm>
        </p:grpSpPr>
        <p:grpSp>
          <p:nvGrpSpPr>
            <p:cNvPr id="49" name="Group 7"/>
            <p:cNvGrpSpPr>
              <a:grpSpLocks/>
            </p:cNvGrpSpPr>
            <p:nvPr/>
          </p:nvGrpSpPr>
          <p:grpSpPr bwMode="auto">
            <a:xfrm rot="20221505" flipH="1" flipV="1">
              <a:off x="6323890" y="761895"/>
              <a:ext cx="1721600" cy="1070028"/>
              <a:chOff x="1392" y="1488"/>
              <a:chExt cx="1584" cy="0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" name="Group 4"/>
            <p:cNvGrpSpPr>
              <a:grpSpLocks/>
            </p:cNvGrpSpPr>
            <p:nvPr/>
          </p:nvGrpSpPr>
          <p:grpSpPr bwMode="auto">
            <a:xfrm rot="1200000" flipH="1" flipV="1">
              <a:off x="4822882" y="1623296"/>
              <a:ext cx="1882775" cy="173037"/>
              <a:chOff x="1392" y="1488"/>
              <a:chExt cx="1584" cy="0"/>
            </a:xfrm>
          </p:grpSpPr>
          <p:sp>
            <p:nvSpPr>
              <p:cNvPr id="57" name="Line 5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6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" name="Group 4"/>
            <p:cNvGrpSpPr>
              <a:grpSpLocks/>
            </p:cNvGrpSpPr>
            <p:nvPr/>
          </p:nvGrpSpPr>
          <p:grpSpPr bwMode="auto">
            <a:xfrm rot="20400000" flipV="1">
              <a:off x="4827724" y="4350027"/>
              <a:ext cx="1882775" cy="173037"/>
              <a:chOff x="1392" y="1488"/>
              <a:chExt cx="1584" cy="0"/>
            </a:xfrm>
          </p:grpSpPr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6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" name="Freeform 21"/>
            <p:cNvSpPr>
              <a:spLocks/>
            </p:cNvSpPr>
            <p:nvPr/>
          </p:nvSpPr>
          <p:spPr bwMode="auto">
            <a:xfrm rot="16200000" flipH="1">
              <a:off x="5537007" y="3063386"/>
              <a:ext cx="2065337" cy="173037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V="1">
              <a:off x="5410200" y="4572000"/>
              <a:ext cx="6858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5589394" y="1547285"/>
              <a:ext cx="6858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6934200" y="1547285"/>
              <a:ext cx="636394" cy="2750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6934200" y="4533164"/>
              <a:ext cx="636394" cy="3669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6808594" y="2537885"/>
              <a:ext cx="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6784781" y="2778153"/>
              <a:ext cx="785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q</a:t>
              </a:r>
            </a:p>
          </p:txBody>
        </p:sp>
        <p:grpSp>
          <p:nvGrpSpPr>
            <p:cNvPr id="72" name="Group 7"/>
            <p:cNvGrpSpPr>
              <a:grpSpLocks/>
            </p:cNvGrpSpPr>
            <p:nvPr/>
          </p:nvGrpSpPr>
          <p:grpSpPr bwMode="auto">
            <a:xfrm rot="1819493" flipV="1">
              <a:off x="6562883" y="4423607"/>
              <a:ext cx="1751772" cy="211228"/>
              <a:chOff x="1392" y="1488"/>
              <a:chExt cx="1584" cy="0"/>
            </a:xfrm>
          </p:grpSpPr>
          <p:sp>
            <p:nvSpPr>
              <p:cNvPr id="73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5473243" y="4797196"/>
              <a:ext cx="987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baseline="30000" dirty="0"/>
                <a:t>—</a:t>
              </a:r>
              <a:r>
                <a:rPr lang="en-US" dirty="0"/>
                <a:t>, </a:t>
              </a:r>
              <a:r>
                <a:rPr lang="en-US" i="1" dirty="0"/>
                <a:t>p</a:t>
              </a:r>
              <a:r>
                <a:rPr lang="en-US" i="1" baseline="-25000" dirty="0"/>
                <a:t>1</a:t>
              </a:r>
              <a:endParaRPr lang="en-US" i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873386" y="4800600"/>
              <a:ext cx="1051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baseline="30000" dirty="0"/>
                <a:t>—</a:t>
              </a:r>
              <a:r>
                <a:rPr lang="en-US" dirty="0"/>
                <a:t>, </a:t>
              </a:r>
              <a:r>
                <a:rPr lang="en-US" i="1" dirty="0"/>
                <a:t>p</a:t>
              </a:r>
              <a:r>
                <a:rPr lang="en-US" i="1" baseline="-25000" dirty="0"/>
                <a:t>3</a:t>
              </a:r>
              <a:endParaRPr lang="en-US" i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89381" y="1219200"/>
              <a:ext cx="785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e</a:t>
              </a:r>
              <a:r>
                <a:rPr lang="en-US" i="1" baseline="30000" dirty="0"/>
                <a:t>+</a:t>
              </a:r>
              <a:r>
                <a:rPr lang="en-US" i="1" dirty="0"/>
                <a:t> p</a:t>
              </a:r>
              <a:r>
                <a:rPr lang="en-US" i="1" baseline="-25000" dirty="0"/>
                <a:t>2</a:t>
              </a:r>
              <a:endParaRPr lang="en-US" i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757987" y="1219200"/>
              <a:ext cx="785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e</a:t>
              </a:r>
              <a:r>
                <a:rPr lang="en-US" i="1" baseline="30000" dirty="0"/>
                <a:t>+</a:t>
              </a:r>
              <a:r>
                <a:rPr lang="en-US" i="1" dirty="0"/>
                <a:t> p</a:t>
              </a:r>
              <a:r>
                <a:rPr lang="en-US" i="1" baseline="-25000" dirty="0"/>
                <a:t>4</a:t>
              </a:r>
              <a:endParaRPr lang="en-US" i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114800" y="411109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ym typeface="Wingdings"/>
              </a:rPr>
              <a:t></a:t>
            </a:r>
            <a:endParaRPr lang="en-US" sz="4000" dirty="0"/>
          </a:p>
        </p:txBody>
      </p:sp>
      <p:sp>
        <p:nvSpPr>
          <p:cNvPr id="56" name="Text Placeholder 19"/>
          <p:cNvSpPr txBox="1">
            <a:spLocks/>
          </p:cNvSpPr>
          <p:nvPr/>
        </p:nvSpPr>
        <p:spPr bwMode="auto">
          <a:xfrm>
            <a:off x="255994" y="1775885"/>
            <a:ext cx="8839200" cy="82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Helvetica"/>
                <a:ea typeface="ＭＳ Ｐゴシック" charset="-128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FF0000"/>
                </a:solidFill>
                <a:latin typeface="Helvetica"/>
                <a:ea typeface="ＭＳ Ｐゴシック" charset="-128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0000FF"/>
                </a:solidFill>
                <a:latin typeface="Helvetica"/>
                <a:ea typeface="ＭＳ Ｐゴシック" charset="-128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ＭＳ Ｐゴシック" charset="-128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Helvetica"/>
                <a:ea typeface="ＭＳ Ｐゴシック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Interchange incoming positron and the outgoing electron in the second diagram and redrawing gives:</a:t>
            </a:r>
          </a:p>
        </p:txBody>
      </p:sp>
    </p:spTree>
    <p:extLst>
      <p:ext uri="{BB962C8B-B14F-4D97-AF65-F5344CB8AC3E}">
        <p14:creationId xmlns:p14="http://schemas.microsoft.com/office/powerpoint/2010/main" val="382214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Electron-Positron Scattering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25-Mar-22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rot="17400000">
            <a:off x="2142" y="4246196"/>
            <a:ext cx="1882775" cy="0"/>
            <a:chOff x="1392" y="1488"/>
            <a:chExt cx="1584" cy="0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 rot="15000000" flipV="1">
            <a:off x="3634" y="2493595"/>
            <a:ext cx="1882775" cy="0"/>
            <a:chOff x="1392" y="1488"/>
            <a:chExt cx="1584" cy="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"/>
          <p:cNvGrpSpPr>
            <a:grpSpLocks/>
          </p:cNvGrpSpPr>
          <p:nvPr/>
        </p:nvGrpSpPr>
        <p:grpSpPr bwMode="auto">
          <a:xfrm rot="15000000" flipH="1">
            <a:off x="2711119" y="4242678"/>
            <a:ext cx="1882775" cy="0"/>
            <a:chOff x="1392" y="1488"/>
            <a:chExt cx="1584" cy="0"/>
          </a:xfrm>
        </p:grpSpPr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7"/>
          <p:cNvGrpSpPr>
            <a:grpSpLocks/>
          </p:cNvGrpSpPr>
          <p:nvPr/>
        </p:nvGrpSpPr>
        <p:grpSpPr bwMode="auto">
          <a:xfrm rot="17400000" flipH="1" flipV="1">
            <a:off x="2710994" y="2494138"/>
            <a:ext cx="1882775" cy="0"/>
            <a:chOff x="1392" y="1488"/>
            <a:chExt cx="1584" cy="0"/>
          </a:xfrm>
        </p:grpSpPr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Freeform 21"/>
          <p:cNvSpPr>
            <a:spLocks/>
          </p:cNvSpPr>
          <p:nvPr/>
        </p:nvSpPr>
        <p:spPr bwMode="auto">
          <a:xfrm rot="10800000" flipH="1">
            <a:off x="1267707" y="3361580"/>
            <a:ext cx="2065337" cy="173037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38200" y="4111635"/>
            <a:ext cx="298450" cy="765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90600" y="4267200"/>
            <a:ext cx="98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/>
              <a:t>—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1</a:t>
            </a:r>
            <a:endParaRPr lang="en-US" i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972800" y="2118785"/>
            <a:ext cx="278150" cy="688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54265" y="2043843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</a:t>
            </a:r>
            <a:r>
              <a:rPr lang="en-US" i="1" baseline="30000" dirty="0"/>
              <a:t>+</a:t>
            </a:r>
            <a:r>
              <a:rPr lang="en-US" i="1" dirty="0"/>
              <a:t> p</a:t>
            </a:r>
            <a:r>
              <a:rPr lang="en-US" i="1" baseline="-25000" dirty="0"/>
              <a:t>2</a:t>
            </a:r>
            <a:endParaRPr lang="en-US" i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388002" y="2043843"/>
            <a:ext cx="292158" cy="7634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71787" y="2133600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</a:t>
            </a:r>
            <a:r>
              <a:rPr lang="en-US" i="1" baseline="30000" dirty="0"/>
              <a:t>+</a:t>
            </a:r>
            <a:r>
              <a:rPr lang="en-US" i="1" dirty="0"/>
              <a:t> p</a:t>
            </a:r>
            <a:r>
              <a:rPr lang="en-US" i="1" baseline="-25000" dirty="0"/>
              <a:t>4</a:t>
            </a:r>
            <a:endParaRPr lang="en-US" i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394512" y="4047380"/>
            <a:ext cx="263088" cy="700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58586" y="4267200"/>
            <a:ext cx="105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/>
              <a:t>—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3</a:t>
            </a:r>
            <a:endParaRPr lang="en-US" i="1" dirty="0"/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2247900" y="272738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057400" y="2831068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q</a:t>
            </a:r>
          </a:p>
        </p:txBody>
      </p:sp>
      <p:grpSp>
        <p:nvGrpSpPr>
          <p:cNvPr id="46" name="Group 4"/>
          <p:cNvGrpSpPr>
            <a:grpSpLocks/>
          </p:cNvGrpSpPr>
          <p:nvPr/>
        </p:nvGrpSpPr>
        <p:grpSpPr bwMode="auto">
          <a:xfrm rot="1200000" flipH="1" flipV="1">
            <a:off x="4793290" y="1791115"/>
            <a:ext cx="1882775" cy="0"/>
            <a:chOff x="1392" y="1488"/>
            <a:chExt cx="1584" cy="0"/>
          </a:xfrm>
        </p:grpSpPr>
        <p:sp>
          <p:nvSpPr>
            <p:cNvPr id="57" name="Line 5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6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" name="Group 4"/>
          <p:cNvGrpSpPr>
            <a:grpSpLocks/>
          </p:cNvGrpSpPr>
          <p:nvPr/>
        </p:nvGrpSpPr>
        <p:grpSpPr bwMode="auto">
          <a:xfrm rot="20400000" flipV="1">
            <a:off x="4857316" y="4517846"/>
            <a:ext cx="1882775" cy="0"/>
            <a:chOff x="1392" y="1488"/>
            <a:chExt cx="1584" cy="0"/>
          </a:xfrm>
        </p:grpSpPr>
        <p:sp>
          <p:nvSpPr>
            <p:cNvPr id="53" name="Line 5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" name="Group 7"/>
          <p:cNvGrpSpPr>
            <a:grpSpLocks/>
          </p:cNvGrpSpPr>
          <p:nvPr/>
        </p:nvGrpSpPr>
        <p:grpSpPr bwMode="auto">
          <a:xfrm rot="20221505" flipH="1" flipV="1">
            <a:off x="6532719" y="1789484"/>
            <a:ext cx="1721601" cy="0"/>
            <a:chOff x="1392" y="1488"/>
            <a:chExt cx="1584" cy="0"/>
          </a:xfrm>
        </p:grpSpPr>
        <p:sp>
          <p:nvSpPr>
            <p:cNvPr id="51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9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" name="Freeform 21"/>
          <p:cNvSpPr>
            <a:spLocks/>
          </p:cNvSpPr>
          <p:nvPr/>
        </p:nvSpPr>
        <p:spPr bwMode="auto">
          <a:xfrm rot="16200000" flipH="1">
            <a:off x="5537007" y="3063386"/>
            <a:ext cx="2065337" cy="173037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5410200" y="45720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589394" y="1547285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6934200" y="1547285"/>
            <a:ext cx="636394" cy="275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934200" y="4533164"/>
            <a:ext cx="636394" cy="366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808594" y="2537885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784781" y="2778153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q</a:t>
            </a:r>
          </a:p>
        </p:txBody>
      </p:sp>
      <p:grpSp>
        <p:nvGrpSpPr>
          <p:cNvPr id="72" name="Group 7"/>
          <p:cNvGrpSpPr>
            <a:grpSpLocks/>
          </p:cNvGrpSpPr>
          <p:nvPr/>
        </p:nvGrpSpPr>
        <p:grpSpPr bwMode="auto">
          <a:xfrm rot="1819493" flipV="1">
            <a:off x="6509558" y="4620385"/>
            <a:ext cx="1751772" cy="0"/>
            <a:chOff x="1392" y="1488"/>
            <a:chExt cx="1584" cy="0"/>
          </a:xfrm>
        </p:grpSpPr>
        <p:sp>
          <p:nvSpPr>
            <p:cNvPr id="73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9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004444"/>
              </p:ext>
            </p:extLst>
          </p:nvPr>
        </p:nvGraphicFramePr>
        <p:xfrm>
          <a:off x="187325" y="5486400"/>
          <a:ext cx="878363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5" name="Equation" r:id="rId3" imgW="5270500" imgH="469900" progId="Equation.DSMT4">
                  <p:embed/>
                </p:oleObj>
              </mc:Choice>
              <mc:Fallback>
                <p:oleObj name="Equation" r:id="rId3" imgW="52705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325" y="5486400"/>
                        <a:ext cx="8783638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5473243" y="4797196"/>
            <a:ext cx="98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/>
              <a:t>—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70" name="TextBox 69"/>
          <p:cNvSpPr txBox="1"/>
          <p:nvPr/>
        </p:nvSpPr>
        <p:spPr>
          <a:xfrm>
            <a:off x="6873386" y="4800600"/>
            <a:ext cx="105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/>
              <a:t>—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3</a:t>
            </a:r>
            <a:endParaRPr lang="en-US" i="1" dirty="0"/>
          </a:p>
        </p:txBody>
      </p:sp>
      <p:sp>
        <p:nvSpPr>
          <p:cNvPr id="71" name="TextBox 70"/>
          <p:cNvSpPr txBox="1"/>
          <p:nvPr/>
        </p:nvSpPr>
        <p:spPr>
          <a:xfrm>
            <a:off x="5489381" y="1219200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</a:t>
            </a:r>
            <a:r>
              <a:rPr lang="en-US" i="1" baseline="30000" dirty="0"/>
              <a:t>+</a:t>
            </a:r>
            <a:r>
              <a:rPr lang="en-US" i="1" dirty="0"/>
              <a:t> p</a:t>
            </a:r>
            <a:r>
              <a:rPr lang="en-US" i="1" baseline="-25000" dirty="0"/>
              <a:t>2</a:t>
            </a:r>
            <a:endParaRPr lang="en-US" i="1" dirty="0"/>
          </a:p>
        </p:txBody>
      </p:sp>
      <p:sp>
        <p:nvSpPr>
          <p:cNvPr id="76" name="TextBox 75"/>
          <p:cNvSpPr txBox="1"/>
          <p:nvPr/>
        </p:nvSpPr>
        <p:spPr>
          <a:xfrm>
            <a:off x="6757987" y="1219200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</a:t>
            </a:r>
            <a:r>
              <a:rPr lang="en-US" i="1" baseline="30000" dirty="0"/>
              <a:t>+</a:t>
            </a:r>
            <a:r>
              <a:rPr lang="en-US" i="1" dirty="0"/>
              <a:t> p</a:t>
            </a:r>
            <a:r>
              <a:rPr lang="en-US" i="1" baseline="-25000" dirty="0"/>
              <a:t>4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0" y="2514600"/>
            <a:ext cx="23008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42F7"/>
                </a:solidFill>
              </a:rPr>
              <a:t>Anti-</a:t>
            </a:r>
            <a:r>
              <a:rPr lang="en-US" sz="1400" dirty="0" err="1">
                <a:solidFill>
                  <a:srgbClr val="FF42F7"/>
                </a:solidFill>
              </a:rPr>
              <a:t>symmetrization</a:t>
            </a:r>
            <a:r>
              <a:rPr lang="en-US" sz="1400" dirty="0">
                <a:solidFill>
                  <a:srgbClr val="FF42F7"/>
                </a:solidFill>
              </a:rPr>
              <a:t> rule:</a:t>
            </a:r>
          </a:p>
          <a:p>
            <a:pPr algn="ctr"/>
            <a:r>
              <a:rPr lang="en-US" sz="1400" dirty="0">
                <a:solidFill>
                  <a:srgbClr val="FF42F7"/>
                </a:solidFill>
              </a:rPr>
              <a:t>Include minus sign between diagrams that differ only in interchange of identical particles in/out, or in particle and out anti-particle.</a:t>
            </a:r>
          </a:p>
        </p:txBody>
      </p:sp>
    </p:spTree>
    <p:extLst>
      <p:ext uri="{BB962C8B-B14F-4D97-AF65-F5344CB8AC3E}">
        <p14:creationId xmlns:p14="http://schemas.microsoft.com/office/powerpoint/2010/main" val="364531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Compton Scattering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25-Mar-22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rot="17400000">
            <a:off x="2142" y="4246196"/>
            <a:ext cx="1882775" cy="0"/>
            <a:chOff x="1392" y="1488"/>
            <a:chExt cx="1584" cy="0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"/>
          <p:cNvGrpSpPr>
            <a:grpSpLocks/>
          </p:cNvGrpSpPr>
          <p:nvPr/>
        </p:nvGrpSpPr>
        <p:grpSpPr bwMode="auto">
          <a:xfrm rot="10800000" flipH="1">
            <a:off x="1219201" y="3373437"/>
            <a:ext cx="1882775" cy="0"/>
            <a:chOff x="1392" y="1488"/>
            <a:chExt cx="1584" cy="0"/>
          </a:xfrm>
        </p:grpSpPr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7"/>
          <p:cNvGrpSpPr>
            <a:grpSpLocks/>
          </p:cNvGrpSpPr>
          <p:nvPr/>
        </p:nvGrpSpPr>
        <p:grpSpPr bwMode="auto">
          <a:xfrm rot="17400000" flipV="1">
            <a:off x="2542275" y="2594918"/>
            <a:ext cx="1642989" cy="0"/>
            <a:chOff x="1392" y="1488"/>
            <a:chExt cx="1584" cy="0"/>
          </a:xfrm>
        </p:grpSpPr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Freeform 21"/>
          <p:cNvSpPr>
            <a:spLocks/>
          </p:cNvSpPr>
          <p:nvPr/>
        </p:nvSpPr>
        <p:spPr bwMode="auto">
          <a:xfrm rot="14170285" flipH="1">
            <a:off x="11522" y="2680576"/>
            <a:ext cx="1527990" cy="200356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38200" y="4111635"/>
            <a:ext cx="298450" cy="765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90600" y="4267200"/>
            <a:ext cx="98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/>
              <a:t>—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1</a:t>
            </a:r>
            <a:endParaRPr lang="en-US" i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85800" y="2284589"/>
            <a:ext cx="488950" cy="687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78515" y="2287192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-25000" dirty="0"/>
              <a:t>2</a:t>
            </a:r>
            <a:endParaRPr lang="en-US" i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352800" y="2284589"/>
            <a:ext cx="292158" cy="7634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67000" y="2221468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</a:t>
            </a:r>
            <a:r>
              <a:rPr lang="en-US" i="1" baseline="30000" dirty="0"/>
              <a:t>–</a:t>
            </a:r>
            <a:r>
              <a:rPr lang="en-US" i="1" dirty="0"/>
              <a:t> p</a:t>
            </a:r>
            <a:r>
              <a:rPr lang="en-US" i="1" baseline="-25000" dirty="0"/>
              <a:t>4</a:t>
            </a:r>
            <a:endParaRPr lang="en-US" i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048000" y="3886200"/>
            <a:ext cx="457200" cy="636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34786" y="3923774"/>
            <a:ext cx="105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-25000" dirty="0"/>
              <a:t>3</a:t>
            </a:r>
            <a:endParaRPr lang="en-US" i="1" dirty="0"/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2247900" y="272738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057400" y="2831068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q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12629"/>
              </p:ext>
            </p:extLst>
          </p:nvPr>
        </p:nvGraphicFramePr>
        <p:xfrm>
          <a:off x="44450" y="5105400"/>
          <a:ext cx="672941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3" name="Equation" r:id="rId3" imgW="4038600" imgH="469900" progId="Equation.DSMT4">
                  <p:embed/>
                </p:oleObj>
              </mc:Choice>
              <mc:Fallback>
                <p:oleObj name="Equation" r:id="rId3" imgW="40386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50" y="5105400"/>
                        <a:ext cx="6729413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Freeform 21"/>
          <p:cNvSpPr>
            <a:spLocks/>
          </p:cNvSpPr>
          <p:nvPr/>
        </p:nvSpPr>
        <p:spPr bwMode="auto">
          <a:xfrm rot="14170285" flipH="1">
            <a:off x="2678522" y="3943048"/>
            <a:ext cx="1527990" cy="200356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 rot="16200000" flipV="1">
            <a:off x="5326638" y="1648615"/>
            <a:ext cx="2867356" cy="3380140"/>
            <a:chOff x="5106279" y="1718696"/>
            <a:chExt cx="2867356" cy="3380140"/>
          </a:xfrm>
        </p:grpSpPr>
        <p:grpSp>
          <p:nvGrpSpPr>
            <p:cNvPr id="60" name="Group 4"/>
            <p:cNvGrpSpPr>
              <a:grpSpLocks/>
            </p:cNvGrpSpPr>
            <p:nvPr/>
          </p:nvGrpSpPr>
          <p:grpSpPr bwMode="auto">
            <a:xfrm rot="17400000">
              <a:off x="4433082" y="4157449"/>
              <a:ext cx="1882775" cy="0"/>
              <a:chOff x="1392" y="1488"/>
              <a:chExt cx="1584" cy="0"/>
            </a:xfrm>
          </p:grpSpPr>
          <p:sp>
            <p:nvSpPr>
              <p:cNvPr id="62" name="Line 5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" name="Group 4"/>
            <p:cNvGrpSpPr>
              <a:grpSpLocks/>
            </p:cNvGrpSpPr>
            <p:nvPr/>
          </p:nvGrpSpPr>
          <p:grpSpPr bwMode="auto">
            <a:xfrm rot="10800000" flipH="1">
              <a:off x="5650141" y="3284690"/>
              <a:ext cx="1882775" cy="0"/>
              <a:chOff x="1392" y="1488"/>
              <a:chExt cx="1584" cy="0"/>
            </a:xfrm>
          </p:grpSpPr>
          <p:sp>
            <p:nvSpPr>
              <p:cNvPr id="77" name="Line 5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6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" name="Group 7"/>
            <p:cNvGrpSpPr>
              <a:grpSpLocks/>
            </p:cNvGrpSpPr>
            <p:nvPr/>
          </p:nvGrpSpPr>
          <p:grpSpPr bwMode="auto">
            <a:xfrm rot="17400000" flipV="1">
              <a:off x="6961875" y="2540191"/>
              <a:ext cx="1642989" cy="0"/>
              <a:chOff x="1392" y="1488"/>
              <a:chExt cx="1584" cy="0"/>
            </a:xfrm>
          </p:grpSpPr>
          <p:sp>
            <p:nvSpPr>
              <p:cNvPr id="80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" name="Freeform 21"/>
            <p:cNvSpPr>
              <a:spLocks/>
            </p:cNvSpPr>
            <p:nvPr/>
          </p:nvSpPr>
          <p:spPr bwMode="auto">
            <a:xfrm rot="14170285" flipH="1">
              <a:off x="4442462" y="2591829"/>
              <a:ext cx="1527990" cy="200356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21"/>
            <p:cNvSpPr>
              <a:spLocks/>
            </p:cNvSpPr>
            <p:nvPr/>
          </p:nvSpPr>
          <p:spPr bwMode="auto">
            <a:xfrm rot="14170285" flipH="1">
              <a:off x="7109462" y="3854301"/>
              <a:ext cx="1527990" cy="200356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84" name="Straight Arrow Connector 83"/>
          <p:cNvCxnSpPr/>
          <p:nvPr/>
        </p:nvCxnSpPr>
        <p:spPr>
          <a:xfrm>
            <a:off x="6019800" y="1600200"/>
            <a:ext cx="670172" cy="476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248400" y="1447800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-25000" dirty="0"/>
              <a:t>2</a:t>
            </a:r>
            <a:endParaRPr lang="en-US" i="1" dirty="0"/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5638800" y="4530504"/>
            <a:ext cx="759102" cy="258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946498" y="4583668"/>
            <a:ext cx="98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/>
              <a:t>—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1</a:t>
            </a:r>
            <a:endParaRPr lang="en-US" i="1" dirty="0"/>
          </a:p>
        </p:txBody>
      </p:sp>
      <p:cxnSp>
        <p:nvCxnSpPr>
          <p:cNvPr id="88" name="Straight Arrow Connector 87"/>
          <p:cNvCxnSpPr/>
          <p:nvPr/>
        </p:nvCxnSpPr>
        <p:spPr>
          <a:xfrm flipH="1" flipV="1">
            <a:off x="7010400" y="287978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986587" y="3059668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q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7439094" y="2077074"/>
            <a:ext cx="638106" cy="233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672387" y="2133600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</a:t>
            </a:r>
            <a:r>
              <a:rPr lang="en-US" i="1" baseline="30000" dirty="0"/>
              <a:t>–</a:t>
            </a:r>
            <a:r>
              <a:rPr lang="en-US" i="1" dirty="0"/>
              <a:t> p</a:t>
            </a:r>
            <a:r>
              <a:rPr lang="en-US" i="1" baseline="-25000" dirty="0"/>
              <a:t>4</a:t>
            </a:r>
            <a:endParaRPr lang="en-US" i="1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7315200" y="4283618"/>
            <a:ext cx="635727" cy="440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551493" y="4141716"/>
            <a:ext cx="105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baseline="-25000" dirty="0"/>
              <a:t>3</a:t>
            </a:r>
            <a:endParaRPr lang="en-US" i="1" dirty="0"/>
          </a:p>
        </p:txBody>
      </p:sp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756906"/>
              </p:ext>
            </p:extLst>
          </p:nvPr>
        </p:nvGraphicFramePr>
        <p:xfrm>
          <a:off x="2482850" y="5715000"/>
          <a:ext cx="658336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4" name="Equation" r:id="rId5" imgW="3949700" imgH="469900" progId="Equation.DSMT4">
                  <p:embed/>
                </p:oleObj>
              </mc:Choice>
              <mc:Fallback>
                <p:oleObj name="Equation" r:id="rId5" imgW="39497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2850" y="5715000"/>
                        <a:ext cx="6583363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945344"/>
              </p:ext>
            </p:extLst>
          </p:nvPr>
        </p:nvGraphicFramePr>
        <p:xfrm>
          <a:off x="3581400" y="3124200"/>
          <a:ext cx="2390039" cy="503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5" name="Equation" r:id="rId7" imgW="965200" imgH="203200" progId="Equation.DSMT4">
                  <p:embed/>
                </p:oleObj>
              </mc:Choice>
              <mc:Fallback>
                <p:oleObj name="Equation" r:id="rId7" imgW="965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81400" y="3124200"/>
                        <a:ext cx="2390039" cy="503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141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535 : Lecture 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219200"/>
            <a:ext cx="8839200" cy="4953000"/>
          </a:xfrm>
        </p:spPr>
        <p:txBody>
          <a:bodyPr/>
          <a:lstStyle/>
          <a:p>
            <a:pPr algn="ctr"/>
            <a:r>
              <a:rPr lang="en-US" sz="3200" dirty="0"/>
              <a:t>QED Process: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AFF3FE-8142-1E48-8168-C3522D640855}" type="datetime5">
              <a:rPr lang="en-US" smtClean="0"/>
              <a:t>25-Mar-22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 rot="17400000">
            <a:off x="2189660" y="5228402"/>
            <a:ext cx="1882775" cy="0"/>
            <a:chOff x="1392" y="1488"/>
            <a:chExt cx="1584" cy="0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 rot="15000000" flipV="1">
            <a:off x="2191152" y="3475801"/>
            <a:ext cx="1882775" cy="0"/>
            <a:chOff x="1392" y="1488"/>
            <a:chExt cx="1584" cy="0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4"/>
          <p:cNvGrpSpPr>
            <a:grpSpLocks/>
          </p:cNvGrpSpPr>
          <p:nvPr/>
        </p:nvGrpSpPr>
        <p:grpSpPr bwMode="auto">
          <a:xfrm rot="15000000" flipH="1">
            <a:off x="4898637" y="5224884"/>
            <a:ext cx="1882775" cy="0"/>
            <a:chOff x="1392" y="1488"/>
            <a:chExt cx="1584" cy="0"/>
          </a:xfrm>
        </p:grpSpPr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"/>
          <p:cNvGrpSpPr>
            <a:grpSpLocks/>
          </p:cNvGrpSpPr>
          <p:nvPr/>
        </p:nvGrpSpPr>
        <p:grpSpPr bwMode="auto">
          <a:xfrm rot="17400000" flipH="1" flipV="1">
            <a:off x="4898512" y="3476344"/>
            <a:ext cx="1882775" cy="0"/>
            <a:chOff x="1392" y="1488"/>
            <a:chExt cx="1584" cy="0"/>
          </a:xfrm>
        </p:grpSpPr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Freeform 21"/>
          <p:cNvSpPr>
            <a:spLocks/>
          </p:cNvSpPr>
          <p:nvPr/>
        </p:nvSpPr>
        <p:spPr bwMode="auto">
          <a:xfrm rot="10800000" flipH="1">
            <a:off x="3455225" y="4343786"/>
            <a:ext cx="2065337" cy="173037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025718" y="5093841"/>
            <a:ext cx="298450" cy="765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78118" y="5249406"/>
            <a:ext cx="98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/>
              <a:t>—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1</a:t>
            </a:r>
            <a:endParaRPr lang="en-US" i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160318" y="3100991"/>
            <a:ext cx="278150" cy="688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41783" y="3026049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</a:t>
            </a:r>
            <a:r>
              <a:rPr lang="en-US" i="1" baseline="30000" dirty="0"/>
              <a:t>+</a:t>
            </a:r>
            <a:r>
              <a:rPr lang="en-US" i="1" dirty="0"/>
              <a:t> p</a:t>
            </a:r>
            <a:r>
              <a:rPr lang="en-US" i="1" baseline="-25000" dirty="0"/>
              <a:t>2</a:t>
            </a:r>
            <a:endParaRPr lang="en-US" i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75520" y="3026049"/>
            <a:ext cx="292158" cy="7634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59305" y="3115806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charset="2"/>
                <a:cs typeface="Symbol" charset="2"/>
              </a:rPr>
              <a:t>m</a:t>
            </a:r>
            <a:r>
              <a:rPr lang="en-US" i="1" baseline="30000" dirty="0"/>
              <a:t>+</a:t>
            </a:r>
            <a:r>
              <a:rPr lang="en-US" i="1" dirty="0"/>
              <a:t> p</a:t>
            </a:r>
            <a:r>
              <a:rPr lang="en-US" i="1" baseline="-25000" dirty="0"/>
              <a:t>4</a:t>
            </a:r>
            <a:endParaRPr lang="en-US" i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582030" y="5029586"/>
            <a:ext cx="263088" cy="700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46104" y="5249406"/>
            <a:ext cx="105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charset="2"/>
                <a:cs typeface="Symbol" charset="2"/>
              </a:rPr>
              <a:t>m</a:t>
            </a:r>
            <a:r>
              <a:rPr lang="en-US" baseline="30000" dirty="0"/>
              <a:t>—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3</a:t>
            </a:r>
            <a:endParaRPr lang="en-US" i="1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4435418" y="3709586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44918" y="3813274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q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3352800" y="1905000"/>
          <a:ext cx="2590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1" name="Equation" r:id="rId3" imgW="863600" imgH="254000" progId="Equation.DSMT4">
                  <p:embed/>
                </p:oleObj>
              </mc:Choice>
              <mc:Fallback>
                <p:oleObj name="Equation" r:id="rId3" imgW="863600" imgH="2540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1905000"/>
                        <a:ext cx="25908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0419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Element : Feynman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219200"/>
            <a:ext cx="8839200" cy="4953000"/>
          </a:xfrm>
        </p:spPr>
        <p:txBody>
          <a:bodyPr/>
          <a:lstStyle/>
          <a:p>
            <a:pPr algn="ctr"/>
            <a:r>
              <a:rPr lang="en-US" sz="3200" dirty="0"/>
              <a:t>QED Process: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AFF3FE-8142-1E48-8168-C3522D640855}" type="datetime5">
              <a:rPr lang="en-US" smtClean="0"/>
              <a:t>25-Mar-22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 rot="17400000">
            <a:off x="2037260" y="4694616"/>
            <a:ext cx="1882775" cy="0"/>
            <a:chOff x="1392" y="1488"/>
            <a:chExt cx="1584" cy="0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 rot="15000000" flipV="1">
            <a:off x="2038752" y="2942015"/>
            <a:ext cx="1882775" cy="0"/>
            <a:chOff x="1392" y="1488"/>
            <a:chExt cx="1584" cy="0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4"/>
          <p:cNvGrpSpPr>
            <a:grpSpLocks/>
          </p:cNvGrpSpPr>
          <p:nvPr/>
        </p:nvGrpSpPr>
        <p:grpSpPr bwMode="auto">
          <a:xfrm rot="15000000" flipH="1">
            <a:off x="4746237" y="4691098"/>
            <a:ext cx="1882775" cy="0"/>
            <a:chOff x="1392" y="1488"/>
            <a:chExt cx="1584" cy="0"/>
          </a:xfrm>
        </p:grpSpPr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"/>
          <p:cNvGrpSpPr>
            <a:grpSpLocks/>
          </p:cNvGrpSpPr>
          <p:nvPr/>
        </p:nvGrpSpPr>
        <p:grpSpPr bwMode="auto">
          <a:xfrm rot="17400000" flipH="1" flipV="1">
            <a:off x="4746112" y="2942558"/>
            <a:ext cx="1882775" cy="0"/>
            <a:chOff x="1392" y="1488"/>
            <a:chExt cx="1584" cy="0"/>
          </a:xfrm>
        </p:grpSpPr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Freeform 21"/>
          <p:cNvSpPr>
            <a:spLocks/>
          </p:cNvSpPr>
          <p:nvPr/>
        </p:nvSpPr>
        <p:spPr bwMode="auto">
          <a:xfrm rot="10800000" flipH="1">
            <a:off x="3302825" y="3810000"/>
            <a:ext cx="2065337" cy="173037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873318" y="4560055"/>
            <a:ext cx="298450" cy="765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25718" y="4715620"/>
            <a:ext cx="98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/>
              <a:t>—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1</a:t>
            </a:r>
            <a:endParaRPr lang="en-US" i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007918" y="2567205"/>
            <a:ext cx="278150" cy="688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89383" y="2492263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</a:t>
            </a:r>
            <a:r>
              <a:rPr lang="en-US" i="1" baseline="30000" dirty="0"/>
              <a:t>+</a:t>
            </a:r>
            <a:r>
              <a:rPr lang="en-US" i="1" dirty="0"/>
              <a:t> p</a:t>
            </a:r>
            <a:r>
              <a:rPr lang="en-US" i="1" baseline="-25000" dirty="0"/>
              <a:t>2</a:t>
            </a:r>
            <a:endParaRPr lang="en-US" i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423120" y="2492263"/>
            <a:ext cx="292158" cy="7634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06905" y="2582020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charset="2"/>
                <a:cs typeface="Symbol" charset="2"/>
              </a:rPr>
              <a:t>m</a:t>
            </a:r>
            <a:r>
              <a:rPr lang="en-US" i="1" baseline="30000" dirty="0"/>
              <a:t>+</a:t>
            </a:r>
            <a:r>
              <a:rPr lang="en-US" i="1" dirty="0"/>
              <a:t> p</a:t>
            </a:r>
            <a:r>
              <a:rPr lang="en-US" i="1" baseline="-25000" dirty="0"/>
              <a:t>4</a:t>
            </a:r>
            <a:endParaRPr lang="en-US" i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429630" y="4495800"/>
            <a:ext cx="263088" cy="700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93704" y="4715620"/>
            <a:ext cx="105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charset="2"/>
                <a:cs typeface="Symbol" charset="2"/>
              </a:rPr>
              <a:t>m</a:t>
            </a:r>
            <a:r>
              <a:rPr lang="en-US" baseline="30000" dirty="0"/>
              <a:t>—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3</a:t>
            </a:r>
            <a:endParaRPr lang="en-US" i="1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4283018" y="31758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92518" y="3279488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q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3352800" y="1600200"/>
          <a:ext cx="2590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3" name="Equation" r:id="rId3" imgW="863600" imgH="254000" progId="Equation.DSMT4">
                  <p:embed/>
                </p:oleObj>
              </mc:Choice>
              <mc:Fallback>
                <p:oleObj name="Equation" r:id="rId3" imgW="863600" imgH="2540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1600200"/>
                        <a:ext cx="25908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844550" y="5538788"/>
          <a:ext cx="73088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4" name="Equation" r:id="rId5" imgW="3657600" imgH="469900" progId="Equation.DSMT4">
                  <p:embed/>
                </p:oleObj>
              </mc:Choice>
              <mc:Fallback>
                <p:oleObj name="Equation" r:id="rId5" imgW="3657600" imgH="46990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4550" y="5538788"/>
                        <a:ext cx="7308850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H="1">
            <a:off x="2873318" y="2286000"/>
            <a:ext cx="77551" cy="32897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5650058" y="2182316"/>
            <a:ext cx="77551" cy="32897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74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QED Feynman Rules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The interaction term is</a:t>
            </a:r>
          </a:p>
          <a:p>
            <a:endParaRPr lang="en-US" sz="2400" dirty="0"/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Obtained by demanding local gauge invariance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Conserved current coupled to the photon field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We quantize by promoting the field variables and conjugates to operators</a:t>
            </a:r>
          </a:p>
          <a:p>
            <a:pPr marL="1257300" lvl="2" indent="-457200">
              <a:buFont typeface="Arial"/>
              <a:buChar char="•"/>
            </a:pPr>
            <a:r>
              <a:rPr lang="en-US" sz="2400" dirty="0" err="1"/>
              <a:t>Commutators</a:t>
            </a:r>
            <a:r>
              <a:rPr lang="en-US" sz="2400" dirty="0"/>
              <a:t> for photon field</a:t>
            </a:r>
          </a:p>
          <a:p>
            <a:pPr marL="1257300" lvl="2" indent="-457200">
              <a:buFont typeface="Arial"/>
              <a:buChar char="•"/>
            </a:pPr>
            <a:r>
              <a:rPr lang="en-US" sz="2400" dirty="0"/>
              <a:t>Anti-</a:t>
            </a:r>
            <a:r>
              <a:rPr lang="en-US" sz="2400" dirty="0" err="1"/>
              <a:t>commutators</a:t>
            </a:r>
            <a:r>
              <a:rPr lang="en-US" sz="2400" dirty="0"/>
              <a:t> (a la Dirac) for fermion field 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Normal mode expansion </a:t>
            </a:r>
            <a:r>
              <a:rPr lang="en-US" sz="2400" dirty="0">
                <a:sym typeface="Wingdings"/>
              </a:rPr>
              <a:t> ladder operators</a:t>
            </a:r>
            <a:r>
              <a:rPr lang="en-US" sz="2400" dirty="0"/>
              <a:t> 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S-matrix expansion, Wick’s theorem, … lead to Feynman rules as shown for the ABC toy-model earlier 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Here, we simply state the Feynman rules now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841759"/>
              </p:ext>
            </p:extLst>
          </p:nvPr>
        </p:nvGraphicFramePr>
        <p:xfrm>
          <a:off x="3505200" y="1600363"/>
          <a:ext cx="2529164" cy="60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3" imgW="1054100" imgH="254000" progId="Equation.DSMT4">
                  <p:embed/>
                </p:oleObj>
              </mc:Choice>
              <mc:Fallback>
                <p:oleObj name="Equation" r:id="rId3" imgW="10541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5200" y="1600363"/>
                        <a:ext cx="2529164" cy="60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876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Averaging over Spins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143000"/>
            <a:ext cx="8839200" cy="4953000"/>
          </a:xfrm>
        </p:spPr>
        <p:txBody>
          <a:bodyPr/>
          <a:lstStyle/>
          <a:p>
            <a:r>
              <a:rPr lang="en-US" dirty="0"/>
              <a:t>Four possible </a:t>
            </a:r>
            <a:r>
              <a:rPr lang="en-US" dirty="0" err="1"/>
              <a:t>helicity</a:t>
            </a:r>
            <a:r>
              <a:rPr lang="en-US" dirty="0"/>
              <a:t> combinations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38200" y="4019550"/>
          <a:ext cx="749490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5" name="Equation" r:id="rId3" imgW="4051300" imgH="381000" progId="Equation.DSMT4">
                  <p:embed/>
                </p:oleObj>
              </mc:Choice>
              <mc:Fallback>
                <p:oleObj name="Equation" r:id="rId3" imgW="4051300" imgH="3810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4019550"/>
                        <a:ext cx="7494905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46050" y="4746625"/>
          <a:ext cx="88804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6" name="Equation" r:id="rId5" imgW="4800600" imgH="482600" progId="Equation.DSMT4">
                  <p:embed/>
                </p:oleObj>
              </mc:Choice>
              <mc:Fallback>
                <p:oleObj name="Equation" r:id="rId5" imgW="4800600" imgH="482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050" y="4746625"/>
                        <a:ext cx="8880475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895600" y="5562600"/>
          <a:ext cx="28194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7" name="Equation" r:id="rId7" imgW="1524000" imgH="508000" progId="Equation.DSMT4">
                  <p:embed/>
                </p:oleObj>
              </mc:Choice>
              <mc:Fallback>
                <p:oleObj name="Equation" r:id="rId7" imgW="1524000" imgH="5080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95600" y="5562600"/>
                        <a:ext cx="2819400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IMG_048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" y="1752600"/>
            <a:ext cx="8786813" cy="914400"/>
          </a:xfrm>
          <a:prstGeom prst="rect">
            <a:avLst/>
          </a:prstGeom>
        </p:spPr>
      </p:pic>
      <p:pic>
        <p:nvPicPr>
          <p:cNvPr id="11" name="Picture 10" descr="IMG_048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743200"/>
            <a:ext cx="77089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8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Surviving </a:t>
            </a:r>
            <a:r>
              <a:rPr lang="en-US" dirty="0" err="1"/>
              <a:t>Helicity</a:t>
            </a:r>
            <a:r>
              <a:rPr lang="en-US" dirty="0"/>
              <a:t> Combinations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IMG_048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295400"/>
            <a:ext cx="7645400" cy="13081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28600" y="4602381"/>
          <a:ext cx="6836409" cy="884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7" name="Equation" r:id="rId4" imgW="2946400" imgH="381000" progId="Equation.DSMT4">
                  <p:embed/>
                </p:oleObj>
              </mc:Choice>
              <mc:Fallback>
                <p:oleObj name="Equation" r:id="rId4" imgW="2946400" imgH="3810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4602381"/>
                        <a:ext cx="6836409" cy="884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28600" y="5440581"/>
          <a:ext cx="6836409" cy="884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8" name="Equation" r:id="rId6" imgW="2946400" imgH="381000" progId="Equation.DSMT4">
                  <p:embed/>
                </p:oleObj>
              </mc:Choice>
              <mc:Fallback>
                <p:oleObj name="Equation" r:id="rId6" imgW="2946400" imgH="3810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600" y="5440581"/>
                        <a:ext cx="6836409" cy="884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8600" y="2746986"/>
          <a:ext cx="8658237" cy="1672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9" name="Equation" r:id="rId8" imgW="4470400" imgH="863600" progId="Equation.DSMT4">
                  <p:embed/>
                </p:oleObj>
              </mc:Choice>
              <mc:Fallback>
                <p:oleObj name="Equation" r:id="rId8" imgW="4470400" imgH="863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8600" y="2746986"/>
                        <a:ext cx="8658237" cy="1672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315200" y="4876800"/>
          <a:ext cx="160436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0" name="Equation" r:id="rId10" imgW="622300" imgH="406400" progId="Equation.DSMT4">
                  <p:embed/>
                </p:oleObj>
              </mc:Choice>
              <mc:Fallback>
                <p:oleObj name="Equation" r:id="rId10" imgW="622300" imgH="4064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15200" y="4876800"/>
                        <a:ext cx="1604367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8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section for : </a:t>
            </a:r>
            <a:r>
              <a:rPr lang="en-US" dirty="0" err="1"/>
              <a:t>e</a:t>
            </a:r>
            <a:r>
              <a:rPr lang="en-US" baseline="30000" dirty="0" err="1">
                <a:sym typeface="Wingdings"/>
              </a:rPr>
              <a:t>+</a:t>
            </a:r>
            <a:r>
              <a:rPr lang="en-US" dirty="0" err="1"/>
              <a:t>e</a:t>
            </a:r>
            <a:r>
              <a:rPr lang="en-US" baseline="30000" dirty="0">
                <a:sym typeface="Wingdings"/>
              </a:rPr>
              <a:t>–</a:t>
            </a:r>
            <a:r>
              <a:rPr lang="en-US" dirty="0">
                <a:sym typeface="Wingdings"/>
              </a:rPr>
              <a:t></a:t>
            </a:r>
            <a:r>
              <a:rPr lang="en-US" dirty="0" err="1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baseline="30000" dirty="0" err="1">
                <a:sym typeface="Wingdings"/>
              </a:rPr>
              <a:t>+</a:t>
            </a:r>
            <a:r>
              <a:rPr lang="en-US" dirty="0" err="1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baseline="30000" dirty="0">
                <a:sym typeface="Wingdings"/>
              </a:rPr>
              <a:t>–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81000" y="1447800"/>
          <a:ext cx="138747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5" name="Equation" r:id="rId3" imgW="749300" imgH="482600" progId="Equation.DSMT4">
                  <p:embed/>
                </p:oleObj>
              </mc:Choice>
              <mc:Fallback>
                <p:oleObj name="Equation" r:id="rId3" imgW="749300" imgH="482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447800"/>
                        <a:ext cx="1387475" cy="89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800225" y="1524000"/>
          <a:ext cx="37623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6" name="Equation" r:id="rId5" imgW="2032000" imgH="393700" progId="Equation.DSMT4">
                  <p:embed/>
                </p:oleObj>
              </mc:Choice>
              <mc:Fallback>
                <p:oleObj name="Equation" r:id="rId5" imgW="2032000" imgH="3937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00225" y="1524000"/>
                        <a:ext cx="3762375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703887" y="1600200"/>
          <a:ext cx="17637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7" name="Equation" r:id="rId7" imgW="952500" imgH="279400" progId="Equation.DSMT4">
                  <p:embed/>
                </p:oleObj>
              </mc:Choice>
              <mc:Fallback>
                <p:oleObj name="Equation" r:id="rId7" imgW="952500" imgH="2794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03887" y="1600200"/>
                        <a:ext cx="1763713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208955" y="2494767"/>
          <a:ext cx="3625850" cy="1141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8" name="Equation" r:id="rId9" imgW="1574800" imgH="495300" progId="Equation.DSMT4">
                  <p:embed/>
                </p:oleObj>
              </mc:Choice>
              <mc:Fallback>
                <p:oleObj name="Equation" r:id="rId9" imgW="1574800" imgH="4953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08955" y="2494767"/>
                        <a:ext cx="3625850" cy="1141297"/>
                      </a:xfrm>
                      <a:prstGeom prst="rect">
                        <a:avLst/>
                      </a:prstGeom>
                      <a:ln w="28575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57200" y="3810000"/>
          <a:ext cx="5207000" cy="127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9" name="Equation" r:id="rId11" imgW="1612900" imgH="393700" progId="Equation.DSMT4">
                  <p:embed/>
                </p:oleObj>
              </mc:Choice>
              <mc:Fallback>
                <p:oleObj name="Equation" r:id="rId11" imgW="1612900" imgH="3937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200" y="3810000"/>
                        <a:ext cx="5207000" cy="1271587"/>
                      </a:xfrm>
                      <a:prstGeom prst="rect">
                        <a:avLst/>
                      </a:prstGeom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641475" y="5087938"/>
          <a:ext cx="3240088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0" name="Equation" r:id="rId13" imgW="1003300" imgH="406400" progId="Equation.DSMT4">
                  <p:embed/>
                </p:oleObj>
              </mc:Choice>
              <mc:Fallback>
                <p:oleObj name="Equation" r:id="rId13" imgW="1003300" imgH="4064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41475" y="5087938"/>
                        <a:ext cx="3240088" cy="1312862"/>
                      </a:xfrm>
                      <a:prstGeom prst="rect">
                        <a:avLst/>
                      </a:prstGeom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638800" y="4648200"/>
          <a:ext cx="3289300" cy="17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1" name="Equation" r:id="rId15" imgW="1206500" imgH="635000" progId="Equation.DSMT4">
                  <p:embed/>
                </p:oleObj>
              </mc:Choice>
              <mc:Fallback>
                <p:oleObj name="Equation" r:id="rId15" imgW="1206500" imgH="6350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638800" y="4648200"/>
                        <a:ext cx="3289300" cy="1731775"/>
                      </a:xfrm>
                      <a:prstGeom prst="rect">
                        <a:avLst/>
                      </a:prstGeom>
                      <a:ln w="28575"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448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Terms of Lorentz Invariants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1000" y="1447800"/>
          <a:ext cx="201814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1" name="Equation" r:id="rId3" imgW="749300" imgH="482600" progId="Equation.DSMT4">
                  <p:embed/>
                </p:oleObj>
              </mc:Choice>
              <mc:Fallback>
                <p:oleObj name="Equation" r:id="rId3" imgW="749300" imgH="482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447800"/>
                        <a:ext cx="2018147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571750" y="1524000"/>
          <a:ext cx="31432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2" name="Equation" r:id="rId5" imgW="1397000" imgH="508000" progId="Equation.DSMT4">
                  <p:embed/>
                </p:oleObj>
              </mc:Choice>
              <mc:Fallback>
                <p:oleObj name="Equation" r:id="rId5" imgW="1397000" imgH="5080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71750" y="1524000"/>
                        <a:ext cx="314325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5420" y="3400425"/>
          <a:ext cx="491289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3" name="Equation" r:id="rId7" imgW="2540000" imgH="482600" progId="Equation.DSMT4">
                  <p:embed/>
                </p:oleObj>
              </mc:Choice>
              <mc:Fallback>
                <p:oleObj name="Equation" r:id="rId7" imgW="2540000" imgH="482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5420" y="3400425"/>
                        <a:ext cx="4912895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7200" y="4487863"/>
          <a:ext cx="6165851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4" name="Equation" r:id="rId9" imgW="3187700" imgH="279400" progId="Equation.DSMT4">
                  <p:embed/>
                </p:oleObj>
              </mc:Choice>
              <mc:Fallback>
                <p:oleObj name="Equation" r:id="rId9" imgW="3187700" imgH="2794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200" y="4487863"/>
                        <a:ext cx="6165851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57200" y="5337175"/>
          <a:ext cx="451961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5" name="Equation" r:id="rId11" imgW="2336800" imgH="431800" progId="Equation.DSMT4">
                  <p:embed/>
                </p:oleObj>
              </mc:Choice>
              <mc:Fallback>
                <p:oleObj name="Equation" r:id="rId11" imgW="2336800" imgH="4318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200" y="5337175"/>
                        <a:ext cx="4519613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172200" y="1462087"/>
          <a:ext cx="2424113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6" name="Equation" r:id="rId13" imgW="889000" imgH="469900" progId="Equation.DSMT4">
                  <p:embed/>
                </p:oleObj>
              </mc:Choice>
              <mc:Fallback>
                <p:oleObj name="Equation" r:id="rId13" imgW="889000" imgH="4699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72200" y="1462087"/>
                        <a:ext cx="2424113" cy="1281113"/>
                      </a:xfrm>
                      <a:prstGeom prst="rect">
                        <a:avLst/>
                      </a:prstGeom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002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Mott Scattering </a:t>
            </a:r>
            <a:r>
              <a:rPr lang="en-US" dirty="0">
                <a:sym typeface="Wingdings"/>
              </a:rPr>
              <a:t>Annihilation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200" y="1143000"/>
            <a:ext cx="8839200" cy="4953000"/>
          </a:xfrm>
        </p:spPr>
        <p:txBody>
          <a:bodyPr/>
          <a:lstStyle/>
          <a:p>
            <a:r>
              <a:rPr lang="en-US" dirty="0"/>
              <a:t>Crossing symmetry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 rot="17400000">
            <a:off x="4628060" y="4466402"/>
            <a:ext cx="1882775" cy="0"/>
            <a:chOff x="1392" y="1488"/>
            <a:chExt cx="1584" cy="0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7"/>
          <p:cNvGrpSpPr>
            <a:grpSpLocks/>
          </p:cNvGrpSpPr>
          <p:nvPr/>
        </p:nvGrpSpPr>
        <p:grpSpPr bwMode="auto">
          <a:xfrm rot="15000000" flipV="1">
            <a:off x="4629552" y="2713801"/>
            <a:ext cx="1882775" cy="0"/>
            <a:chOff x="1392" y="1488"/>
            <a:chExt cx="1584" cy="0"/>
          </a:xfrm>
        </p:grpSpPr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4"/>
          <p:cNvGrpSpPr>
            <a:grpSpLocks/>
          </p:cNvGrpSpPr>
          <p:nvPr/>
        </p:nvGrpSpPr>
        <p:grpSpPr bwMode="auto">
          <a:xfrm rot="15000000" flipH="1">
            <a:off x="7337037" y="4462884"/>
            <a:ext cx="1882775" cy="0"/>
            <a:chOff x="1392" y="1488"/>
            <a:chExt cx="1584" cy="0"/>
          </a:xfrm>
        </p:grpSpPr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7"/>
          <p:cNvGrpSpPr>
            <a:grpSpLocks/>
          </p:cNvGrpSpPr>
          <p:nvPr/>
        </p:nvGrpSpPr>
        <p:grpSpPr bwMode="auto">
          <a:xfrm rot="17400000" flipH="1" flipV="1">
            <a:off x="7336912" y="2714344"/>
            <a:ext cx="1882775" cy="0"/>
            <a:chOff x="1392" y="1488"/>
            <a:chExt cx="1584" cy="0"/>
          </a:xfrm>
        </p:grpSpPr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Freeform 21"/>
          <p:cNvSpPr>
            <a:spLocks/>
          </p:cNvSpPr>
          <p:nvPr/>
        </p:nvSpPr>
        <p:spPr bwMode="auto">
          <a:xfrm rot="10800000" flipH="1">
            <a:off x="5893625" y="3581786"/>
            <a:ext cx="2065337" cy="173037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464118" y="4331841"/>
            <a:ext cx="298450" cy="765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16518" y="4487406"/>
            <a:ext cx="98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/>
              <a:t>—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1</a:t>
            </a:r>
            <a:endParaRPr lang="en-US" i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598718" y="2338991"/>
            <a:ext cx="278150" cy="688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80183" y="2264049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</a:t>
            </a:r>
            <a:r>
              <a:rPr lang="en-US" i="1" baseline="30000" dirty="0"/>
              <a:t>+</a:t>
            </a:r>
            <a:r>
              <a:rPr lang="en-US" i="1" dirty="0"/>
              <a:t> p</a:t>
            </a:r>
            <a:r>
              <a:rPr lang="en-US" i="1" baseline="-25000" dirty="0"/>
              <a:t>2</a:t>
            </a:r>
            <a:endParaRPr lang="en-US" i="1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8013920" y="2264049"/>
            <a:ext cx="292158" cy="7634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97705" y="2353806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charset="2"/>
                <a:cs typeface="Symbol" charset="2"/>
              </a:rPr>
              <a:t>m</a:t>
            </a:r>
            <a:r>
              <a:rPr lang="en-US" i="1" baseline="30000" dirty="0"/>
              <a:t>+</a:t>
            </a:r>
            <a:r>
              <a:rPr lang="en-US" i="1" dirty="0"/>
              <a:t> p</a:t>
            </a:r>
            <a:r>
              <a:rPr lang="en-US" i="1" baseline="-25000" dirty="0"/>
              <a:t>4</a:t>
            </a:r>
            <a:endParaRPr lang="en-US" i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020430" y="4267586"/>
            <a:ext cx="263088" cy="700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84504" y="4487406"/>
            <a:ext cx="105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charset="2"/>
                <a:cs typeface="Symbol" charset="2"/>
              </a:rPr>
              <a:t>m</a:t>
            </a:r>
            <a:r>
              <a:rPr lang="en-US" baseline="30000" dirty="0"/>
              <a:t>—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3</a:t>
            </a:r>
            <a:endParaRPr lang="en-US" i="1" dirty="0"/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6873818" y="2947586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83318" y="3051274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q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32097" y="2174059"/>
            <a:ext cx="3635375" cy="2708852"/>
            <a:chOff x="383798" y="1845974"/>
            <a:chExt cx="3635375" cy="2708852"/>
          </a:xfrm>
        </p:grpSpPr>
        <p:grpSp>
          <p:nvGrpSpPr>
            <p:cNvPr id="32" name="Group 4"/>
            <p:cNvGrpSpPr>
              <a:grpSpLocks/>
            </p:cNvGrpSpPr>
            <p:nvPr/>
          </p:nvGrpSpPr>
          <p:grpSpPr bwMode="auto">
            <a:xfrm rot="1200000">
              <a:off x="383798" y="1845974"/>
              <a:ext cx="1882775" cy="0"/>
              <a:chOff x="1392" y="1488"/>
              <a:chExt cx="1584" cy="0"/>
            </a:xfrm>
          </p:grpSpPr>
          <p:sp>
            <p:nvSpPr>
              <p:cNvPr id="43" name="Line 5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6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" name="Group 7"/>
            <p:cNvGrpSpPr>
              <a:grpSpLocks/>
            </p:cNvGrpSpPr>
            <p:nvPr/>
          </p:nvGrpSpPr>
          <p:grpSpPr bwMode="auto">
            <a:xfrm rot="20400000" flipV="1">
              <a:off x="2136398" y="1847465"/>
              <a:ext cx="1882775" cy="0"/>
              <a:chOff x="1392" y="1488"/>
              <a:chExt cx="1584" cy="0"/>
            </a:xfrm>
          </p:grpSpPr>
          <p:sp>
            <p:nvSpPr>
              <p:cNvPr id="41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" name="Group 4"/>
            <p:cNvGrpSpPr>
              <a:grpSpLocks/>
            </p:cNvGrpSpPr>
            <p:nvPr/>
          </p:nvGrpSpPr>
          <p:grpSpPr bwMode="auto">
            <a:xfrm rot="20400000" flipV="1">
              <a:off x="383798" y="4554826"/>
              <a:ext cx="1882775" cy="0"/>
              <a:chOff x="1392" y="1488"/>
              <a:chExt cx="1584" cy="0"/>
            </a:xfrm>
          </p:grpSpPr>
          <p:sp>
            <p:nvSpPr>
              <p:cNvPr id="39" name="Line 5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6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" name="Group 7"/>
            <p:cNvGrpSpPr>
              <a:grpSpLocks/>
            </p:cNvGrpSpPr>
            <p:nvPr/>
          </p:nvGrpSpPr>
          <p:grpSpPr bwMode="auto">
            <a:xfrm rot="1200000">
              <a:off x="2136398" y="4553335"/>
              <a:ext cx="1882775" cy="0"/>
              <a:chOff x="1392" y="1488"/>
              <a:chExt cx="1584" cy="0"/>
            </a:xfrm>
          </p:grpSpPr>
          <p:sp>
            <p:nvSpPr>
              <p:cNvPr id="37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Freeform 21"/>
            <p:cNvSpPr>
              <a:spLocks/>
            </p:cNvSpPr>
            <p:nvPr/>
          </p:nvSpPr>
          <p:spPr bwMode="auto">
            <a:xfrm rot="16200000" flipH="1">
              <a:off x="1090613" y="3116301"/>
              <a:ext cx="2065337" cy="173037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 flipV="1">
            <a:off x="1238899" y="5052485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467499" y="5128685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e, </a:t>
            </a:r>
            <a:r>
              <a:rPr lang="en-US" i="1" dirty="0"/>
              <a:t>p</a:t>
            </a:r>
            <a:r>
              <a:rPr lang="en-US" i="1" baseline="-25000" dirty="0"/>
              <a:t>1</a:t>
            </a:r>
            <a:endParaRPr lang="en-US" i="1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391299" y="1928285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543699" y="1623485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2</a:t>
            </a:r>
            <a:endParaRPr lang="en-US" i="1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3063604" y="1853576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739086" y="1600200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4</a:t>
            </a:r>
            <a:endParaRPr lang="en-US" i="1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004761" y="4957844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67000" y="4953000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e, </a:t>
            </a:r>
            <a:r>
              <a:rPr lang="en-US" i="1" dirty="0"/>
              <a:t>p</a:t>
            </a:r>
            <a:r>
              <a:rPr lang="en-US" i="1" baseline="-25000" dirty="0"/>
              <a:t>3</a:t>
            </a:r>
            <a:endParaRPr lang="en-US" i="1" dirty="0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2610499" y="2918885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586686" y="3159153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q</a:t>
            </a:r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/>
        </p:nvGraphicFramePr>
        <p:xfrm>
          <a:off x="5773738" y="5257800"/>
          <a:ext cx="2181225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9" name="Equation" r:id="rId3" imgW="800100" imgH="469900" progId="Equation.DSMT4">
                  <p:embed/>
                </p:oleObj>
              </mc:Choice>
              <mc:Fallback>
                <p:oleObj name="Equation" r:id="rId3" imgW="800100" imgH="469900" progId="Equation.DSMT4">
                  <p:embed/>
                  <p:pic>
                    <p:nvPicPr>
                      <p:cNvPr id="59" name="Object 5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73738" y="5257800"/>
                        <a:ext cx="2181225" cy="1281112"/>
                      </a:xfrm>
                      <a:prstGeom prst="rect">
                        <a:avLst/>
                      </a:prstGeom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/>
        </p:nvGraphicFramePr>
        <p:xfrm>
          <a:off x="1447800" y="5230813"/>
          <a:ext cx="2251075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0" name="Equation" r:id="rId5" imgW="825500" imgH="469900" progId="Equation.DSMT4">
                  <p:embed/>
                </p:oleObj>
              </mc:Choice>
              <mc:Fallback>
                <p:oleObj name="Equation" r:id="rId5" imgW="825500" imgH="469900" progId="Equation.DSMT4">
                  <p:embed/>
                  <p:pic>
                    <p:nvPicPr>
                      <p:cNvPr id="60" name="Object 5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0" y="5230813"/>
                        <a:ext cx="2251075" cy="1281112"/>
                      </a:xfrm>
                      <a:prstGeom prst="rect">
                        <a:avLst/>
                      </a:prstGeom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4185673" y="5638800"/>
            <a:ext cx="13559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/>
              </a:rPr>
              <a:t>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8599" y="3657600"/>
            <a:ext cx="79248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/>
              </a:rPr>
              <a:t>t-channel                             s-channel</a:t>
            </a:r>
            <a:endParaRPr lang="en-US" sz="3200" dirty="0"/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115469" y="2675727"/>
          <a:ext cx="2152650" cy="782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1" name="Equation" r:id="rId7" imgW="1397000" imgH="508000" progId="Equation.DSMT4">
                  <p:embed/>
                </p:oleObj>
              </mc:Choice>
              <mc:Fallback>
                <p:oleObj name="Equation" r:id="rId7" imgW="1397000" imgH="508000" progId="Equation.DSMT4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5469" y="2675727"/>
                        <a:ext cx="2152650" cy="782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6045508" y="1342517"/>
          <a:ext cx="2262187" cy="82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2" name="Equation" r:id="rId9" imgW="1397000" imgH="508000" progId="Equation.DSMT4">
                  <p:embed/>
                </p:oleObj>
              </mc:Choice>
              <mc:Fallback>
                <p:oleObj name="Equation" r:id="rId9" imgW="1397000" imgH="508000" progId="Equation.DSMT4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45508" y="1342517"/>
                        <a:ext cx="2262187" cy="82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Curved Right Arrow 64"/>
          <p:cNvSpPr/>
          <p:nvPr/>
        </p:nvSpPr>
        <p:spPr>
          <a:xfrm flipH="1">
            <a:off x="4210699" y="2918885"/>
            <a:ext cx="731520" cy="801723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1143000"/>
          </a:xfrm>
        </p:spPr>
        <p:txBody>
          <a:bodyPr/>
          <a:lstStyle/>
          <a:p>
            <a:r>
              <a:rPr lang="en-US" dirty="0"/>
              <a:t>QED Connecting to the Experiments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 descr="IMG_048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1524000"/>
            <a:ext cx="4927600" cy="453390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2D924F0-FCA0-AA41-9CE8-CD2693F116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520343"/>
              </p:ext>
            </p:extLst>
          </p:nvPr>
        </p:nvGraphicFramePr>
        <p:xfrm>
          <a:off x="2819400" y="1595955"/>
          <a:ext cx="2590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7" name="Equation" r:id="rId4" imgW="863600" imgH="254000" progId="Equation.DSMT4">
                  <p:embed/>
                </p:oleObj>
              </mc:Choice>
              <mc:Fallback>
                <p:oleObj name="Equation" r:id="rId4" imgW="863600" imgH="2540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9400" y="1595955"/>
                        <a:ext cx="25908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7150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1143000"/>
          </a:xfrm>
        </p:spPr>
        <p:txBody>
          <a:bodyPr/>
          <a:lstStyle/>
          <a:p>
            <a:r>
              <a:rPr lang="en-US"/>
              <a:t>QED Feynman Rules: External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External fermion lines contribute the </a:t>
            </a:r>
            <a:r>
              <a:rPr lang="en-US" err="1"/>
              <a:t>spinors</a:t>
            </a:r>
            <a:endParaRPr lang="en-US"/>
          </a:p>
          <a:p>
            <a:r>
              <a:rPr lang="en-US"/>
              <a:t>External photon lines contribute polarization vector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88326" y="2744691"/>
            <a:ext cx="4153266" cy="643948"/>
            <a:chOff x="688326" y="2744691"/>
            <a:chExt cx="4153266" cy="643948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20400000" flipV="1">
              <a:off x="688326" y="3065126"/>
              <a:ext cx="1882775" cy="1587"/>
              <a:chOff x="1392" y="1488"/>
              <a:chExt cx="1584" cy="0"/>
            </a:xfrm>
          </p:grpSpPr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tailEnd type="oval"/>
                  </a:ln>
                </a:endParaRPr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tailEnd type="oval"/>
                  </a:ln>
                </a:endParaRPr>
              </a:p>
            </p:txBody>
          </p:sp>
        </p:grpSp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2514600" y="3037395"/>
            <a:ext cx="2326992" cy="351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Equation" r:id="rId3" imgW="1346200" imgH="203200" progId="Equation.DSMT4">
                    <p:embed/>
                  </p:oleObj>
                </mc:Choice>
                <mc:Fallback>
                  <p:oleObj name="Equation" r:id="rId3" imgW="1346200" imgH="203200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14600" y="3037395"/>
                          <a:ext cx="2326992" cy="3512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Connector 11"/>
            <p:cNvCxnSpPr/>
            <p:nvPr/>
          </p:nvCxnSpPr>
          <p:spPr>
            <a:xfrm flipV="1">
              <a:off x="1710405" y="2744691"/>
              <a:ext cx="804195" cy="292704"/>
            </a:xfrm>
            <a:prstGeom prst="line">
              <a:avLst/>
            </a:prstGeom>
            <a:ln w="38100" cmpd="sng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840726" y="4096087"/>
            <a:ext cx="4036074" cy="399713"/>
            <a:chOff x="840726" y="4096087"/>
            <a:chExt cx="4036074" cy="399713"/>
          </a:xfrm>
        </p:grpSpPr>
        <p:grpSp>
          <p:nvGrpSpPr>
            <p:cNvPr id="13" name="Group 7"/>
            <p:cNvGrpSpPr>
              <a:grpSpLocks/>
            </p:cNvGrpSpPr>
            <p:nvPr/>
          </p:nvGrpSpPr>
          <p:grpSpPr bwMode="auto">
            <a:xfrm rot="20400000" flipV="1">
              <a:off x="840726" y="4096087"/>
              <a:ext cx="1882775" cy="1587"/>
              <a:chOff x="1392" y="1488"/>
              <a:chExt cx="1584" cy="0"/>
            </a:xfrm>
          </p:grpSpPr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tailEnd type="oval"/>
                  </a:ln>
                </a:endParaRPr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tailEnd type="oval"/>
                  </a:ln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 flipH="1">
              <a:off x="906210" y="4126896"/>
              <a:ext cx="804195" cy="292704"/>
            </a:xfrm>
            <a:prstGeom prst="line">
              <a:avLst/>
            </a:prstGeom>
            <a:ln w="38100" cmpd="sng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2549808" y="4144556"/>
            <a:ext cx="2326992" cy="351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" name="Equation" r:id="rId5" imgW="1346200" imgH="203200" progId="Equation.DSMT4">
                    <p:embed/>
                  </p:oleObj>
                </mc:Choice>
                <mc:Fallback>
                  <p:oleObj name="Equation" r:id="rId5" imgW="1346200" imgH="203200" progId="Equation.DSMT4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49808" y="4144556"/>
                          <a:ext cx="2326992" cy="3512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/>
          <p:cNvGrpSpPr/>
          <p:nvPr/>
        </p:nvGrpSpPr>
        <p:grpSpPr>
          <a:xfrm>
            <a:off x="5107926" y="2707360"/>
            <a:ext cx="3793187" cy="615278"/>
            <a:chOff x="5107926" y="2707360"/>
            <a:chExt cx="3793187" cy="615278"/>
          </a:xfrm>
        </p:grpSpPr>
        <p:grpSp>
          <p:nvGrpSpPr>
            <p:cNvPr id="20" name="Group 15"/>
            <p:cNvGrpSpPr>
              <a:grpSpLocks/>
            </p:cNvGrpSpPr>
            <p:nvPr/>
          </p:nvGrpSpPr>
          <p:grpSpPr bwMode="auto">
            <a:xfrm rot="20400000" flipH="1">
              <a:off x="5107926" y="3029286"/>
              <a:ext cx="1882775" cy="1588"/>
              <a:chOff x="1392" y="1488"/>
              <a:chExt cx="1584" cy="0"/>
            </a:xfrm>
          </p:grpSpPr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 flipV="1">
              <a:off x="6129462" y="2707360"/>
              <a:ext cx="804195" cy="292704"/>
            </a:xfrm>
            <a:prstGeom prst="line">
              <a:avLst/>
            </a:prstGeom>
            <a:ln w="38100" cmpd="sng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6553200" y="2971800"/>
            <a:ext cx="2347913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Equation" r:id="rId7" imgW="1358900" imgH="203200" progId="Equation.DSMT4">
                    <p:embed/>
                  </p:oleObj>
                </mc:Choice>
                <mc:Fallback>
                  <p:oleObj name="Equation" r:id="rId7" imgW="1358900" imgH="203200" progId="Equation.DSMT4">
                    <p:embed/>
                    <p:pic>
                      <p:nvPicPr>
                        <p:cNvPr id="25" name="Object 2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553200" y="2971800"/>
                          <a:ext cx="2347913" cy="3508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31"/>
          <p:cNvGrpSpPr/>
          <p:nvPr/>
        </p:nvGrpSpPr>
        <p:grpSpPr>
          <a:xfrm>
            <a:off x="5277499" y="4284326"/>
            <a:ext cx="3623615" cy="416851"/>
            <a:chOff x="5277499" y="4284326"/>
            <a:chExt cx="3623615" cy="416851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5334000" y="4313644"/>
              <a:ext cx="804195" cy="292704"/>
            </a:xfrm>
            <a:prstGeom prst="line">
              <a:avLst/>
            </a:prstGeom>
            <a:ln w="38100" cmpd="sng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15"/>
            <p:cNvGrpSpPr>
              <a:grpSpLocks/>
            </p:cNvGrpSpPr>
            <p:nvPr/>
          </p:nvGrpSpPr>
          <p:grpSpPr bwMode="auto">
            <a:xfrm rot="20400000" flipH="1">
              <a:off x="5277499" y="4284326"/>
              <a:ext cx="1882775" cy="1588"/>
              <a:chOff x="1392" y="1488"/>
              <a:chExt cx="1584" cy="0"/>
            </a:xfrm>
          </p:grpSpPr>
          <p:sp>
            <p:nvSpPr>
              <p:cNvPr id="29" name="Line 16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17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31" name="Object 30"/>
            <p:cNvGraphicFramePr>
              <a:graphicFrameLocks noChangeAspect="1"/>
            </p:cNvGraphicFramePr>
            <p:nvPr/>
          </p:nvGraphicFramePr>
          <p:xfrm>
            <a:off x="6553200" y="4343400"/>
            <a:ext cx="2347914" cy="3577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Equation" r:id="rId9" imgW="1333500" imgH="203200" progId="Equation.DSMT4">
                    <p:embed/>
                  </p:oleObj>
                </mc:Choice>
                <mc:Fallback>
                  <p:oleObj name="Equation" r:id="rId9" imgW="1333500" imgH="203200" progId="Equation.DSMT4">
                    <p:embed/>
                    <p:pic>
                      <p:nvPicPr>
                        <p:cNvPr id="31" name="Object 30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553200" y="4343400"/>
                          <a:ext cx="2347914" cy="3577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Group 38"/>
          <p:cNvGrpSpPr/>
          <p:nvPr/>
        </p:nvGrpSpPr>
        <p:grpSpPr>
          <a:xfrm>
            <a:off x="449263" y="5618163"/>
            <a:ext cx="3259235" cy="778171"/>
            <a:chOff x="449263" y="5618163"/>
            <a:chExt cx="3259235" cy="778171"/>
          </a:xfrm>
        </p:grpSpPr>
        <p:sp>
          <p:nvSpPr>
            <p:cNvPr id="33" name="Freeform 21"/>
            <p:cNvSpPr>
              <a:spLocks/>
            </p:cNvSpPr>
            <p:nvPr/>
          </p:nvSpPr>
          <p:spPr bwMode="auto">
            <a:xfrm flipH="1">
              <a:off x="449263" y="5618163"/>
              <a:ext cx="2065337" cy="173037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438400" y="5618163"/>
              <a:ext cx="152400" cy="1730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/>
          </p:nvGraphicFramePr>
          <p:xfrm>
            <a:off x="1142999" y="5943599"/>
            <a:ext cx="2565499" cy="452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name="Equation" r:id="rId11" imgW="1295400" imgH="228600" progId="Equation.DSMT4">
                    <p:embed/>
                  </p:oleObj>
                </mc:Choice>
                <mc:Fallback>
                  <p:oleObj name="Equation" r:id="rId11" imgW="1295400" imgH="228600" progId="Equation.DSMT4">
                    <p:embed/>
                    <p:pic>
                      <p:nvPicPr>
                        <p:cNvPr id="36" name="Object 35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142999" y="5943599"/>
                          <a:ext cx="2565499" cy="4527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Group 39"/>
          <p:cNvGrpSpPr/>
          <p:nvPr/>
        </p:nvGrpSpPr>
        <p:grpSpPr>
          <a:xfrm>
            <a:off x="4724400" y="5618163"/>
            <a:ext cx="2992438" cy="828675"/>
            <a:chOff x="4724400" y="5618163"/>
            <a:chExt cx="2992438" cy="828675"/>
          </a:xfrm>
        </p:grpSpPr>
        <p:sp>
          <p:nvSpPr>
            <p:cNvPr id="34" name="Freeform 21"/>
            <p:cNvSpPr>
              <a:spLocks/>
            </p:cNvSpPr>
            <p:nvPr/>
          </p:nvSpPr>
          <p:spPr bwMode="auto">
            <a:xfrm flipH="1">
              <a:off x="4800600" y="5618163"/>
              <a:ext cx="2065337" cy="173037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/>
          </p:nvGraphicFramePr>
          <p:xfrm>
            <a:off x="5176838" y="5945188"/>
            <a:ext cx="2540000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" name="Equation" r:id="rId13" imgW="1282700" imgH="254000" progId="Equation.DSMT4">
                    <p:embed/>
                  </p:oleObj>
                </mc:Choice>
                <mc:Fallback>
                  <p:oleObj name="Equation" r:id="rId13" imgW="1282700" imgH="254000" progId="Equation.DSMT4">
                    <p:embed/>
                    <p:pic>
                      <p:nvPicPr>
                        <p:cNvPr id="37" name="Object 36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176838" y="5945188"/>
                          <a:ext cx="2540000" cy="501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Oval 37"/>
            <p:cNvSpPr/>
            <p:nvPr/>
          </p:nvSpPr>
          <p:spPr>
            <a:xfrm>
              <a:off x="4724400" y="5638800"/>
              <a:ext cx="152400" cy="1730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796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1143000"/>
          </a:xfrm>
        </p:spPr>
        <p:txBody>
          <a:bodyPr/>
          <a:lstStyle/>
          <a:p>
            <a:r>
              <a:rPr lang="en-US" dirty="0"/>
              <a:t>QED Feynman Rules: Propagators…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83028" y="1447800"/>
          <a:ext cx="281516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5" name="Equation" r:id="rId3" imgW="1206500" imgH="228600" progId="Equation.DSMT4">
                  <p:embed/>
                </p:oleObj>
              </mc:Choice>
              <mc:Fallback>
                <p:oleObj name="Equation" r:id="rId3" imgW="120650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028" y="1447800"/>
                        <a:ext cx="2815167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33400" y="1981200"/>
          <a:ext cx="64008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6" name="Equation" r:id="rId5" imgW="2743200" imgH="469900" progId="Equation.DSMT4">
                  <p:embed/>
                </p:oleObj>
              </mc:Choice>
              <mc:Fallback>
                <p:oleObj name="Equation" r:id="rId5" imgW="2743200" imgH="4699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1981200"/>
                        <a:ext cx="6400800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369811" y="1219200"/>
          <a:ext cx="37338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7" name="Equation" r:id="rId7" imgW="1600200" imgH="431800" progId="Equation.DSMT4">
                  <p:embed/>
                </p:oleObj>
              </mc:Choice>
              <mc:Fallback>
                <p:oleObj name="Equation" r:id="rId7" imgW="1600200" imgH="4318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69811" y="1219200"/>
                        <a:ext cx="373380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33400" y="3140075"/>
          <a:ext cx="74676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8" name="Equation" r:id="rId9" imgW="3200400" imgH="482600" progId="Equation.DSMT4">
                  <p:embed/>
                </p:oleObj>
              </mc:Choice>
              <mc:Fallback>
                <p:oleObj name="Equation" r:id="rId9" imgW="3200400" imgH="482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3400" y="3140075"/>
                        <a:ext cx="7467600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6100" y="4237038"/>
          <a:ext cx="631190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9" name="Equation" r:id="rId11" imgW="2705100" imgH="469900" progId="Equation.DSMT4">
                  <p:embed/>
                </p:oleObj>
              </mc:Choice>
              <mc:Fallback>
                <p:oleObj name="Equation" r:id="rId11" imgW="2705100" imgH="4699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6100" y="4237038"/>
                        <a:ext cx="6311900" cy="109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33401" y="5308890"/>
          <a:ext cx="6248399" cy="939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60" name="Equation" r:id="rId13" imgW="3213100" imgH="482600" progId="Equation.DSMT4">
                  <p:embed/>
                </p:oleObj>
              </mc:Choice>
              <mc:Fallback>
                <p:oleObj name="Equation" r:id="rId13" imgW="3213100" imgH="4826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3401" y="5308890"/>
                        <a:ext cx="6248399" cy="939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495800" y="5773882"/>
          <a:ext cx="4549588" cy="703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61" name="Equation" r:id="rId15" imgW="2794000" imgH="431800" progId="Equation.DSMT4">
                  <p:embed/>
                </p:oleObj>
              </mc:Choice>
              <mc:Fallback>
                <p:oleObj name="Equation" r:id="rId15" imgW="2794000" imgH="4318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95800" y="5773882"/>
                        <a:ext cx="4549588" cy="703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87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Hadron Production in </a:t>
            </a:r>
            <a:br>
              <a:rPr lang="en-US" dirty="0"/>
            </a:b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/>
              <a:t>-e</a:t>
            </a:r>
            <a:r>
              <a:rPr lang="en-US" baseline="30000" dirty="0"/>
              <a:t>–</a:t>
            </a:r>
            <a:r>
              <a:rPr lang="en-US" dirty="0"/>
              <a:t> Collisions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219200"/>
            <a:ext cx="8839200" cy="4953000"/>
          </a:xfrm>
        </p:spPr>
        <p:txBody>
          <a:bodyPr/>
          <a:lstStyle/>
          <a:p>
            <a:pPr algn="ctr"/>
            <a:r>
              <a:rPr lang="en-US" sz="3200" dirty="0"/>
              <a:t>Hard QED process produces quarks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AFF3FE-8142-1E48-8168-C3522D640855}" type="datetime5">
              <a:rPr lang="en-US" smtClean="0"/>
              <a:t>25-Mar-22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 rot="17400000">
            <a:off x="2037260" y="4694616"/>
            <a:ext cx="1882775" cy="0"/>
            <a:chOff x="1392" y="1488"/>
            <a:chExt cx="1584" cy="0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 rot="15000000" flipV="1">
            <a:off x="2038752" y="2942015"/>
            <a:ext cx="1882775" cy="0"/>
            <a:chOff x="1392" y="1488"/>
            <a:chExt cx="1584" cy="0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4"/>
          <p:cNvGrpSpPr>
            <a:grpSpLocks/>
          </p:cNvGrpSpPr>
          <p:nvPr/>
        </p:nvGrpSpPr>
        <p:grpSpPr bwMode="auto">
          <a:xfrm rot="15000000" flipH="1">
            <a:off x="4746237" y="4691098"/>
            <a:ext cx="1882775" cy="0"/>
            <a:chOff x="1392" y="1488"/>
            <a:chExt cx="1584" cy="0"/>
          </a:xfrm>
        </p:grpSpPr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rgbClr val="FF42F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rgbClr val="FF42F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"/>
          <p:cNvGrpSpPr>
            <a:grpSpLocks/>
          </p:cNvGrpSpPr>
          <p:nvPr/>
        </p:nvGrpSpPr>
        <p:grpSpPr bwMode="auto">
          <a:xfrm rot="17400000" flipH="1" flipV="1">
            <a:off x="4746112" y="2942558"/>
            <a:ext cx="1882775" cy="0"/>
            <a:chOff x="1392" y="1488"/>
            <a:chExt cx="1584" cy="0"/>
          </a:xfrm>
        </p:grpSpPr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Freeform 21"/>
          <p:cNvSpPr>
            <a:spLocks/>
          </p:cNvSpPr>
          <p:nvPr/>
        </p:nvSpPr>
        <p:spPr bwMode="auto">
          <a:xfrm rot="10800000" flipH="1">
            <a:off x="3302825" y="3810000"/>
            <a:ext cx="2065337" cy="173037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873318" y="4560055"/>
            <a:ext cx="298450" cy="765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25718" y="4715620"/>
            <a:ext cx="98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/>
              <a:t>—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1</a:t>
            </a:r>
            <a:endParaRPr lang="en-US" i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007918" y="2567205"/>
            <a:ext cx="278150" cy="688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89383" y="2492263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</a:t>
            </a:r>
            <a:r>
              <a:rPr lang="en-US" i="1" baseline="30000" dirty="0"/>
              <a:t>+</a:t>
            </a:r>
            <a:r>
              <a:rPr lang="en-US" i="1" dirty="0"/>
              <a:t> p</a:t>
            </a:r>
            <a:r>
              <a:rPr lang="en-US" i="1" baseline="-25000" dirty="0"/>
              <a:t>2</a:t>
            </a:r>
            <a:endParaRPr lang="en-US" i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423120" y="2492263"/>
            <a:ext cx="292158" cy="7634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06905" y="2582020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</a:t>
            </a:r>
            <a:r>
              <a:rPr lang="en-US" i="1" baseline="30000" dirty="0"/>
              <a:t>+</a:t>
            </a:r>
            <a:r>
              <a:rPr lang="en-US" i="1" dirty="0"/>
              <a:t> p</a:t>
            </a:r>
            <a:r>
              <a:rPr lang="en-US" i="1" baseline="-25000" dirty="0"/>
              <a:t>4</a:t>
            </a:r>
            <a:endParaRPr lang="en-US" i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429630" y="4495800"/>
            <a:ext cx="263088" cy="700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93704" y="4715620"/>
            <a:ext cx="105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baseline="30000" dirty="0"/>
              <a:t>—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3</a:t>
            </a:r>
            <a:endParaRPr lang="en-US" i="1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4283018" y="31758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92518" y="3279488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F9FAB2-256D-1D47-B278-7D30FE75BF91}"/>
                  </a:ext>
                </a:extLst>
              </p:cNvPr>
              <p:cNvSpPr txBox="1"/>
              <p:nvPr/>
            </p:nvSpPr>
            <p:spPr>
              <a:xfrm>
                <a:off x="192289" y="4189964"/>
                <a:ext cx="2663229" cy="2012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Question 1: Which of the spinors does the matrix element involve?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b="0" i="1" baseline="-250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bar>
                        <m:barPr>
                          <m:pos m:val="top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i="1" baseline="-250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i="1" baseline="-250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ba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F9FAB2-256D-1D47-B278-7D30FE75B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9" y="4189964"/>
                <a:ext cx="2663229" cy="2012282"/>
              </a:xfrm>
              <a:prstGeom prst="rect">
                <a:avLst/>
              </a:prstGeom>
              <a:blipFill>
                <a:blip r:embed="rId2"/>
                <a:stretch>
                  <a:fillRect l="-1905" t="-1250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DDB8F57-684D-7B40-B0D4-6580E4C9FE3B}"/>
                  </a:ext>
                </a:extLst>
              </p:cNvPr>
              <p:cNvSpPr txBox="1"/>
              <p:nvPr/>
            </p:nvSpPr>
            <p:spPr>
              <a:xfrm>
                <a:off x="223155" y="1909451"/>
                <a:ext cx="2663229" cy="2012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Question 2: Which of the spinors does the matrix element involve?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baseline="-2500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b="0" i="1" baseline="-25000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bar>
                        <m:barPr>
                          <m:pos m:val="top"/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  <m:d>
                        <m:d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baseline="-2500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i="1" baseline="-25000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baseline="-2500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i="1" baseline="-25000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ba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baseline="-250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DDB8F57-684D-7B40-B0D4-6580E4C9F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55" y="1909451"/>
                <a:ext cx="2663229" cy="2012282"/>
              </a:xfrm>
              <a:prstGeom prst="rect">
                <a:avLst/>
              </a:prstGeom>
              <a:blipFill>
                <a:blip r:embed="rId3"/>
                <a:stretch>
                  <a:fillRect l="-1896" t="-1258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170F4C2-4CF9-F447-BE2A-10C753970C93}"/>
                  </a:ext>
                </a:extLst>
              </p:cNvPr>
              <p:cNvSpPr txBox="1"/>
              <p:nvPr/>
            </p:nvSpPr>
            <p:spPr>
              <a:xfrm>
                <a:off x="6288484" y="4141909"/>
                <a:ext cx="2663229" cy="2012282"/>
              </a:xfrm>
              <a:prstGeom prst="rect">
                <a:avLst/>
              </a:prstGeom>
              <a:noFill/>
              <a:ln>
                <a:solidFill>
                  <a:srgbClr val="FF42F7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42F7"/>
                    </a:solidFill>
                  </a:rPr>
                  <a:t>Question 3: Which of the spinors does the matrix element involve?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42F7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FF42F7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smtClean="0">
                          <a:solidFill>
                            <a:srgbClr val="FF42F7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42F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42F7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baseline="-25000" smtClean="0">
                              <a:solidFill>
                                <a:srgbClr val="FF42F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b="0" i="1" baseline="-25000" dirty="0">
                  <a:solidFill>
                    <a:srgbClr val="FF42F7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42F7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FF42F7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bar>
                        <m:barPr>
                          <m:pos m:val="top"/>
                          <m:ctrlPr>
                            <a:rPr lang="en-US" i="1" smtClean="0">
                              <a:solidFill>
                                <a:srgbClr val="FF42F7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rgbClr val="FF42F7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  <m:d>
                        <m:dPr>
                          <m:ctrlPr>
                            <a:rPr lang="en-US" i="1" smtClean="0">
                              <a:solidFill>
                                <a:srgbClr val="FF42F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42F7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baseline="-25000" smtClean="0">
                              <a:solidFill>
                                <a:srgbClr val="FF42F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i="1" baseline="-25000" dirty="0">
                  <a:solidFill>
                    <a:srgbClr val="FF42F7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42F7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i="1">
                          <a:solidFill>
                            <a:srgbClr val="FF42F7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smtClean="0">
                          <a:solidFill>
                            <a:srgbClr val="FF42F7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42F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42F7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baseline="-25000" smtClean="0">
                              <a:solidFill>
                                <a:srgbClr val="FF42F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i="1" baseline="-25000" dirty="0">
                  <a:solidFill>
                    <a:srgbClr val="FF42F7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42F7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solidFill>
                            <a:srgbClr val="FF42F7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FF42F7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rgbClr val="FF42F7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bar>
                      <m:r>
                        <a:rPr lang="en-US" i="1">
                          <a:solidFill>
                            <a:srgbClr val="FF42F7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42F7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baseline="-25000" smtClean="0">
                          <a:solidFill>
                            <a:srgbClr val="FF42F7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solidFill>
                            <a:srgbClr val="FF42F7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42F7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170F4C2-4CF9-F447-BE2A-10C753970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484" y="4141909"/>
                <a:ext cx="2663229" cy="2012282"/>
              </a:xfrm>
              <a:prstGeom prst="rect">
                <a:avLst/>
              </a:prstGeom>
              <a:blipFill>
                <a:blip r:embed="rId4"/>
                <a:stretch>
                  <a:fillRect l="-1415" t="-621" b="-2484"/>
                </a:stretch>
              </a:blipFill>
              <a:ln>
                <a:solidFill>
                  <a:srgbClr val="FF42F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108658B-ECBB-9940-83C3-8D0D463243C2}"/>
                  </a:ext>
                </a:extLst>
              </p:cNvPr>
              <p:cNvSpPr txBox="1"/>
              <p:nvPr/>
            </p:nvSpPr>
            <p:spPr>
              <a:xfrm>
                <a:off x="6299871" y="1984313"/>
                <a:ext cx="2663229" cy="2012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Question 4: Which of the spinors does the matrix element involve?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baseline="-2500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b="0" i="1" baseline="-25000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bar>
                        <m:barPr>
                          <m:pos m:val="top"/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  <m:d>
                        <m:d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baseline="-2500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i="1" baseline="-25000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baseline="-2500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i="1" baseline="-25000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ba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baseline="-250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108658B-ECBB-9940-83C3-8D0D46324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871" y="1984313"/>
                <a:ext cx="2663229" cy="2012282"/>
              </a:xfrm>
              <a:prstGeom prst="rect">
                <a:avLst/>
              </a:prstGeom>
              <a:blipFill>
                <a:blip r:embed="rId5"/>
                <a:stretch>
                  <a:fillRect l="-1422" t="-1258" b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148C027-7B64-9243-9442-BFA3CF3C4440}"/>
                  </a:ext>
                </a:extLst>
              </p:cNvPr>
              <p:cNvSpPr txBox="1"/>
              <p:nvPr/>
            </p:nvSpPr>
            <p:spPr>
              <a:xfrm>
                <a:off x="2864286" y="5323756"/>
                <a:ext cx="3145187" cy="1187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8000"/>
                    </a:solidFill>
                  </a:rPr>
                  <a:t>Question 5: Current term for electrons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bar>
                      <m:barPr>
                        <m:pos m:val="top"/>
                        <m:ctrlPr>
                          <a:rPr lang="en-US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ba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baseline="-2500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baseline="-2500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8000"/>
                    </a:solidFill>
                  </a:rPr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𝑇𝑟𝑢𝑒</m:t>
                      </m:r>
                    </m:oMath>
                  </m:oMathPara>
                </a14:m>
                <a:endParaRPr lang="en-US" b="0" i="1" baseline="-25000" dirty="0">
                  <a:solidFill>
                    <a:srgbClr val="008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𝑎𝑙𝑠𝑒</m:t>
                      </m:r>
                    </m:oMath>
                  </m:oMathPara>
                </a14:m>
                <a:endParaRPr lang="en-US" i="1" baseline="-25000" dirty="0">
                  <a:solidFill>
                    <a:srgbClr val="008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148C027-7B64-9243-9442-BFA3CF3C4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286" y="5323756"/>
                <a:ext cx="3145187" cy="1187633"/>
              </a:xfrm>
              <a:prstGeom prst="rect">
                <a:avLst/>
              </a:prstGeom>
              <a:blipFill>
                <a:blip r:embed="rId6"/>
                <a:stretch>
                  <a:fillRect l="-1606" t="-2128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876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/>
      <p:bldP spid="38" grpId="0" animBg="1"/>
      <p:bldP spid="39" grpId="0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Hadron Production in </a:t>
            </a:r>
            <a:br>
              <a:rPr lang="en-US" dirty="0"/>
            </a:b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/>
              <a:t>-e</a:t>
            </a:r>
            <a:r>
              <a:rPr lang="en-US" baseline="30000" dirty="0"/>
              <a:t>–</a:t>
            </a:r>
            <a:r>
              <a:rPr lang="en-US" dirty="0"/>
              <a:t> Collisions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219200"/>
            <a:ext cx="8839200" cy="4953000"/>
          </a:xfrm>
        </p:spPr>
        <p:txBody>
          <a:bodyPr/>
          <a:lstStyle/>
          <a:p>
            <a:pPr algn="ctr"/>
            <a:r>
              <a:rPr lang="en-US" sz="3200" dirty="0"/>
              <a:t>Hard QED process produces quarks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AFF3FE-8142-1E48-8168-C3522D640855}" type="datetime5">
              <a:rPr lang="en-US" smtClean="0"/>
              <a:t>25-Mar-22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 rot="17400000">
            <a:off x="2037260" y="4694616"/>
            <a:ext cx="1882775" cy="0"/>
            <a:chOff x="1392" y="1488"/>
            <a:chExt cx="1584" cy="0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 rot="15000000" flipV="1">
            <a:off x="2038752" y="2942015"/>
            <a:ext cx="1882775" cy="0"/>
            <a:chOff x="1392" y="1488"/>
            <a:chExt cx="1584" cy="0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4"/>
          <p:cNvGrpSpPr>
            <a:grpSpLocks/>
          </p:cNvGrpSpPr>
          <p:nvPr/>
        </p:nvGrpSpPr>
        <p:grpSpPr bwMode="auto">
          <a:xfrm rot="15000000" flipH="1">
            <a:off x="4746237" y="4691098"/>
            <a:ext cx="1882775" cy="0"/>
            <a:chOff x="1392" y="1488"/>
            <a:chExt cx="1584" cy="0"/>
          </a:xfrm>
        </p:grpSpPr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"/>
          <p:cNvGrpSpPr>
            <a:grpSpLocks/>
          </p:cNvGrpSpPr>
          <p:nvPr/>
        </p:nvGrpSpPr>
        <p:grpSpPr bwMode="auto">
          <a:xfrm rot="17400000" flipH="1" flipV="1">
            <a:off x="4746112" y="2942558"/>
            <a:ext cx="1882775" cy="0"/>
            <a:chOff x="1392" y="1488"/>
            <a:chExt cx="1584" cy="0"/>
          </a:xfrm>
        </p:grpSpPr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Freeform 21"/>
          <p:cNvSpPr>
            <a:spLocks/>
          </p:cNvSpPr>
          <p:nvPr/>
        </p:nvSpPr>
        <p:spPr bwMode="auto">
          <a:xfrm rot="10800000" flipH="1">
            <a:off x="3302825" y="3810000"/>
            <a:ext cx="2065337" cy="173037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873318" y="4560055"/>
            <a:ext cx="298450" cy="765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25718" y="4715620"/>
            <a:ext cx="98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/>
              <a:t>—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1</a:t>
            </a:r>
            <a:endParaRPr lang="en-US" i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007918" y="2567205"/>
            <a:ext cx="278150" cy="688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89383" y="2492263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</a:t>
            </a:r>
            <a:r>
              <a:rPr lang="en-US" i="1" baseline="30000" dirty="0"/>
              <a:t>+</a:t>
            </a:r>
            <a:r>
              <a:rPr lang="en-US" i="1" dirty="0"/>
              <a:t> p</a:t>
            </a:r>
            <a:r>
              <a:rPr lang="en-US" i="1" baseline="-25000" dirty="0"/>
              <a:t>2</a:t>
            </a:r>
            <a:endParaRPr lang="en-US" i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423120" y="2492263"/>
            <a:ext cx="292158" cy="7634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06905" y="2582020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</a:t>
            </a:r>
            <a:r>
              <a:rPr lang="en-US" i="1" baseline="30000" dirty="0"/>
              <a:t>+</a:t>
            </a:r>
            <a:r>
              <a:rPr lang="en-US" i="1" dirty="0"/>
              <a:t> p</a:t>
            </a:r>
            <a:r>
              <a:rPr lang="en-US" i="1" baseline="-25000" dirty="0"/>
              <a:t>4</a:t>
            </a:r>
            <a:endParaRPr lang="en-US" i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429630" y="4495800"/>
            <a:ext cx="263088" cy="700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93704" y="4715620"/>
            <a:ext cx="105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baseline="30000" dirty="0"/>
              <a:t>—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3</a:t>
            </a:r>
            <a:endParaRPr lang="en-US" i="1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4283018" y="31758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92518" y="3279488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q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562600" y="3504007"/>
            <a:ext cx="2799971" cy="646331"/>
            <a:chOff x="5562600" y="3504007"/>
            <a:chExt cx="2799971" cy="646331"/>
          </a:xfrm>
        </p:grpSpPr>
        <p:sp>
          <p:nvSpPr>
            <p:cNvPr id="35" name="TextBox 34"/>
            <p:cNvSpPr txBox="1"/>
            <p:nvPr/>
          </p:nvSpPr>
          <p:spPr>
            <a:xfrm>
              <a:off x="6400800" y="3504007"/>
              <a:ext cx="1961771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Fractional charge for quarks</a:t>
              </a:r>
            </a:p>
          </p:txBody>
        </p:sp>
        <p:cxnSp>
          <p:nvCxnSpPr>
            <p:cNvPr id="36" name="Straight Arrow Connector 35"/>
            <p:cNvCxnSpPr>
              <a:stCxn id="35" idx="1"/>
            </p:cNvCxnSpPr>
            <p:nvPr/>
          </p:nvCxnSpPr>
          <p:spPr>
            <a:xfrm flipH="1">
              <a:off x="5562600" y="3827173"/>
              <a:ext cx="8382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1B245EA-C005-034B-9E26-66C4C78F3165}"/>
                  </a:ext>
                </a:extLst>
              </p:cNvPr>
              <p:cNvSpPr txBox="1"/>
              <p:nvPr/>
            </p:nvSpPr>
            <p:spPr>
              <a:xfrm>
                <a:off x="2864286" y="5323756"/>
                <a:ext cx="3145187" cy="1209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Question 6: Current term for quarks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bar>
                      <m:barPr>
                        <m:pos m:val="top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ba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𝑇𝑟𝑢𝑒</m:t>
                      </m:r>
                    </m:oMath>
                  </m:oMathPara>
                </a14:m>
                <a:endParaRPr lang="en-US" b="0" i="1" baseline="-25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𝑎𝑙𝑠𝑒</m:t>
                      </m:r>
                    </m:oMath>
                  </m:oMathPara>
                </a14:m>
                <a:endParaRPr lang="en-US" i="1" baseline="-25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1B245EA-C005-034B-9E26-66C4C78F3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286" y="5323756"/>
                <a:ext cx="3145187" cy="1209049"/>
              </a:xfrm>
              <a:prstGeom prst="rect">
                <a:avLst/>
              </a:prstGeom>
              <a:blipFill>
                <a:blip r:embed="rId2"/>
                <a:stretch>
                  <a:fillRect l="-1606" t="-208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113667D-D822-7241-BE98-205AD7F3BBB0}"/>
                  </a:ext>
                </a:extLst>
              </p:cNvPr>
              <p:cNvSpPr txBox="1"/>
              <p:nvPr/>
            </p:nvSpPr>
            <p:spPr>
              <a:xfrm>
                <a:off x="-4225" y="3581400"/>
                <a:ext cx="3585625" cy="1096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8000"/>
                    </a:solidFill>
                  </a:rPr>
                  <a:t>Question 7: Propagator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𝑇𝑟𝑢𝑒</m:t>
                      </m:r>
                    </m:oMath>
                  </m:oMathPara>
                </a14:m>
                <a:endParaRPr lang="en-US" b="0" i="1" baseline="-25000" dirty="0">
                  <a:solidFill>
                    <a:srgbClr val="008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𝑎𝑙𝑠𝑒</m:t>
                      </m:r>
                    </m:oMath>
                  </m:oMathPara>
                </a14:m>
                <a:endParaRPr lang="en-US" i="1" baseline="-25000" dirty="0">
                  <a:solidFill>
                    <a:srgbClr val="008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113667D-D822-7241-BE98-205AD7F3B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5" y="3581400"/>
                <a:ext cx="3585625" cy="1096326"/>
              </a:xfrm>
              <a:prstGeom prst="rect">
                <a:avLst/>
              </a:prstGeom>
              <a:blipFill>
                <a:blip r:embed="rId3"/>
                <a:stretch>
                  <a:fillRect l="-1408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10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Dirac Field Anti-</a:t>
            </a:r>
            <a:r>
              <a:rPr lang="en-US" dirty="0" err="1"/>
              <a:t>commutators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512596"/>
              </p:ext>
            </p:extLst>
          </p:nvPr>
        </p:nvGraphicFramePr>
        <p:xfrm>
          <a:off x="304800" y="1371600"/>
          <a:ext cx="6781800" cy="1093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35" name="Equation" r:id="rId3" imgW="2755900" imgH="444500" progId="Equation.DSMT4">
                  <p:embed/>
                </p:oleObj>
              </mc:Choice>
              <mc:Fallback>
                <p:oleObj name="Equation" r:id="rId3" imgW="27559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371600"/>
                        <a:ext cx="6781800" cy="1093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097243"/>
              </p:ext>
            </p:extLst>
          </p:nvPr>
        </p:nvGraphicFramePr>
        <p:xfrm>
          <a:off x="304800" y="2590800"/>
          <a:ext cx="8763000" cy="612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36" name="Equation" r:id="rId5" imgW="3632200" imgH="254000" progId="Equation.DSMT4">
                  <p:embed/>
                </p:oleObj>
              </mc:Choice>
              <mc:Fallback>
                <p:oleObj name="Equation" r:id="rId5" imgW="36322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2590800"/>
                        <a:ext cx="8763000" cy="612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364340"/>
              </p:ext>
            </p:extLst>
          </p:nvPr>
        </p:nvGraphicFramePr>
        <p:xfrm>
          <a:off x="381000" y="3429000"/>
          <a:ext cx="8272463" cy="223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37" name="Equation" r:id="rId7" imgW="3429000" imgH="927100" progId="Equation.DSMT4">
                  <p:embed/>
                </p:oleObj>
              </mc:Choice>
              <mc:Fallback>
                <p:oleObj name="Equation" r:id="rId7" imgW="3429000" imgH="927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" y="3429000"/>
                        <a:ext cx="8272463" cy="223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664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Hadron Production in </a:t>
            </a:r>
            <a:br>
              <a:rPr lang="en-US" dirty="0"/>
            </a:b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/>
              <a:t>-e</a:t>
            </a:r>
            <a:r>
              <a:rPr lang="en-US" baseline="30000" dirty="0"/>
              <a:t>–</a:t>
            </a:r>
            <a:r>
              <a:rPr lang="en-US" dirty="0"/>
              <a:t> Collisions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219200"/>
            <a:ext cx="8839200" cy="4953000"/>
          </a:xfrm>
        </p:spPr>
        <p:txBody>
          <a:bodyPr/>
          <a:lstStyle/>
          <a:p>
            <a:pPr algn="ctr"/>
            <a:r>
              <a:rPr lang="en-US" sz="3200" dirty="0"/>
              <a:t>Hard QED process produces quarks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AFF3FE-8142-1E48-8168-C3522D640855}" type="datetime5">
              <a:rPr lang="en-US" smtClean="0"/>
              <a:t>25-Mar-22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 rot="17400000">
            <a:off x="2037260" y="4694616"/>
            <a:ext cx="1882775" cy="0"/>
            <a:chOff x="1392" y="1488"/>
            <a:chExt cx="1584" cy="0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 rot="15000000" flipV="1">
            <a:off x="2038752" y="2942015"/>
            <a:ext cx="1882775" cy="0"/>
            <a:chOff x="1392" y="1488"/>
            <a:chExt cx="1584" cy="0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4"/>
          <p:cNvGrpSpPr>
            <a:grpSpLocks/>
          </p:cNvGrpSpPr>
          <p:nvPr/>
        </p:nvGrpSpPr>
        <p:grpSpPr bwMode="auto">
          <a:xfrm rot="15000000" flipH="1">
            <a:off x="4746237" y="4691098"/>
            <a:ext cx="1882775" cy="0"/>
            <a:chOff x="1392" y="1488"/>
            <a:chExt cx="1584" cy="0"/>
          </a:xfrm>
        </p:grpSpPr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"/>
          <p:cNvGrpSpPr>
            <a:grpSpLocks/>
          </p:cNvGrpSpPr>
          <p:nvPr/>
        </p:nvGrpSpPr>
        <p:grpSpPr bwMode="auto">
          <a:xfrm rot="17400000" flipH="1" flipV="1">
            <a:off x="4746112" y="2942558"/>
            <a:ext cx="1882775" cy="0"/>
            <a:chOff x="1392" y="1488"/>
            <a:chExt cx="1584" cy="0"/>
          </a:xfrm>
        </p:grpSpPr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Freeform 21"/>
          <p:cNvSpPr>
            <a:spLocks/>
          </p:cNvSpPr>
          <p:nvPr/>
        </p:nvSpPr>
        <p:spPr bwMode="auto">
          <a:xfrm rot="10800000" flipH="1">
            <a:off x="3302825" y="3810000"/>
            <a:ext cx="2065337" cy="173037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873318" y="4560055"/>
            <a:ext cx="298450" cy="765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25718" y="4715620"/>
            <a:ext cx="98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/>
              <a:t>—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1</a:t>
            </a:r>
            <a:endParaRPr lang="en-US" i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007918" y="2567205"/>
            <a:ext cx="278150" cy="688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89383" y="2492263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</a:t>
            </a:r>
            <a:r>
              <a:rPr lang="en-US" i="1" baseline="30000" dirty="0"/>
              <a:t>+</a:t>
            </a:r>
            <a:r>
              <a:rPr lang="en-US" i="1" dirty="0"/>
              <a:t> p</a:t>
            </a:r>
            <a:r>
              <a:rPr lang="en-US" i="1" baseline="-25000" dirty="0"/>
              <a:t>2</a:t>
            </a:r>
            <a:endParaRPr lang="en-US" i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423120" y="2492263"/>
            <a:ext cx="292158" cy="7634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06905" y="2582020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</a:t>
            </a:r>
            <a:r>
              <a:rPr lang="en-US" i="1" baseline="30000" dirty="0"/>
              <a:t>+</a:t>
            </a:r>
            <a:r>
              <a:rPr lang="en-US" i="1" dirty="0"/>
              <a:t> p</a:t>
            </a:r>
            <a:r>
              <a:rPr lang="en-US" i="1" baseline="-25000" dirty="0"/>
              <a:t>4</a:t>
            </a:r>
            <a:endParaRPr lang="en-US" i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429630" y="4495800"/>
            <a:ext cx="263088" cy="700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93704" y="4715620"/>
            <a:ext cx="105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baseline="30000" dirty="0"/>
              <a:t>—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3</a:t>
            </a:r>
            <a:endParaRPr lang="en-US" i="1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4283018" y="31758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92518" y="3279488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q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1846263" y="5616575"/>
          <a:ext cx="49974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2" name="Equation" r:id="rId3" imgW="2997200" imgH="469900" progId="Equation.DSMT4">
                  <p:embed/>
                </p:oleObj>
              </mc:Choice>
              <mc:Fallback>
                <p:oleObj name="Equation" r:id="rId3" imgW="2997200" imgH="4699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6263" y="5616575"/>
                        <a:ext cx="4997450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H="1">
            <a:off x="2873318" y="2286000"/>
            <a:ext cx="77551" cy="32897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5650058" y="2182316"/>
            <a:ext cx="77551" cy="32897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5562600" y="3504007"/>
            <a:ext cx="2799971" cy="646331"/>
            <a:chOff x="5562600" y="3504007"/>
            <a:chExt cx="2799971" cy="646331"/>
          </a:xfrm>
        </p:grpSpPr>
        <p:sp>
          <p:nvSpPr>
            <p:cNvPr id="35" name="TextBox 34"/>
            <p:cNvSpPr txBox="1"/>
            <p:nvPr/>
          </p:nvSpPr>
          <p:spPr>
            <a:xfrm>
              <a:off x="6400800" y="3504007"/>
              <a:ext cx="1961771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Fractional charge for quarks</a:t>
              </a:r>
            </a:p>
          </p:txBody>
        </p:sp>
        <p:cxnSp>
          <p:nvCxnSpPr>
            <p:cNvPr id="36" name="Straight Arrow Connector 35"/>
            <p:cNvCxnSpPr>
              <a:stCxn id="35" idx="1"/>
            </p:cNvCxnSpPr>
            <p:nvPr/>
          </p:nvCxnSpPr>
          <p:spPr>
            <a:xfrm flipH="1">
              <a:off x="5562600" y="3827173"/>
              <a:ext cx="8382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60AD88-8B7F-464B-B68D-AC683B700280}"/>
                  </a:ext>
                </a:extLst>
              </p:cNvPr>
              <p:cNvSpPr txBox="1"/>
              <p:nvPr/>
            </p:nvSpPr>
            <p:spPr>
              <a:xfrm>
                <a:off x="3581400" y="3974068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60AD88-8B7F-464B-B68D-AC683B700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974068"/>
                <a:ext cx="1676400" cy="369332"/>
              </a:xfrm>
              <a:prstGeom prst="rect">
                <a:avLst/>
              </a:prstGeom>
              <a:blipFill>
                <a:blip r:embed="rId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639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Quarks to Hadrons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Strong interaction between colored quarks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25-Mar-22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 descr="hadroniz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0400"/>
            <a:ext cx="73533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67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Section at High Energy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21506" y="1371600"/>
          <a:ext cx="7962901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45" name="Equation" r:id="rId3" imgW="3860800" imgH="406400" progId="Equation.DSMT4">
                  <p:embed/>
                </p:oleObj>
              </mc:Choice>
              <mc:Fallback>
                <p:oleObj name="Equation" r:id="rId3" imgW="3860800" imgH="4064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1506" y="1371600"/>
                        <a:ext cx="7962901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8738" y="2297113"/>
          <a:ext cx="9088437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46" name="Equation" r:id="rId5" imgW="4406900" imgH="469900" progId="Equation.DSMT4">
                  <p:embed/>
                </p:oleObj>
              </mc:Choice>
              <mc:Fallback>
                <p:oleObj name="Equation" r:id="rId5" imgW="4406900" imgH="4699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738" y="2297113"/>
                        <a:ext cx="9088437" cy="969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363787" y="4487862"/>
          <a:ext cx="4478338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47" name="Equation" r:id="rId7" imgW="2171700" imgH="520700" progId="Equation.DSMT4">
                  <p:embed/>
                </p:oleObj>
              </mc:Choice>
              <mc:Fallback>
                <p:oleObj name="Equation" r:id="rId7" imgW="2171700" imgH="5207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63787" y="4487862"/>
                        <a:ext cx="4478338" cy="107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3856" y="3352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Factor of 3 to account for three colors of each flavor of quark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6200" y="5562600"/>
          <a:ext cx="39052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48" name="Equation" r:id="rId9" imgW="2603500" imgH="508000" progId="Equation.DSMT4">
                  <p:embed/>
                </p:oleObj>
              </mc:Choice>
              <mc:Fallback>
                <p:oleObj name="Equation" r:id="rId9" imgW="2603500" imgH="5080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200" y="5562600"/>
                        <a:ext cx="390525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210050" y="5562600"/>
          <a:ext cx="48577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49" name="Equation" r:id="rId11" imgW="3238500" imgH="508000" progId="Equation.DSMT4">
                  <p:embed/>
                </p:oleObj>
              </mc:Choice>
              <mc:Fallback>
                <p:oleObj name="Equation" r:id="rId11" imgW="3238500" imgH="5080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10050" y="5562600"/>
                        <a:ext cx="485775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1000" y="395793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Experimental result is more robust taking ratio to </a:t>
            </a:r>
            <a:r>
              <a:rPr lang="en-US" sz="2400" dirty="0">
                <a:latin typeface="Symbol" charset="2"/>
                <a:cs typeface="Symbol" charset="2"/>
              </a:rPr>
              <a:t>s</a:t>
            </a:r>
            <a:r>
              <a:rPr lang="en-US" sz="2400" dirty="0"/>
              <a:t>(</a:t>
            </a:r>
            <a:r>
              <a:rPr lang="en-US" sz="2400" dirty="0">
                <a:latin typeface="Symbol" charset="2"/>
                <a:cs typeface="Symbol" charset="2"/>
              </a:rPr>
              <a:t>m</a:t>
            </a:r>
            <a:r>
              <a:rPr lang="en-US" sz="2400" dirty="0"/>
              <a:t>-pair)</a:t>
            </a:r>
          </a:p>
        </p:txBody>
      </p:sp>
    </p:spTree>
    <p:extLst>
      <p:ext uri="{BB962C8B-B14F-4D97-AF65-F5344CB8AC3E}">
        <p14:creationId xmlns:p14="http://schemas.microsoft.com/office/powerpoint/2010/main" val="138829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of 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25-Mar-22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 descr="phot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8" b="17940"/>
          <a:stretch/>
        </p:blipFill>
        <p:spPr>
          <a:xfrm>
            <a:off x="0" y="1388494"/>
            <a:ext cx="9144000" cy="4631306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90600" y="1905000"/>
          <a:ext cx="2235200" cy="584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3" name="Equation" r:id="rId4" imgW="1943100" imgH="508000" progId="Equation.DSMT4">
                  <p:embed/>
                </p:oleObj>
              </mc:Choice>
              <mc:Fallback>
                <p:oleObj name="Equation" r:id="rId4" imgW="1943100" imgH="5080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905000"/>
                        <a:ext cx="2235200" cy="584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505200" y="1828800"/>
          <a:ext cx="3657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4" name="Equation" r:id="rId6" imgW="2438400" imgH="508000" progId="Equation.DSMT4">
                  <p:embed/>
                </p:oleObj>
              </mc:Choice>
              <mc:Fallback>
                <p:oleObj name="Equation" r:id="rId6" imgW="2438400" imgH="5080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05200" y="1828800"/>
                        <a:ext cx="36576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95550" y="3810000"/>
          <a:ext cx="49720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5" name="Equation" r:id="rId8" imgW="3314700" imgH="508000" progId="Equation.DSMT4">
                  <p:embed/>
                </p:oleObj>
              </mc:Choice>
              <mc:Fallback>
                <p:oleObj name="Equation" r:id="rId8" imgW="3314700" imgH="5080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95550" y="3810000"/>
                        <a:ext cx="497205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699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Electron-Proton Elastic Scattering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25-Mar-22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81992" y="1845974"/>
            <a:ext cx="3635375" cy="2708852"/>
            <a:chOff x="383798" y="1845974"/>
            <a:chExt cx="3635375" cy="2708852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 rot="1200000">
              <a:off x="383798" y="1845974"/>
              <a:ext cx="1882775" cy="0"/>
              <a:chOff x="1392" y="1488"/>
              <a:chExt cx="1584" cy="0"/>
            </a:xfrm>
          </p:grpSpPr>
          <p:sp>
            <p:nvSpPr>
              <p:cNvPr id="18" name="Line 5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6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 rot="20400000" flipV="1">
              <a:off x="2136398" y="1847465"/>
              <a:ext cx="1882775" cy="0"/>
              <a:chOff x="1392" y="1488"/>
              <a:chExt cx="1584" cy="0"/>
            </a:xfrm>
          </p:grpSpPr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4"/>
            <p:cNvGrpSpPr>
              <a:grpSpLocks/>
            </p:cNvGrpSpPr>
            <p:nvPr/>
          </p:nvGrpSpPr>
          <p:grpSpPr bwMode="auto">
            <a:xfrm rot="20400000" flipV="1">
              <a:off x="383798" y="4554826"/>
              <a:ext cx="1882775" cy="0"/>
              <a:chOff x="1392" y="1488"/>
              <a:chExt cx="1584" cy="0"/>
            </a:xfrm>
          </p:grpSpPr>
          <p:sp>
            <p:nvSpPr>
              <p:cNvPr id="14" name="Line 5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7"/>
            <p:cNvGrpSpPr>
              <a:grpSpLocks/>
            </p:cNvGrpSpPr>
            <p:nvPr/>
          </p:nvGrpSpPr>
          <p:grpSpPr bwMode="auto">
            <a:xfrm rot="1200000">
              <a:off x="2136398" y="4553335"/>
              <a:ext cx="1882775" cy="0"/>
              <a:chOff x="1392" y="1488"/>
              <a:chExt cx="1584" cy="0"/>
            </a:xfrm>
          </p:grpSpPr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Freeform 21"/>
            <p:cNvSpPr>
              <a:spLocks/>
            </p:cNvSpPr>
            <p:nvPr/>
          </p:nvSpPr>
          <p:spPr bwMode="auto">
            <a:xfrm rot="16200000" flipH="1">
              <a:off x="1090613" y="3116301"/>
              <a:ext cx="2065337" cy="173037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V="1">
            <a:off x="788794" y="47244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41194" y="16002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93594" y="1295400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p, </a:t>
            </a:r>
            <a:r>
              <a:rPr lang="en-US" i="1" dirty="0"/>
              <a:t>p</a:t>
            </a:r>
            <a:r>
              <a:rPr lang="en-US" i="1" baseline="-25000" dirty="0"/>
              <a:t>2</a:t>
            </a:r>
            <a:endParaRPr lang="en-US" i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613499" y="1525491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88981" y="1272115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p, </a:t>
            </a:r>
            <a:r>
              <a:rPr lang="en-US" i="1" dirty="0"/>
              <a:t>p</a:t>
            </a:r>
            <a:r>
              <a:rPr lang="en-US" i="1" baseline="-25000" dirty="0"/>
              <a:t>4</a:t>
            </a:r>
            <a:endParaRPr lang="en-US" i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554656" y="4629759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60394" y="25908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36581" y="2831068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q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7394" y="4800600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e, </a:t>
            </a:r>
            <a:r>
              <a:rPr lang="en-US" i="1" dirty="0"/>
              <a:t>p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2454643" y="4768334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e, </a:t>
            </a:r>
            <a:r>
              <a:rPr lang="en-US" i="1" dirty="0"/>
              <a:t>p</a:t>
            </a:r>
            <a:r>
              <a:rPr lang="en-US" i="1" baseline="-25000" dirty="0"/>
              <a:t>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6288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Mott Scattering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25-Mar-22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81992" y="1845974"/>
            <a:ext cx="3635375" cy="2708852"/>
            <a:chOff x="383798" y="1845974"/>
            <a:chExt cx="3635375" cy="2708852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 rot="1200000">
              <a:off x="383798" y="1845974"/>
              <a:ext cx="1882775" cy="0"/>
              <a:chOff x="1392" y="1488"/>
              <a:chExt cx="1584" cy="0"/>
            </a:xfrm>
          </p:grpSpPr>
          <p:sp>
            <p:nvSpPr>
              <p:cNvPr id="7" name="Line 5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 rot="20400000" flipV="1">
              <a:off x="2136398" y="1847465"/>
              <a:ext cx="1882775" cy="0"/>
              <a:chOff x="1392" y="1488"/>
              <a:chExt cx="1584" cy="0"/>
            </a:xfrm>
          </p:grpSpPr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4"/>
            <p:cNvGrpSpPr>
              <a:grpSpLocks/>
            </p:cNvGrpSpPr>
            <p:nvPr/>
          </p:nvGrpSpPr>
          <p:grpSpPr bwMode="auto">
            <a:xfrm rot="20400000" flipV="1">
              <a:off x="383798" y="4554826"/>
              <a:ext cx="1882775" cy="0"/>
              <a:chOff x="1392" y="1488"/>
              <a:chExt cx="1584" cy="0"/>
            </a:xfrm>
          </p:grpSpPr>
          <p:sp>
            <p:nvSpPr>
              <p:cNvPr id="13" name="Line 5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7"/>
            <p:cNvGrpSpPr>
              <a:grpSpLocks/>
            </p:cNvGrpSpPr>
            <p:nvPr/>
          </p:nvGrpSpPr>
          <p:grpSpPr bwMode="auto">
            <a:xfrm rot="1200000">
              <a:off x="2136398" y="4553335"/>
              <a:ext cx="1882775" cy="0"/>
              <a:chOff x="1392" y="1488"/>
              <a:chExt cx="1584" cy="0"/>
            </a:xfrm>
          </p:grpSpPr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Freeform 21"/>
            <p:cNvSpPr>
              <a:spLocks/>
            </p:cNvSpPr>
            <p:nvPr/>
          </p:nvSpPr>
          <p:spPr bwMode="auto">
            <a:xfrm rot="16200000" flipH="1">
              <a:off x="1090613" y="3116301"/>
              <a:ext cx="2065337" cy="173037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V="1">
            <a:off x="788794" y="47244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17394" y="4800600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e, </a:t>
            </a:r>
            <a:r>
              <a:rPr lang="en-US" i="1" dirty="0"/>
              <a:t>p</a:t>
            </a:r>
            <a:r>
              <a:rPr lang="en-US" i="1" baseline="-25000" dirty="0"/>
              <a:t>1</a:t>
            </a:r>
            <a:endParaRPr lang="en-US" i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941194" y="16002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93594" y="1295400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2</a:t>
            </a:r>
            <a:endParaRPr lang="en-US" i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613499" y="1525491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8981" y="1272115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4</a:t>
            </a:r>
            <a:endParaRPr lang="en-US" i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554656" y="4629759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54643" y="4768334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e, </a:t>
            </a:r>
            <a:r>
              <a:rPr lang="en-US" i="1" dirty="0"/>
              <a:t>p</a:t>
            </a:r>
            <a:r>
              <a:rPr lang="en-US" i="1" baseline="-25000" dirty="0"/>
              <a:t>3</a:t>
            </a:r>
            <a:endParaRPr lang="en-US" i="1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160394" y="25908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36581" y="2831068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q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483994" y="4313644"/>
            <a:ext cx="3124200" cy="1059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438400" y="2525205"/>
            <a:ext cx="0" cy="143719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60194" y="1828800"/>
            <a:ext cx="3124200" cy="1059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5570537" y="2913063"/>
          <a:ext cx="3116263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6" name="Equation" r:id="rId3" imgW="1168400" imgH="279400" progId="Equation.DSMT4">
                  <p:embed/>
                </p:oleObj>
              </mc:Choice>
              <mc:Fallback>
                <p:oleObj name="Equation" r:id="rId3" imgW="1168400" imgH="27940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70537" y="2913063"/>
                        <a:ext cx="3116263" cy="744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4162425" y="2713038"/>
          <a:ext cx="1052513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7" name="Equation" r:id="rId5" imgW="381000" imgH="431800" progId="Equation.DSMT4">
                  <p:embed/>
                </p:oleObj>
              </mc:Choice>
              <mc:Fallback>
                <p:oleObj name="Equation" r:id="rId5" imgW="381000" imgH="43180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62425" y="2713038"/>
                        <a:ext cx="1052513" cy="119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4191000" y="1846262"/>
          <a:ext cx="30480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8" name="Equation" r:id="rId7" imgW="1143000" imgH="279400" progId="Equation.DSMT4">
                  <p:embed/>
                </p:oleObj>
              </mc:Choice>
              <mc:Fallback>
                <p:oleObj name="Equation" r:id="rId7" imgW="1143000" imgH="27940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91000" y="1846262"/>
                        <a:ext cx="3048000" cy="744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4874311" y="3638550"/>
          <a:ext cx="2821889" cy="5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9" name="Equation" r:id="rId9" imgW="1320800" imgH="279400" progId="Equation.DSMT4">
                  <p:embed/>
                </p:oleObj>
              </mc:Choice>
              <mc:Fallback>
                <p:oleObj name="Equation" r:id="rId9" imgW="1320800" imgH="27940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74311" y="3638550"/>
                        <a:ext cx="2821889" cy="59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4889500" y="4279900"/>
          <a:ext cx="27955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0" name="Equation" r:id="rId11" imgW="1308100" imgH="279400" progId="Equation.DSMT4">
                  <p:embed/>
                </p:oleObj>
              </mc:Choice>
              <mc:Fallback>
                <p:oleObj name="Equation" r:id="rId11" imgW="1308100" imgH="27940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89500" y="4279900"/>
                        <a:ext cx="2795588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3657600" y="-762000"/>
          <a:ext cx="5154613" cy="597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1" name="Equation" r:id="rId13" imgW="1993900" imgH="2311400" progId="Equation.DSMT4">
                  <p:embed/>
                </p:oleObj>
              </mc:Choice>
              <mc:Fallback>
                <p:oleObj name="Equation" r:id="rId13" imgW="1993900" imgH="231140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57600" y="-762000"/>
                        <a:ext cx="5154613" cy="597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285750" y="5148263"/>
          <a:ext cx="8401050" cy="1394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2" name="Equation" r:id="rId15" imgW="4203700" imgH="698500" progId="Equation.DSMT4">
                  <p:embed/>
                </p:oleObj>
              </mc:Choice>
              <mc:Fallback>
                <p:oleObj name="Equation" r:id="rId15" imgW="4203700" imgH="69850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5750" y="5148263"/>
                        <a:ext cx="8401050" cy="1394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8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E12CA-D9B6-8E43-BA03-68C29F7EE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Mott Scattering (</a:t>
            </a:r>
            <a:r>
              <a:rPr lang="en-US" dirty="0" err="1"/>
              <a:t>e</a:t>
            </a:r>
            <a:r>
              <a:rPr lang="en-US" dirty="0" err="1">
                <a:latin typeface="Symbol" pitchFamily="2" charset="2"/>
              </a:rPr>
              <a:t>m</a:t>
            </a:r>
            <a:r>
              <a:rPr lang="en-US" dirty="0"/>
              <a:t>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EFA697-0969-9641-A919-DC1241446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25-Mar-22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84E24C-62D8-D647-BDA8-0596689D4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2A392-55C1-124F-A0F7-7430424AD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4D143E-222E-954A-BD00-F9E74836F19E}"/>
              </a:ext>
            </a:extLst>
          </p:cNvPr>
          <p:cNvGrpSpPr/>
          <p:nvPr/>
        </p:nvGrpSpPr>
        <p:grpSpPr>
          <a:xfrm>
            <a:off x="181992" y="1845974"/>
            <a:ext cx="3635375" cy="2708852"/>
            <a:chOff x="383798" y="1845974"/>
            <a:chExt cx="3635375" cy="2708852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0330DD69-3E7E-4E47-AC28-6DE43C4ED0EF}"/>
                </a:ext>
              </a:extLst>
            </p:cNvPr>
            <p:cNvGrpSpPr>
              <a:grpSpLocks/>
            </p:cNvGrpSpPr>
            <p:nvPr/>
          </p:nvGrpSpPr>
          <p:grpSpPr bwMode="auto">
            <a:xfrm rot="1200000">
              <a:off x="383798" y="1845974"/>
              <a:ext cx="1882775" cy="0"/>
              <a:chOff x="1392" y="1488"/>
              <a:chExt cx="1584" cy="0"/>
            </a:xfrm>
          </p:grpSpPr>
          <p:sp>
            <p:nvSpPr>
              <p:cNvPr id="18" name="Line 5">
                <a:extLst>
                  <a:ext uri="{FF2B5EF4-FFF2-40B4-BE49-F238E27FC236}">
                    <a16:creationId xmlns:a16="http://schemas.microsoft.com/office/drawing/2014/main" id="{D3E3EF01-D2BF-E14E-8047-3D484A1BD9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6">
                <a:extLst>
                  <a:ext uri="{FF2B5EF4-FFF2-40B4-BE49-F238E27FC236}">
                    <a16:creationId xmlns:a16="http://schemas.microsoft.com/office/drawing/2014/main" id="{BF07F128-DC51-7949-888D-40D498383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5515975-78A5-8749-BA9C-25CF96A21A33}"/>
                </a:ext>
              </a:extLst>
            </p:cNvPr>
            <p:cNvGrpSpPr>
              <a:grpSpLocks/>
            </p:cNvGrpSpPr>
            <p:nvPr/>
          </p:nvGrpSpPr>
          <p:grpSpPr bwMode="auto">
            <a:xfrm rot="20400000" flipV="1">
              <a:off x="2136398" y="1847465"/>
              <a:ext cx="1882775" cy="0"/>
              <a:chOff x="1392" y="1488"/>
              <a:chExt cx="1584" cy="0"/>
            </a:xfrm>
          </p:grpSpPr>
          <p:sp>
            <p:nvSpPr>
              <p:cNvPr id="16" name="Line 8">
                <a:extLst>
                  <a:ext uri="{FF2B5EF4-FFF2-40B4-BE49-F238E27FC236}">
                    <a16:creationId xmlns:a16="http://schemas.microsoft.com/office/drawing/2014/main" id="{EC3AC866-9FCC-C841-B72E-A3940715DD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F47EFFAC-C3CE-C140-9448-79E049EC49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7B7CA448-FD94-284B-ACC3-C4FB0323F101}"/>
                </a:ext>
              </a:extLst>
            </p:cNvPr>
            <p:cNvGrpSpPr>
              <a:grpSpLocks/>
            </p:cNvGrpSpPr>
            <p:nvPr/>
          </p:nvGrpSpPr>
          <p:grpSpPr bwMode="auto">
            <a:xfrm rot="20400000" flipV="1">
              <a:off x="383798" y="4554826"/>
              <a:ext cx="1882775" cy="0"/>
              <a:chOff x="1392" y="1488"/>
              <a:chExt cx="1584" cy="0"/>
            </a:xfrm>
          </p:grpSpPr>
          <p:sp>
            <p:nvSpPr>
              <p:cNvPr id="14" name="Line 5">
                <a:extLst>
                  <a:ext uri="{FF2B5EF4-FFF2-40B4-BE49-F238E27FC236}">
                    <a16:creationId xmlns:a16="http://schemas.microsoft.com/office/drawing/2014/main" id="{519D8325-D1F7-674F-8EFB-B2B0971C6E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6">
                <a:extLst>
                  <a:ext uri="{FF2B5EF4-FFF2-40B4-BE49-F238E27FC236}">
                    <a16:creationId xmlns:a16="http://schemas.microsoft.com/office/drawing/2014/main" id="{3241FA23-5A2A-3B49-92FF-048739A38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9D9372BB-47CE-8C45-89C5-8D86CC8A0742}"/>
                </a:ext>
              </a:extLst>
            </p:cNvPr>
            <p:cNvGrpSpPr>
              <a:grpSpLocks/>
            </p:cNvGrpSpPr>
            <p:nvPr/>
          </p:nvGrpSpPr>
          <p:grpSpPr bwMode="auto">
            <a:xfrm rot="1200000">
              <a:off x="2136398" y="4553335"/>
              <a:ext cx="1882775" cy="0"/>
              <a:chOff x="1392" y="1488"/>
              <a:chExt cx="1584" cy="0"/>
            </a:xfrm>
          </p:grpSpPr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620D4313-37BA-C248-A0FE-40DED1C569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0063900F-CCD2-ED43-8E2F-489616B5F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B60117F0-957D-0D47-B64B-715E046E6A2B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1090613" y="3116301"/>
              <a:ext cx="2065337" cy="173037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A7B089-1FAC-6649-821B-BF3390FE026B}"/>
              </a:ext>
            </a:extLst>
          </p:cNvPr>
          <p:cNvCxnSpPr/>
          <p:nvPr/>
        </p:nvCxnSpPr>
        <p:spPr>
          <a:xfrm flipV="1">
            <a:off x="788794" y="47244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BE207D3-5A52-3342-AFCA-1927A7B1AEF5}"/>
              </a:ext>
            </a:extLst>
          </p:cNvPr>
          <p:cNvSpPr txBox="1"/>
          <p:nvPr/>
        </p:nvSpPr>
        <p:spPr>
          <a:xfrm>
            <a:off x="1017394" y="4800600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e, </a:t>
            </a:r>
            <a:r>
              <a:rPr lang="en-US" i="1" dirty="0"/>
              <a:t>p</a:t>
            </a:r>
            <a:r>
              <a:rPr lang="en-US" i="1" baseline="-25000" dirty="0"/>
              <a:t>1</a:t>
            </a:r>
            <a:endParaRPr lang="en-US" i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ED268EE-B514-0740-B889-71B6F2ADD6DE}"/>
              </a:ext>
            </a:extLst>
          </p:cNvPr>
          <p:cNvCxnSpPr/>
          <p:nvPr/>
        </p:nvCxnSpPr>
        <p:spPr>
          <a:xfrm>
            <a:off x="941194" y="16002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CE98B1B-822E-8C4F-B58E-E1693B173E68}"/>
              </a:ext>
            </a:extLst>
          </p:cNvPr>
          <p:cNvSpPr txBox="1"/>
          <p:nvPr/>
        </p:nvSpPr>
        <p:spPr>
          <a:xfrm>
            <a:off x="1093594" y="1295400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2</a:t>
            </a:r>
            <a:endParaRPr lang="en-US" i="1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BE364F8-7DEB-3441-9999-B852524859D9}"/>
              </a:ext>
            </a:extLst>
          </p:cNvPr>
          <p:cNvCxnSpPr/>
          <p:nvPr/>
        </p:nvCxnSpPr>
        <p:spPr>
          <a:xfrm flipV="1">
            <a:off x="2613499" y="1525491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9DCDD75-449B-F645-BB85-29D3A5EC51DF}"/>
              </a:ext>
            </a:extLst>
          </p:cNvPr>
          <p:cNvSpPr txBox="1"/>
          <p:nvPr/>
        </p:nvSpPr>
        <p:spPr>
          <a:xfrm>
            <a:off x="2288981" y="1272115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4</a:t>
            </a:r>
            <a:endParaRPr lang="en-US" i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B68E558-4398-BE4C-9421-62C8274BC611}"/>
              </a:ext>
            </a:extLst>
          </p:cNvPr>
          <p:cNvCxnSpPr/>
          <p:nvPr/>
        </p:nvCxnSpPr>
        <p:spPr>
          <a:xfrm>
            <a:off x="2554656" y="4629759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FC86554-6CC0-484A-9B37-101C6B1863C4}"/>
              </a:ext>
            </a:extLst>
          </p:cNvPr>
          <p:cNvSpPr txBox="1"/>
          <p:nvPr/>
        </p:nvSpPr>
        <p:spPr>
          <a:xfrm>
            <a:off x="2454643" y="4768334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e, </a:t>
            </a:r>
            <a:r>
              <a:rPr lang="en-US" i="1" dirty="0"/>
              <a:t>p</a:t>
            </a:r>
            <a:r>
              <a:rPr lang="en-US" i="1" baseline="-25000" dirty="0"/>
              <a:t>3</a:t>
            </a:r>
            <a:endParaRPr lang="en-US" i="1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B10057-D331-F942-858D-809D50D1E3E4}"/>
              </a:ext>
            </a:extLst>
          </p:cNvPr>
          <p:cNvCxnSpPr/>
          <p:nvPr/>
        </p:nvCxnSpPr>
        <p:spPr>
          <a:xfrm flipV="1">
            <a:off x="2160394" y="25908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6EF0F88-8C66-6148-802E-1CD444F2E2B7}"/>
              </a:ext>
            </a:extLst>
          </p:cNvPr>
          <p:cNvSpPr txBox="1"/>
          <p:nvPr/>
        </p:nvSpPr>
        <p:spPr>
          <a:xfrm>
            <a:off x="2136581" y="2831068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q</a:t>
            </a: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5B371FBF-F2F7-B24E-AE26-1EB1B9827C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041515"/>
              </p:ext>
            </p:extLst>
          </p:nvPr>
        </p:nvGraphicFramePr>
        <p:xfrm>
          <a:off x="6778670" y="1329296"/>
          <a:ext cx="2001222" cy="478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3" name="Equation" r:id="rId3" imgW="1168400" imgH="279400" progId="Equation.DSMT4">
                  <p:embed/>
                </p:oleObj>
              </mc:Choice>
              <mc:Fallback>
                <p:oleObj name="Equation" r:id="rId3" imgW="1168400" imgH="27940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78670" y="1329296"/>
                        <a:ext cx="2001222" cy="478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7CEEF329-F817-6146-BB05-24F0BD1C99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629508"/>
              </p:ext>
            </p:extLst>
          </p:nvPr>
        </p:nvGraphicFramePr>
        <p:xfrm>
          <a:off x="6032070" y="1194011"/>
          <a:ext cx="675910" cy="765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4" name="Equation" r:id="rId5" imgW="381000" imgH="431800" progId="Equation.DSMT4">
                  <p:embed/>
                </p:oleObj>
              </mc:Choice>
              <mc:Fallback>
                <p:oleObj name="Equation" r:id="rId5" imgW="381000" imgH="43180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2070" y="1194011"/>
                        <a:ext cx="675910" cy="765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88A33239-1360-954C-A0B4-3CEB650918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056881"/>
              </p:ext>
            </p:extLst>
          </p:nvPr>
        </p:nvGraphicFramePr>
        <p:xfrm>
          <a:off x="4111823" y="1304219"/>
          <a:ext cx="1957385" cy="478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5" name="Equation" r:id="rId7" imgW="1143000" imgH="279400" progId="Equation.DSMT4">
                  <p:embed/>
                </p:oleObj>
              </mc:Choice>
              <mc:Fallback>
                <p:oleObj name="Equation" r:id="rId7" imgW="1143000" imgH="27940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1823" y="1304219"/>
                        <a:ext cx="1957385" cy="478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EB280468-2064-554E-A166-2B37937C8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660830"/>
              </p:ext>
            </p:extLst>
          </p:nvPr>
        </p:nvGraphicFramePr>
        <p:xfrm>
          <a:off x="4829491" y="1900373"/>
          <a:ext cx="1812179" cy="383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6" name="Equation" r:id="rId9" imgW="1320800" imgH="279400" progId="Equation.DSMT4">
                  <p:embed/>
                </p:oleObj>
              </mc:Choice>
              <mc:Fallback>
                <p:oleObj name="Equation" r:id="rId9" imgW="1320800" imgH="27940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29491" y="1900373"/>
                        <a:ext cx="1812179" cy="383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5186ADAF-EB5B-4D4A-96B1-4306417B63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867526"/>
              </p:ext>
            </p:extLst>
          </p:nvPr>
        </p:nvGraphicFramePr>
        <p:xfrm>
          <a:off x="4829491" y="2364755"/>
          <a:ext cx="1795289" cy="383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7" name="Equation" r:id="rId11" imgW="1308100" imgH="279400" progId="Equation.DSMT4">
                  <p:embed/>
                </p:oleObj>
              </mc:Choice>
              <mc:Fallback>
                <p:oleObj name="Equation" r:id="rId11" imgW="1308100" imgH="27940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29491" y="2364755"/>
                        <a:ext cx="1795289" cy="383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D79E668-951E-FB47-B82B-F4CDA21E1CD6}"/>
                  </a:ext>
                </a:extLst>
              </p:cNvPr>
              <p:cNvSpPr txBox="1"/>
              <p:nvPr/>
            </p:nvSpPr>
            <p:spPr>
              <a:xfrm>
                <a:off x="3860608" y="4540349"/>
                <a:ext cx="4749992" cy="512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𝑒𝑙𝑒𝑐𝑡𝑟𝑜𝑛</m:t>
                          </m:r>
                        </m:sub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𝑚𝑢𝑜𝑛</m:t>
                          </m:r>
                        </m:sub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D79E668-951E-FB47-B82B-F4CDA21E1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608" y="4540349"/>
                <a:ext cx="4749992" cy="512513"/>
              </a:xfrm>
              <a:prstGeom prst="rect">
                <a:avLst/>
              </a:prstGeom>
              <a:blipFill>
                <a:blip r:embed="rId1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74FF5CA-62C6-AA4E-9261-4A020E0A5BA7}"/>
                  </a:ext>
                </a:extLst>
              </p:cNvPr>
              <p:cNvSpPr txBox="1"/>
              <p:nvPr/>
            </p:nvSpPr>
            <p:spPr>
              <a:xfrm>
                <a:off x="4191000" y="5317877"/>
                <a:ext cx="3846144" cy="514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ℳ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𝑒𝑙𝑒𝑐𝑡𝑟𝑜𝑛</m:t>
                          </m:r>
                        </m:sub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𝑚𝑢𝑜𝑛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74FF5CA-62C6-AA4E-9261-4A020E0A5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317877"/>
                <a:ext cx="3846144" cy="514821"/>
              </a:xfrm>
              <a:prstGeom prst="rect">
                <a:avLst/>
              </a:prstGeom>
              <a:blipFill>
                <a:blip r:embed="rId1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4370AF5F-9037-FD4F-B387-532970D136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918647"/>
              </p:ext>
            </p:extLst>
          </p:nvPr>
        </p:nvGraphicFramePr>
        <p:xfrm>
          <a:off x="2897556" y="2892311"/>
          <a:ext cx="6002338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8" name="Equation" r:id="rId15" imgW="3467100" imgH="787400" progId="Equation.DSMT4">
                  <p:embed/>
                </p:oleObj>
              </mc:Choice>
              <mc:Fallback>
                <p:oleObj name="Equation" r:id="rId15" imgW="3467100" imgH="7874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97556" y="2892311"/>
                        <a:ext cx="6002338" cy="136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125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Electron-Proton Elastic Scattering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25-Mar-22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81992" y="1845974"/>
            <a:ext cx="3635375" cy="2708852"/>
            <a:chOff x="383798" y="1845974"/>
            <a:chExt cx="3635375" cy="2708852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 rot="1200000">
              <a:off x="383798" y="1845974"/>
              <a:ext cx="1882775" cy="0"/>
              <a:chOff x="1392" y="1488"/>
              <a:chExt cx="1584" cy="0"/>
            </a:xfrm>
          </p:grpSpPr>
          <p:sp>
            <p:nvSpPr>
              <p:cNvPr id="18" name="Line 5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6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 rot="20400000" flipV="1">
              <a:off x="2136398" y="1847465"/>
              <a:ext cx="1882775" cy="0"/>
              <a:chOff x="1392" y="1488"/>
              <a:chExt cx="1584" cy="0"/>
            </a:xfrm>
          </p:grpSpPr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4"/>
            <p:cNvGrpSpPr>
              <a:grpSpLocks/>
            </p:cNvGrpSpPr>
            <p:nvPr/>
          </p:nvGrpSpPr>
          <p:grpSpPr bwMode="auto">
            <a:xfrm rot="20400000" flipV="1">
              <a:off x="383798" y="4554826"/>
              <a:ext cx="1882775" cy="0"/>
              <a:chOff x="1392" y="1488"/>
              <a:chExt cx="1584" cy="0"/>
            </a:xfrm>
          </p:grpSpPr>
          <p:sp>
            <p:nvSpPr>
              <p:cNvPr id="14" name="Line 5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7"/>
            <p:cNvGrpSpPr>
              <a:grpSpLocks/>
            </p:cNvGrpSpPr>
            <p:nvPr/>
          </p:nvGrpSpPr>
          <p:grpSpPr bwMode="auto">
            <a:xfrm rot="1200000">
              <a:off x="2136398" y="4553335"/>
              <a:ext cx="1882775" cy="0"/>
              <a:chOff x="1392" y="1488"/>
              <a:chExt cx="1584" cy="0"/>
            </a:xfrm>
          </p:grpSpPr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Freeform 21"/>
            <p:cNvSpPr>
              <a:spLocks/>
            </p:cNvSpPr>
            <p:nvPr/>
          </p:nvSpPr>
          <p:spPr bwMode="auto">
            <a:xfrm rot="16200000" flipH="1">
              <a:off x="1090613" y="3116301"/>
              <a:ext cx="2065337" cy="173037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V="1">
            <a:off x="788794" y="47244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41194" y="16002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93594" y="1295400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p, </a:t>
            </a:r>
            <a:r>
              <a:rPr lang="en-US" i="1" dirty="0"/>
              <a:t>p</a:t>
            </a:r>
            <a:r>
              <a:rPr lang="en-US" i="1" baseline="-25000" dirty="0"/>
              <a:t>2</a:t>
            </a:r>
            <a:endParaRPr lang="en-US" i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613499" y="1525491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88981" y="1272115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p, </a:t>
            </a:r>
            <a:r>
              <a:rPr lang="en-US" i="1" dirty="0"/>
              <a:t>p</a:t>
            </a:r>
            <a:r>
              <a:rPr lang="en-US" i="1" baseline="-25000" dirty="0"/>
              <a:t>4</a:t>
            </a:r>
            <a:endParaRPr lang="en-US" i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554656" y="4629759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60394" y="25908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36581" y="2831068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q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7394" y="4800600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e, </a:t>
            </a:r>
            <a:r>
              <a:rPr lang="en-US" i="1" dirty="0"/>
              <a:t>p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2454643" y="4768334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e, </a:t>
            </a:r>
            <a:r>
              <a:rPr lang="en-US" i="1" dirty="0"/>
              <a:t>p</a:t>
            </a:r>
            <a:r>
              <a:rPr lang="en-US" i="1" baseline="-25000" dirty="0"/>
              <a:t>3</a:t>
            </a:r>
            <a:endParaRPr lang="en-US" i="1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4438650" y="1600048"/>
          <a:ext cx="3257550" cy="1254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7" name="Equation" r:id="rId3" imgW="1714500" imgH="660400" progId="Equation.DSMT4">
                  <p:embed/>
                </p:oleObj>
              </mc:Choice>
              <mc:Fallback>
                <p:oleObj name="Equation" r:id="rId3" imgW="1714500" imgH="6604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8650" y="1600048"/>
                        <a:ext cx="3257550" cy="1254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4495800" y="3016250"/>
          <a:ext cx="44005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8" name="Equation" r:id="rId5" imgW="2743200" imgH="304800" progId="Equation.DSMT4">
                  <p:embed/>
                </p:oleObj>
              </mc:Choice>
              <mc:Fallback>
                <p:oleObj name="Equation" r:id="rId5" imgW="2743200" imgH="30480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5800" y="3016250"/>
                        <a:ext cx="440055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3200400" y="5616575"/>
          <a:ext cx="58261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9" name="Equation" r:id="rId7" imgW="3632200" imgH="393700" progId="Equation.DSMT4">
                  <p:embed/>
                </p:oleObj>
              </mc:Choice>
              <mc:Fallback>
                <p:oleObj name="Equation" r:id="rId7" imgW="3632200" imgH="39370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00400" y="5616575"/>
                        <a:ext cx="5826125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191000" y="3581400"/>
            <a:ext cx="449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Lorentz invariance dictates what terms tensor K can admit – combinations of p</a:t>
            </a:r>
            <a:r>
              <a:rPr lang="en-US" baseline="30000" dirty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q</a:t>
            </a:r>
            <a:r>
              <a:rPr lang="en-US" baseline="30000" dirty="0" err="1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g</a:t>
            </a:r>
            <a:r>
              <a:rPr lang="en-US" baseline="30000" dirty="0" err="1">
                <a:solidFill>
                  <a:srgbClr val="FF0000"/>
                </a:solidFill>
                <a:latin typeface="Symbol" charset="2"/>
                <a:cs typeface="Symbol" charset="2"/>
              </a:rPr>
              <a:t>mn</a:t>
            </a:r>
            <a:r>
              <a:rPr lang="en-US" dirty="0">
                <a:solidFill>
                  <a:srgbClr val="FF0000"/>
                </a:solidFill>
              </a:rPr>
              <a:t> are possible for spin averaged case.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Anti-symmetric terms do not contribute as </a:t>
            </a:r>
            <a:r>
              <a:rPr lang="en-US" dirty="0" err="1">
                <a:solidFill>
                  <a:srgbClr val="FF0000"/>
                </a:solidFill>
              </a:rPr>
              <a:t>L</a:t>
            </a:r>
            <a:r>
              <a:rPr lang="en-US" baseline="30000" dirty="0" err="1">
                <a:solidFill>
                  <a:srgbClr val="FF0000"/>
                </a:solidFill>
                <a:latin typeface="Symbol" charset="2"/>
                <a:cs typeface="Symbol" charset="2"/>
              </a:rPr>
              <a:t>mn</a:t>
            </a:r>
            <a:r>
              <a:rPr lang="en-US" dirty="0">
                <a:solidFill>
                  <a:srgbClr val="FF0000"/>
                </a:solidFill>
              </a:rPr>
              <a:t> is symmetric </a:t>
            </a:r>
          </a:p>
        </p:txBody>
      </p:sp>
    </p:spTree>
    <p:extLst>
      <p:ext uri="{BB962C8B-B14F-4D97-AF65-F5344CB8AC3E}">
        <p14:creationId xmlns:p14="http://schemas.microsoft.com/office/powerpoint/2010/main" val="405969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Electron-Proton Elastic Scattering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25-Mar-22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22275" y="1447800"/>
          <a:ext cx="58261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7" name="Equation" r:id="rId3" imgW="3632200" imgH="393700" progId="Equation.DSMT4">
                  <p:embed/>
                </p:oleObj>
              </mc:Choice>
              <mc:Fallback>
                <p:oleObj name="Equation" r:id="rId3" imgW="3632200" imgH="3937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275" y="1447800"/>
                        <a:ext cx="5826125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68300" y="2286000"/>
          <a:ext cx="317754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8" name="Equation" r:id="rId5" imgW="1765300" imgH="254000" progId="Equation.DSMT4">
                  <p:embed/>
                </p:oleObj>
              </mc:Choice>
              <mc:Fallback>
                <p:oleObj name="Equation" r:id="rId5" imgW="1765300" imgH="2540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8300" y="2286000"/>
                        <a:ext cx="317754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7200" y="2895600"/>
          <a:ext cx="73628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9" name="Equation" r:id="rId7" imgW="4089400" imgH="254000" progId="Equation.DSMT4">
                  <p:embed/>
                </p:oleObj>
              </mc:Choice>
              <mc:Fallback>
                <p:oleObj name="Equation" r:id="rId7" imgW="4089400" imgH="2540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2895600"/>
                        <a:ext cx="736282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7199" y="3581400"/>
          <a:ext cx="317988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0" name="Equation" r:id="rId9" imgW="1968500" imgH="660400" progId="Equation.DSMT4">
                  <p:embed/>
                </p:oleObj>
              </mc:Choice>
              <mc:Fallback>
                <p:oleObj name="Equation" r:id="rId9" imgW="1968500" imgH="660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199" y="3581400"/>
                        <a:ext cx="3179885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69900" y="4718050"/>
          <a:ext cx="50927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1" name="Equation" r:id="rId11" imgW="3175000" imgH="469900" progId="Equation.DSMT4">
                  <p:embed/>
                </p:oleObj>
              </mc:Choice>
              <mc:Fallback>
                <p:oleObj name="Equation" r:id="rId11" imgW="3175000" imgH="4699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9900" y="4718050"/>
                        <a:ext cx="5092700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9900" y="5638800"/>
            <a:ext cx="791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Form factors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and K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are not easily calculable – but are phenomenological functions that account for the “structure” of proton.</a:t>
            </a:r>
          </a:p>
        </p:txBody>
      </p:sp>
    </p:spTree>
    <p:extLst>
      <p:ext uri="{BB962C8B-B14F-4D97-AF65-F5344CB8AC3E}">
        <p14:creationId xmlns:p14="http://schemas.microsoft.com/office/powerpoint/2010/main" val="3029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Electron-Proton Elastic Scattering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25-Mar-22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96000" y="3695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5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6957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096000" y="3695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6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36957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096000" y="3695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7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36957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096000" y="3695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8"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36957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55625" y="1503363"/>
          <a:ext cx="584517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9" name="Equation" r:id="rId9" imgW="3644900" imgH="495300" progId="Equation.DSMT4">
                  <p:embed/>
                </p:oleObj>
              </mc:Choice>
              <mc:Fallback>
                <p:oleObj name="Equation" r:id="rId9" imgW="3644900" imgH="4953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5625" y="1503363"/>
                        <a:ext cx="5845175" cy="79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09600" y="2362200"/>
          <a:ext cx="6334125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0" name="Equation" r:id="rId11" imgW="3949700" imgH="1041400" progId="Equation.DSMT4">
                  <p:embed/>
                </p:oleObj>
              </mc:Choice>
              <mc:Fallback>
                <p:oleObj name="Equation" r:id="rId11" imgW="3949700" imgH="10414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9600" y="2362200"/>
                        <a:ext cx="6334125" cy="167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85800" y="3886200"/>
          <a:ext cx="547687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1" name="Equation" r:id="rId13" imgW="3416300" imgH="571500" progId="Equation.DSMT4">
                  <p:embed/>
                </p:oleObj>
              </mc:Choice>
              <mc:Fallback>
                <p:oleObj name="Equation" r:id="rId13" imgW="3416300" imgH="5715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5800" y="3886200"/>
                        <a:ext cx="5476875" cy="919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66750" y="4841875"/>
          <a:ext cx="680085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2" name="Equation" r:id="rId15" imgW="4241800" imgH="1016000" progId="Equation.DSMT4">
                  <p:embed/>
                </p:oleObj>
              </mc:Choice>
              <mc:Fallback>
                <p:oleObj name="Equation" r:id="rId15" imgW="4241800" imgH="10160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6750" y="4841875"/>
                        <a:ext cx="6800850" cy="163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788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Feynman Rules for QED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25-Mar-22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phot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5" t="5096" r="11667"/>
          <a:stretch/>
        </p:blipFill>
        <p:spPr>
          <a:xfrm>
            <a:off x="1971357" y="1371600"/>
            <a:ext cx="4962843" cy="5029200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6863301-E1C7-B44C-B9AF-F7965E864D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855236"/>
              </p:ext>
            </p:extLst>
          </p:nvPr>
        </p:nvGraphicFramePr>
        <p:xfrm>
          <a:off x="304800" y="1447800"/>
          <a:ext cx="2529164" cy="60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2" name="Equation" r:id="rId4" imgW="1054100" imgH="254000" progId="Equation.DSMT4">
                  <p:embed/>
                </p:oleObj>
              </mc:Choice>
              <mc:Fallback>
                <p:oleObj name="Equation" r:id="rId4" imgW="1054100" imgH="2540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447800"/>
                        <a:ext cx="2529164" cy="6094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070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</a:t>
            </a:r>
            <a:r>
              <a:rPr lang="en-US" dirty="0"/>
              <a:t> Elastic Form Factors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25-Mar-22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2400" y="1219200"/>
          <a:ext cx="4400550" cy="194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9" name="Equation" r:id="rId3" imgW="2705100" imgH="1193800" progId="Equation.DSMT4">
                  <p:embed/>
                </p:oleObj>
              </mc:Choice>
              <mc:Fallback>
                <p:oleObj name="Equation" r:id="rId3" imgW="2705100" imgH="1193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219200"/>
                        <a:ext cx="4400550" cy="1941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2400" y="3352800"/>
          <a:ext cx="3098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0" name="Equation" r:id="rId5" imgW="1905000" imgH="203200" progId="Equation.DSMT4">
                  <p:embed/>
                </p:oleObj>
              </mc:Choice>
              <mc:Fallback>
                <p:oleObj name="Equation" r:id="rId5" imgW="1905000" imgH="203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3352800"/>
                        <a:ext cx="30988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28600" y="4087812"/>
          <a:ext cx="5164138" cy="208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1" name="Equation" r:id="rId7" imgW="3175000" imgH="1282700" progId="Equation.DSMT4">
                  <p:embed/>
                </p:oleObj>
              </mc:Choice>
              <mc:Fallback>
                <p:oleObj name="Equation" r:id="rId7" imgW="3175000" imgH="12827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600" y="4087812"/>
                        <a:ext cx="5164138" cy="208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IMG_0278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8930" r="13471" b="8699"/>
          <a:stretch/>
        </p:blipFill>
        <p:spPr>
          <a:xfrm rot="16200000">
            <a:off x="4948850" y="1748450"/>
            <a:ext cx="458029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3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Inelastic Scattering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25-Mar-22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 rot="1200000">
            <a:off x="181992" y="1857642"/>
            <a:ext cx="1882775" cy="0"/>
            <a:chOff x="1392" y="1488"/>
            <a:chExt cx="1584" cy="0"/>
          </a:xfrm>
        </p:grpSpPr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"/>
          <p:cNvGrpSpPr>
            <a:grpSpLocks/>
          </p:cNvGrpSpPr>
          <p:nvPr/>
        </p:nvGrpSpPr>
        <p:grpSpPr bwMode="auto">
          <a:xfrm rot="20400000" flipV="1">
            <a:off x="181992" y="4566494"/>
            <a:ext cx="1882775" cy="0"/>
            <a:chOff x="1392" y="1488"/>
            <a:chExt cx="1584" cy="0"/>
          </a:xfrm>
        </p:grpSpPr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7"/>
          <p:cNvGrpSpPr>
            <a:grpSpLocks/>
          </p:cNvGrpSpPr>
          <p:nvPr/>
        </p:nvGrpSpPr>
        <p:grpSpPr bwMode="auto">
          <a:xfrm rot="1200000">
            <a:off x="1934592" y="4565003"/>
            <a:ext cx="1882775" cy="0"/>
            <a:chOff x="1392" y="1488"/>
            <a:chExt cx="1584" cy="0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Freeform 21"/>
          <p:cNvSpPr>
            <a:spLocks/>
          </p:cNvSpPr>
          <p:nvPr/>
        </p:nvSpPr>
        <p:spPr bwMode="auto">
          <a:xfrm rot="16200000" flipH="1">
            <a:off x="888807" y="3127969"/>
            <a:ext cx="2065337" cy="173037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88794" y="4736068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41194" y="1611868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93594" y="1307068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p, p</a:t>
            </a:r>
            <a:endParaRPr lang="en-US" i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554656" y="4641427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60394" y="2602468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36581" y="2842736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q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17394" y="4812268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e, </a:t>
            </a:r>
            <a:r>
              <a:rPr lang="en-US" i="1" dirty="0"/>
              <a:t>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54643" y="4780002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e, </a:t>
            </a:r>
            <a:r>
              <a:rPr lang="en-US" i="1" dirty="0"/>
              <a:t>k’</a:t>
            </a:r>
          </a:p>
        </p:txBody>
      </p:sp>
      <p:sp>
        <p:nvSpPr>
          <p:cNvPr id="30" name="Oval 29"/>
          <p:cNvSpPr/>
          <p:nvPr/>
        </p:nvSpPr>
        <p:spPr>
          <a:xfrm>
            <a:off x="1650807" y="1886912"/>
            <a:ext cx="558993" cy="5514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057400" y="1325156"/>
            <a:ext cx="524339" cy="579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142661" y="1535668"/>
            <a:ext cx="616782" cy="4455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209800" y="1828800"/>
            <a:ext cx="712594" cy="2977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187904" y="2057400"/>
            <a:ext cx="762000" cy="2020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142661" y="2358990"/>
            <a:ext cx="813738" cy="794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971800" y="1219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Unobserved hadrons</a:t>
            </a:r>
          </a:p>
          <a:p>
            <a:r>
              <a:rPr lang="en-US" dirty="0"/>
              <a:t>X, p’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724400" y="1219200"/>
          <a:ext cx="1295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1" name="Equation" r:id="rId3" imgW="609600" imgH="203200" progId="Equation.DSMT4">
                  <p:embed/>
                </p:oleObj>
              </mc:Choice>
              <mc:Fallback>
                <p:oleObj name="Equation" r:id="rId3" imgW="609600" imgH="20320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1219200"/>
                        <a:ext cx="1295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4725987" y="1715532"/>
          <a:ext cx="34274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2" name="Equation" r:id="rId5" imgW="1612900" imgH="228600" progId="Equation.DSMT4">
                  <p:embed/>
                </p:oleObj>
              </mc:Choice>
              <mc:Fallback>
                <p:oleObj name="Equation" r:id="rId5" imgW="1612900" imgH="22860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5987" y="1715532"/>
                        <a:ext cx="3427413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4724400" y="2325132"/>
          <a:ext cx="29686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3" name="Equation" r:id="rId7" imgW="1397000" imgH="203200" progId="Equation.DSMT4">
                  <p:embed/>
                </p:oleObj>
              </mc:Choice>
              <mc:Fallback>
                <p:oleObj name="Equation" r:id="rId7" imgW="1397000" imgH="20320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24400" y="2325132"/>
                        <a:ext cx="296862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4800600" y="2907745"/>
          <a:ext cx="12144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4" name="Equation" r:id="rId9" imgW="571500" imgH="228600" progId="Equation.DSMT4">
                  <p:embed/>
                </p:oleObj>
              </mc:Choice>
              <mc:Fallback>
                <p:oleObj name="Equation" r:id="rId9" imgW="571500" imgH="22860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00600" y="2907745"/>
                        <a:ext cx="1214437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4800600" y="3439557"/>
          <a:ext cx="28876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5" name="Equation" r:id="rId11" imgW="1358900" imgH="228600" progId="Equation.DSMT4">
                  <p:embed/>
                </p:oleObj>
              </mc:Choice>
              <mc:Fallback>
                <p:oleObj name="Equation" r:id="rId11" imgW="1358900" imgH="22860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00600" y="3439557"/>
                        <a:ext cx="2887662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4815452" y="4038600"/>
          <a:ext cx="3308254" cy="1156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6" name="Equation" r:id="rId13" imgW="1816100" imgH="635000" progId="Equation.DSMT4">
                  <p:embed/>
                </p:oleObj>
              </mc:Choice>
              <mc:Fallback>
                <p:oleObj name="Equation" r:id="rId13" imgW="1816100" imgH="635000" progId="Equation.DSMT4">
                  <p:embed/>
                  <p:pic>
                    <p:nvPicPr>
                      <p:cNvPr id="50" name="Object 4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15452" y="4038600"/>
                        <a:ext cx="3308254" cy="1156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914400" y="5296452"/>
          <a:ext cx="2315966" cy="418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7" name="Equation" r:id="rId15" imgW="1054100" imgH="190500" progId="Equation.DSMT4">
                  <p:embed/>
                </p:oleObj>
              </mc:Choice>
              <mc:Fallback>
                <p:oleObj name="Equation" r:id="rId15" imgW="1054100" imgH="190500" progId="Equation.DSMT4">
                  <p:embed/>
                  <p:pic>
                    <p:nvPicPr>
                      <p:cNvPr id="51" name="Object 5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14400" y="5296452"/>
                        <a:ext cx="2315966" cy="418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304800" y="5943600"/>
          <a:ext cx="4095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8" name="Equation" r:id="rId17" imgW="2184400" imgH="203200" progId="Equation.DSMT4">
                  <p:embed/>
                </p:oleObj>
              </mc:Choice>
              <mc:Fallback>
                <p:oleObj name="Equation" r:id="rId17" imgW="2184400" imgH="203200" progId="Equation.DSMT4">
                  <p:embed/>
                  <p:pic>
                    <p:nvPicPr>
                      <p:cNvPr id="52" name="Object 5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04800" y="5943600"/>
                        <a:ext cx="40957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4867275" y="5238750"/>
          <a:ext cx="320992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9" name="Equation" r:id="rId19" imgW="1689100" imgH="660400" progId="Equation.DSMT4">
                  <p:embed/>
                </p:oleObj>
              </mc:Choice>
              <mc:Fallback>
                <p:oleObj name="Equation" r:id="rId19" imgW="1689100" imgH="660400" progId="Equation.DSMT4">
                  <p:embed/>
                  <p:pic>
                    <p:nvPicPr>
                      <p:cNvPr id="53" name="Object 5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867275" y="5238750"/>
                        <a:ext cx="320992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82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Structure Functions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25-Mar-22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8600" y="1371600"/>
          <a:ext cx="8549846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9" name="Equation" r:id="rId3" imgW="4584700" imgH="939800" progId="Equation.DSMT4">
                  <p:embed/>
                </p:oleObj>
              </mc:Choice>
              <mc:Fallback>
                <p:oleObj name="Equation" r:id="rId3" imgW="4584700" imgH="939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371600"/>
                        <a:ext cx="8549846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98650" y="3546475"/>
          <a:ext cx="5210175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0" name="Equation" r:id="rId5" imgW="2794000" imgH="812800" progId="Equation.DSMT4">
                  <p:embed/>
                </p:oleObj>
              </mc:Choice>
              <mc:Fallback>
                <p:oleObj name="Equation" r:id="rId5" imgW="2794000" imgH="812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98650" y="3546475"/>
                        <a:ext cx="5210175" cy="1516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54864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is the form of W</a:t>
            </a:r>
            <a:r>
              <a:rPr lang="en-US" sz="2000" baseline="-25000" dirty="0"/>
              <a:t>1</a:t>
            </a:r>
            <a:r>
              <a:rPr lang="en-US" sz="2000" dirty="0"/>
              <a:t> and W</a:t>
            </a:r>
            <a:r>
              <a:rPr lang="en-US" sz="2000" baseline="-25000" dirty="0"/>
              <a:t>2</a:t>
            </a:r>
            <a:r>
              <a:rPr lang="en-US" sz="2000" dirty="0"/>
              <a:t> as a function of x and Q</a:t>
            </a:r>
            <a:r>
              <a:rPr lang="en-US" sz="2000" baseline="30000" dirty="0"/>
              <a:t>2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001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of ~Free Point </a:t>
            </a:r>
            <a:br>
              <a:rPr lang="en-US" dirty="0"/>
            </a:br>
            <a:r>
              <a:rPr lang="en-US" dirty="0"/>
              <a:t>Particles within Proton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25-Mar-22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 descr="IMG_027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7" t="4388" r="27609" b="4664"/>
          <a:stretch/>
        </p:blipFill>
        <p:spPr>
          <a:xfrm rot="16200000">
            <a:off x="2713143" y="-563457"/>
            <a:ext cx="3505200" cy="7680114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75575" y="5257800"/>
          <a:ext cx="270933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9" name="Equation" r:id="rId4" imgW="1625600" imgH="228600" progId="Equation.DSMT4">
                  <p:embed/>
                </p:oleObj>
              </mc:Choice>
              <mc:Fallback>
                <p:oleObj name="Equation" r:id="rId4" imgW="162560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5575" y="5257800"/>
                        <a:ext cx="270933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09727" y="5867400"/>
          <a:ext cx="24987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30" name="Equation" r:id="rId6" imgW="1498600" imgH="203200" progId="Equation.DSMT4">
                  <p:embed/>
                </p:oleObj>
              </mc:Choice>
              <mc:Fallback>
                <p:oleObj name="Equation" r:id="rId6" imgW="1498600" imgH="2032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9727" y="5867400"/>
                        <a:ext cx="249872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505199" y="5207000"/>
          <a:ext cx="166254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31" name="Equation" r:id="rId8" imgW="914400" imgH="279400" progId="Equation.DSMT4">
                  <p:embed/>
                </p:oleObj>
              </mc:Choice>
              <mc:Fallback>
                <p:oleObj name="Equation" r:id="rId8" imgW="914400" imgH="279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05199" y="5207000"/>
                        <a:ext cx="1662545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546475" y="5700713"/>
          <a:ext cx="44545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32" name="Equation" r:id="rId10" imgW="2451100" imgH="406400" progId="Equation.DSMT4">
                  <p:embed/>
                </p:oleObj>
              </mc:Choice>
              <mc:Fallback>
                <p:oleObj name="Equation" r:id="rId10" imgW="2451100" imgH="4064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46475" y="5700713"/>
                        <a:ext cx="4454525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7696200" y="4114800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5257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Asymptotic Freedom!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“Weakly Interacting”</a:t>
            </a:r>
          </a:p>
        </p:txBody>
      </p:sp>
    </p:spTree>
    <p:extLst>
      <p:ext uri="{BB962C8B-B14F-4D97-AF65-F5344CB8AC3E}">
        <p14:creationId xmlns:p14="http://schemas.microsoft.com/office/powerpoint/2010/main" val="229789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Quark-Parton 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25-Mar-22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8600" y="1524000"/>
          <a:ext cx="29196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5" name="Equation" r:id="rId3" imgW="1155700" imgH="241300" progId="Equation.DSMT4">
                  <p:embed/>
                </p:oleObj>
              </mc:Choice>
              <mc:Fallback>
                <p:oleObj name="Equation" r:id="rId3" imgW="1155700" imgH="2413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524000"/>
                        <a:ext cx="29196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3333" y="2286000"/>
          <a:ext cx="48768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6" name="Equation" r:id="rId5" imgW="1930400" imgH="381000" progId="Equation.DSMT4">
                  <p:embed/>
                </p:oleObj>
              </mc:Choice>
              <mc:Fallback>
                <p:oleObj name="Equation" r:id="rId5" imgW="1930400" imgH="3810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333" y="2286000"/>
                        <a:ext cx="4876800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5083" y="3429000"/>
          <a:ext cx="54292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7" name="Equation" r:id="rId7" imgW="2476500" imgH="660400" progId="Equation.DSMT4">
                  <p:embed/>
                </p:oleObj>
              </mc:Choice>
              <mc:Fallback>
                <p:oleObj name="Equation" r:id="rId7" imgW="2476500" imgH="6604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5083" y="3429000"/>
                        <a:ext cx="542925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5083" y="5029200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Measuring the structure function in </a:t>
            </a:r>
            <a:r>
              <a:rPr lang="en-US" sz="2000" dirty="0" err="1">
                <a:solidFill>
                  <a:srgbClr val="0000FF"/>
                </a:solidFill>
              </a:rPr>
              <a:t>eP</a:t>
            </a:r>
            <a:r>
              <a:rPr lang="en-US" sz="2000" dirty="0">
                <a:solidFill>
                  <a:srgbClr val="0000FF"/>
                </a:solidFill>
              </a:rPr>
              <a:t> scattering gives sum of charged weighted </a:t>
            </a:r>
            <a:r>
              <a:rPr lang="en-US" sz="2000" dirty="0" err="1">
                <a:solidFill>
                  <a:srgbClr val="0000FF"/>
                </a:solidFill>
              </a:rPr>
              <a:t>parton</a:t>
            </a:r>
            <a:r>
              <a:rPr lang="en-US" sz="2000" dirty="0">
                <a:solidFill>
                  <a:srgbClr val="0000FF"/>
                </a:solidFill>
              </a:rPr>
              <a:t> distributions. To separate the distributions, one needs to do multiple measurements, </a:t>
            </a:r>
            <a:r>
              <a:rPr lang="en-US" sz="2000" dirty="0" err="1">
                <a:solidFill>
                  <a:srgbClr val="0000FF"/>
                </a:solidFill>
              </a:rPr>
              <a:t>ep</a:t>
            </a:r>
            <a:r>
              <a:rPr lang="en-US" sz="2000" dirty="0">
                <a:solidFill>
                  <a:srgbClr val="0000FF"/>
                </a:solidFill>
              </a:rPr>
              <a:t>, en, </a:t>
            </a:r>
            <a:r>
              <a:rPr lang="en-US" sz="20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n</a:t>
            </a:r>
            <a:r>
              <a:rPr lang="en-US" sz="2000" dirty="0" err="1">
                <a:solidFill>
                  <a:srgbClr val="0000FF"/>
                </a:solidFill>
              </a:rPr>
              <a:t>p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n</a:t>
            </a:r>
            <a:r>
              <a:rPr lang="en-US" sz="2000" dirty="0" err="1">
                <a:solidFill>
                  <a:srgbClr val="0000FF"/>
                </a:solidFill>
              </a:rPr>
              <a:t>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4369475"/>
            <a:ext cx="2666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Momentum distribution sum does not add to 1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 some of the momentum is carried by neutral content of the proton – </a:t>
            </a:r>
            <a:br>
              <a:rPr lang="en-US" dirty="0">
                <a:solidFill>
                  <a:srgbClr val="FF0000"/>
                </a:solidFill>
                <a:sym typeface="Wingdings"/>
              </a:rPr>
            </a:br>
            <a:r>
              <a:rPr lang="en-US" dirty="0">
                <a:solidFill>
                  <a:srgbClr val="FF0000"/>
                </a:solidFill>
                <a:sym typeface="Wingdings"/>
              </a:rPr>
              <a:t>Gluon distribution!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16764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42F7"/>
                </a:solidFill>
              </a:rPr>
              <a:t>In fact </a:t>
            </a:r>
            <a:r>
              <a:rPr lang="en-US" dirty="0" err="1">
                <a:solidFill>
                  <a:srgbClr val="FF42F7"/>
                </a:solidFill>
              </a:rPr>
              <a:t>partons</a:t>
            </a:r>
            <a:r>
              <a:rPr lang="en-US" dirty="0">
                <a:solidFill>
                  <a:srgbClr val="FF42F7"/>
                </a:solidFill>
              </a:rPr>
              <a:t> do interact, resulting in scaling violation.</a:t>
            </a:r>
          </a:p>
          <a:p>
            <a:pPr algn="ctr"/>
            <a:endParaRPr lang="en-US" dirty="0">
              <a:solidFill>
                <a:srgbClr val="FF42F7"/>
              </a:solidFill>
            </a:endParaRPr>
          </a:p>
          <a:p>
            <a:pPr algn="ctr"/>
            <a:r>
              <a:rPr lang="en-US" dirty="0">
                <a:solidFill>
                  <a:srgbClr val="FF42F7"/>
                </a:solidFill>
              </a:rPr>
              <a:t>Scaling violation can be calculated in perturbation theory due to asymptotic freedom.</a:t>
            </a:r>
          </a:p>
        </p:txBody>
      </p:sp>
    </p:spTree>
    <p:extLst>
      <p:ext uri="{BB962C8B-B14F-4D97-AF65-F5344CB8AC3E}">
        <p14:creationId xmlns:p14="http://schemas.microsoft.com/office/powerpoint/2010/main" val="63794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External fermion lines contribute the </a:t>
            </a:r>
            <a:r>
              <a:rPr lang="en-US" err="1"/>
              <a:t>spinors</a:t>
            </a:r>
            <a:endParaRPr lang="en-US"/>
          </a:p>
          <a:p>
            <a:r>
              <a:rPr lang="en-US"/>
              <a:t>External photon lines contribute polarization vector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88326" y="2744691"/>
            <a:ext cx="4153266" cy="643948"/>
            <a:chOff x="688326" y="2744691"/>
            <a:chExt cx="4153266" cy="643948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20400000" flipV="1">
              <a:off x="688326" y="3065126"/>
              <a:ext cx="1882775" cy="1587"/>
              <a:chOff x="1392" y="1488"/>
              <a:chExt cx="1584" cy="0"/>
            </a:xfrm>
          </p:grpSpPr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tailEnd type="oval"/>
                  </a:ln>
                </a:endParaRPr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tailEnd type="oval"/>
                  </a:ln>
                </a:endParaRPr>
              </a:p>
            </p:txBody>
          </p:sp>
        </p:grp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4324184"/>
                </p:ext>
              </p:extLst>
            </p:nvPr>
          </p:nvGraphicFramePr>
          <p:xfrm>
            <a:off x="2514600" y="3037395"/>
            <a:ext cx="2326992" cy="351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21" name="Equation" r:id="rId3" imgW="1346200" imgH="203200" progId="Equation.DSMT4">
                    <p:embed/>
                  </p:oleObj>
                </mc:Choice>
                <mc:Fallback>
                  <p:oleObj name="Equation" r:id="rId3" imgW="1346200" imgH="203200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14600" y="3037395"/>
                          <a:ext cx="2326992" cy="3512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Connector 11"/>
            <p:cNvCxnSpPr/>
            <p:nvPr/>
          </p:nvCxnSpPr>
          <p:spPr>
            <a:xfrm flipV="1">
              <a:off x="1710405" y="2744691"/>
              <a:ext cx="804195" cy="292704"/>
            </a:xfrm>
            <a:prstGeom prst="line">
              <a:avLst/>
            </a:prstGeom>
            <a:ln w="38100" cmpd="sng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840726" y="4096087"/>
            <a:ext cx="4036074" cy="399713"/>
            <a:chOff x="840726" y="4096087"/>
            <a:chExt cx="4036074" cy="399713"/>
          </a:xfrm>
        </p:grpSpPr>
        <p:grpSp>
          <p:nvGrpSpPr>
            <p:cNvPr id="13" name="Group 7"/>
            <p:cNvGrpSpPr>
              <a:grpSpLocks/>
            </p:cNvGrpSpPr>
            <p:nvPr/>
          </p:nvGrpSpPr>
          <p:grpSpPr bwMode="auto">
            <a:xfrm rot="20400000" flipV="1">
              <a:off x="840726" y="4096087"/>
              <a:ext cx="1882775" cy="1587"/>
              <a:chOff x="1392" y="1488"/>
              <a:chExt cx="1584" cy="0"/>
            </a:xfrm>
          </p:grpSpPr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tailEnd type="oval"/>
                  </a:ln>
                </a:endParaRPr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tailEnd type="oval"/>
                  </a:ln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 flipH="1">
              <a:off x="906210" y="4126896"/>
              <a:ext cx="804195" cy="292704"/>
            </a:xfrm>
            <a:prstGeom prst="line">
              <a:avLst/>
            </a:prstGeom>
            <a:ln w="38100" cmpd="sng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8352325"/>
                </p:ext>
              </p:extLst>
            </p:nvPr>
          </p:nvGraphicFramePr>
          <p:xfrm>
            <a:off x="2549808" y="4144556"/>
            <a:ext cx="2326992" cy="351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22" name="Equation" r:id="rId5" imgW="1346200" imgH="203200" progId="Equation.DSMT4">
                    <p:embed/>
                  </p:oleObj>
                </mc:Choice>
                <mc:Fallback>
                  <p:oleObj name="Equation" r:id="rId5" imgW="1346200" imgH="203200" progId="Equation.DSMT4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49808" y="4144556"/>
                          <a:ext cx="2326992" cy="3512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/>
          <p:cNvGrpSpPr/>
          <p:nvPr/>
        </p:nvGrpSpPr>
        <p:grpSpPr>
          <a:xfrm>
            <a:off x="5107926" y="2707360"/>
            <a:ext cx="3793187" cy="615278"/>
            <a:chOff x="5107926" y="2707360"/>
            <a:chExt cx="3793187" cy="615278"/>
          </a:xfrm>
        </p:grpSpPr>
        <p:grpSp>
          <p:nvGrpSpPr>
            <p:cNvPr id="20" name="Group 15"/>
            <p:cNvGrpSpPr>
              <a:grpSpLocks/>
            </p:cNvGrpSpPr>
            <p:nvPr/>
          </p:nvGrpSpPr>
          <p:grpSpPr bwMode="auto">
            <a:xfrm rot="20400000" flipH="1">
              <a:off x="5107926" y="3029286"/>
              <a:ext cx="1882775" cy="1588"/>
              <a:chOff x="1392" y="1488"/>
              <a:chExt cx="1584" cy="0"/>
            </a:xfrm>
          </p:grpSpPr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 flipV="1">
              <a:off x="6129462" y="2707360"/>
              <a:ext cx="804195" cy="292704"/>
            </a:xfrm>
            <a:prstGeom prst="line">
              <a:avLst/>
            </a:prstGeom>
            <a:ln w="38100" cmpd="sng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6217339"/>
                </p:ext>
              </p:extLst>
            </p:nvPr>
          </p:nvGraphicFramePr>
          <p:xfrm>
            <a:off x="6553200" y="2971800"/>
            <a:ext cx="2347913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23" name="Equation" r:id="rId7" imgW="1358900" imgH="203200" progId="Equation.DSMT4">
                    <p:embed/>
                  </p:oleObj>
                </mc:Choice>
                <mc:Fallback>
                  <p:oleObj name="Equation" r:id="rId7" imgW="1358900" imgH="203200" progId="Equation.DSMT4">
                    <p:embed/>
                    <p:pic>
                      <p:nvPicPr>
                        <p:cNvPr id="25" name="Object 2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553200" y="2971800"/>
                          <a:ext cx="2347913" cy="3508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31"/>
          <p:cNvGrpSpPr/>
          <p:nvPr/>
        </p:nvGrpSpPr>
        <p:grpSpPr>
          <a:xfrm>
            <a:off x="5277499" y="4284326"/>
            <a:ext cx="3623615" cy="416851"/>
            <a:chOff x="5277499" y="4284326"/>
            <a:chExt cx="3623615" cy="416851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5334000" y="4313644"/>
              <a:ext cx="804195" cy="292704"/>
            </a:xfrm>
            <a:prstGeom prst="line">
              <a:avLst/>
            </a:prstGeom>
            <a:ln w="38100" cmpd="sng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15"/>
            <p:cNvGrpSpPr>
              <a:grpSpLocks/>
            </p:cNvGrpSpPr>
            <p:nvPr/>
          </p:nvGrpSpPr>
          <p:grpSpPr bwMode="auto">
            <a:xfrm rot="20400000" flipH="1">
              <a:off x="5277499" y="4284326"/>
              <a:ext cx="1882775" cy="1588"/>
              <a:chOff x="1392" y="1488"/>
              <a:chExt cx="1584" cy="0"/>
            </a:xfrm>
          </p:grpSpPr>
          <p:sp>
            <p:nvSpPr>
              <p:cNvPr id="29" name="Line 16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17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1251020"/>
                </p:ext>
              </p:extLst>
            </p:nvPr>
          </p:nvGraphicFramePr>
          <p:xfrm>
            <a:off x="6553200" y="4343400"/>
            <a:ext cx="2347914" cy="3577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24" name="Equation" r:id="rId9" imgW="1333500" imgH="203200" progId="Equation.DSMT4">
                    <p:embed/>
                  </p:oleObj>
                </mc:Choice>
                <mc:Fallback>
                  <p:oleObj name="Equation" r:id="rId9" imgW="1333500" imgH="203200" progId="Equation.DSMT4">
                    <p:embed/>
                    <p:pic>
                      <p:nvPicPr>
                        <p:cNvPr id="31" name="Object 30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553200" y="4343400"/>
                          <a:ext cx="2347914" cy="3577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Group 38"/>
          <p:cNvGrpSpPr/>
          <p:nvPr/>
        </p:nvGrpSpPr>
        <p:grpSpPr>
          <a:xfrm>
            <a:off x="449263" y="5618163"/>
            <a:ext cx="3259235" cy="778171"/>
            <a:chOff x="449263" y="5618163"/>
            <a:chExt cx="3259235" cy="778171"/>
          </a:xfrm>
        </p:grpSpPr>
        <p:sp>
          <p:nvSpPr>
            <p:cNvPr id="33" name="Freeform 21"/>
            <p:cNvSpPr>
              <a:spLocks/>
            </p:cNvSpPr>
            <p:nvPr/>
          </p:nvSpPr>
          <p:spPr bwMode="auto">
            <a:xfrm flipH="1">
              <a:off x="449263" y="5618163"/>
              <a:ext cx="2065337" cy="173037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438400" y="5618163"/>
              <a:ext cx="152400" cy="1730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2629609"/>
                </p:ext>
              </p:extLst>
            </p:nvPr>
          </p:nvGraphicFramePr>
          <p:xfrm>
            <a:off x="1142999" y="5943599"/>
            <a:ext cx="2565499" cy="452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25" name="Equation" r:id="rId11" imgW="1295400" imgH="228600" progId="Equation.DSMT4">
                    <p:embed/>
                  </p:oleObj>
                </mc:Choice>
                <mc:Fallback>
                  <p:oleObj name="Equation" r:id="rId11" imgW="1295400" imgH="228600" progId="Equation.DSMT4">
                    <p:embed/>
                    <p:pic>
                      <p:nvPicPr>
                        <p:cNvPr id="36" name="Object 35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142999" y="5943599"/>
                          <a:ext cx="2565499" cy="4527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Group 39"/>
          <p:cNvGrpSpPr/>
          <p:nvPr/>
        </p:nvGrpSpPr>
        <p:grpSpPr>
          <a:xfrm>
            <a:off x="4724400" y="5618163"/>
            <a:ext cx="2992438" cy="828675"/>
            <a:chOff x="4724400" y="5618163"/>
            <a:chExt cx="2992438" cy="828675"/>
          </a:xfrm>
        </p:grpSpPr>
        <p:sp>
          <p:nvSpPr>
            <p:cNvPr id="34" name="Freeform 21"/>
            <p:cNvSpPr>
              <a:spLocks/>
            </p:cNvSpPr>
            <p:nvPr/>
          </p:nvSpPr>
          <p:spPr bwMode="auto">
            <a:xfrm flipH="1">
              <a:off x="4800600" y="5618163"/>
              <a:ext cx="2065337" cy="173037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7796485"/>
                </p:ext>
              </p:extLst>
            </p:nvPr>
          </p:nvGraphicFramePr>
          <p:xfrm>
            <a:off x="5176838" y="5945188"/>
            <a:ext cx="2540000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26" name="Equation" r:id="rId13" imgW="1282700" imgH="254000" progId="Equation.DSMT4">
                    <p:embed/>
                  </p:oleObj>
                </mc:Choice>
                <mc:Fallback>
                  <p:oleObj name="Equation" r:id="rId13" imgW="1282700" imgH="254000" progId="Equation.DSMT4">
                    <p:embed/>
                    <p:pic>
                      <p:nvPicPr>
                        <p:cNvPr id="37" name="Object 36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176838" y="5945188"/>
                          <a:ext cx="2540000" cy="501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Oval 37"/>
            <p:cNvSpPr/>
            <p:nvPr/>
          </p:nvSpPr>
          <p:spPr>
            <a:xfrm>
              <a:off x="4724400" y="5638800"/>
              <a:ext cx="152400" cy="1730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74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rules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958804"/>
              </p:ext>
            </p:extLst>
          </p:nvPr>
        </p:nvGraphicFramePr>
        <p:xfrm>
          <a:off x="483028" y="1447800"/>
          <a:ext cx="281516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19" name="Equation" r:id="rId3" imgW="1206500" imgH="228600" progId="Equation.DSMT4">
                  <p:embed/>
                </p:oleObj>
              </mc:Choice>
              <mc:Fallback>
                <p:oleObj name="Equation" r:id="rId3" imgW="1206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028" y="1447800"/>
                        <a:ext cx="2815167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58544"/>
              </p:ext>
            </p:extLst>
          </p:nvPr>
        </p:nvGraphicFramePr>
        <p:xfrm>
          <a:off x="533400" y="1981200"/>
          <a:ext cx="64008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20" name="Equation" r:id="rId5" imgW="2743200" imgH="469900" progId="Equation.DSMT4">
                  <p:embed/>
                </p:oleObj>
              </mc:Choice>
              <mc:Fallback>
                <p:oleObj name="Equation" r:id="rId5" imgW="27432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1981200"/>
                        <a:ext cx="6400800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576542"/>
              </p:ext>
            </p:extLst>
          </p:nvPr>
        </p:nvGraphicFramePr>
        <p:xfrm>
          <a:off x="4369811" y="1219200"/>
          <a:ext cx="37338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21" name="Equation" r:id="rId7" imgW="1600200" imgH="431800" progId="Equation.DSMT4">
                  <p:embed/>
                </p:oleObj>
              </mc:Choice>
              <mc:Fallback>
                <p:oleObj name="Equation" r:id="rId7" imgW="16002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69811" y="1219200"/>
                        <a:ext cx="373380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294554"/>
              </p:ext>
            </p:extLst>
          </p:nvPr>
        </p:nvGraphicFramePr>
        <p:xfrm>
          <a:off x="533400" y="3140075"/>
          <a:ext cx="74676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22" name="Equation" r:id="rId9" imgW="3200400" imgH="482600" progId="Equation.DSMT4">
                  <p:embed/>
                </p:oleObj>
              </mc:Choice>
              <mc:Fallback>
                <p:oleObj name="Equation" r:id="rId9" imgW="32004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3400" y="3140075"/>
                        <a:ext cx="7467600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69373"/>
              </p:ext>
            </p:extLst>
          </p:nvPr>
        </p:nvGraphicFramePr>
        <p:xfrm>
          <a:off x="546100" y="4237038"/>
          <a:ext cx="631190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23" name="Equation" r:id="rId11" imgW="2705100" imgH="469900" progId="Equation.DSMT4">
                  <p:embed/>
                </p:oleObj>
              </mc:Choice>
              <mc:Fallback>
                <p:oleObj name="Equation" r:id="rId11" imgW="27051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6100" y="4237038"/>
                        <a:ext cx="6311900" cy="109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1925"/>
              </p:ext>
            </p:extLst>
          </p:nvPr>
        </p:nvGraphicFramePr>
        <p:xfrm>
          <a:off x="533401" y="5308890"/>
          <a:ext cx="6248399" cy="939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24" name="Equation" r:id="rId13" imgW="3213100" imgH="482600" progId="Equation.DSMT4">
                  <p:embed/>
                </p:oleObj>
              </mc:Choice>
              <mc:Fallback>
                <p:oleObj name="Equation" r:id="rId13" imgW="32131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3401" y="5308890"/>
                        <a:ext cx="6248399" cy="939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455629"/>
              </p:ext>
            </p:extLst>
          </p:nvPr>
        </p:nvGraphicFramePr>
        <p:xfrm>
          <a:off x="4495800" y="5773882"/>
          <a:ext cx="4549588" cy="703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25" name="Equation" r:id="rId15" imgW="2794000" imgH="431800" progId="Equation.DSMT4">
                  <p:embed/>
                </p:oleObj>
              </mc:Choice>
              <mc:Fallback>
                <p:oleObj name="Equation" r:id="rId15" imgW="27940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95800" y="5773882"/>
                        <a:ext cx="4549588" cy="703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23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Body Scattering Formula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25-Mar-22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927804"/>
              </p:ext>
            </p:extLst>
          </p:nvPr>
        </p:nvGraphicFramePr>
        <p:xfrm>
          <a:off x="1905000" y="2895600"/>
          <a:ext cx="508376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0" name="Equation" r:id="rId3" imgW="1574800" imgH="495300" progId="Equation.DSMT4">
                  <p:embed/>
                </p:oleObj>
              </mc:Choice>
              <mc:Fallback>
                <p:oleObj name="Equation" r:id="rId3" imgW="15748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2895600"/>
                        <a:ext cx="5083763" cy="1600200"/>
                      </a:xfrm>
                      <a:prstGeom prst="rect">
                        <a:avLst/>
                      </a:prstGeom>
                      <a:ln w="28575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70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Mott Scattering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25-Mar-22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81992" y="1845974"/>
            <a:ext cx="3635375" cy="2708852"/>
            <a:chOff x="383798" y="1845974"/>
            <a:chExt cx="3635375" cy="2708852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 rot="1200000">
              <a:off x="383798" y="1845974"/>
              <a:ext cx="1882775" cy="0"/>
              <a:chOff x="1392" y="1488"/>
              <a:chExt cx="1584" cy="0"/>
            </a:xfrm>
          </p:grpSpPr>
          <p:sp>
            <p:nvSpPr>
              <p:cNvPr id="7" name="Line 5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 rot="20400000" flipV="1">
              <a:off x="2136398" y="1847465"/>
              <a:ext cx="1882775" cy="0"/>
              <a:chOff x="1392" y="1488"/>
              <a:chExt cx="1584" cy="0"/>
            </a:xfrm>
          </p:grpSpPr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4"/>
            <p:cNvGrpSpPr>
              <a:grpSpLocks/>
            </p:cNvGrpSpPr>
            <p:nvPr/>
          </p:nvGrpSpPr>
          <p:grpSpPr bwMode="auto">
            <a:xfrm rot="20400000" flipV="1">
              <a:off x="383798" y="4554826"/>
              <a:ext cx="1882775" cy="0"/>
              <a:chOff x="1392" y="1488"/>
              <a:chExt cx="1584" cy="0"/>
            </a:xfrm>
          </p:grpSpPr>
          <p:sp>
            <p:nvSpPr>
              <p:cNvPr id="13" name="Line 5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7"/>
            <p:cNvGrpSpPr>
              <a:grpSpLocks/>
            </p:cNvGrpSpPr>
            <p:nvPr/>
          </p:nvGrpSpPr>
          <p:grpSpPr bwMode="auto">
            <a:xfrm rot="1200000">
              <a:off x="2136398" y="4553335"/>
              <a:ext cx="1882775" cy="0"/>
              <a:chOff x="1392" y="1488"/>
              <a:chExt cx="1584" cy="0"/>
            </a:xfrm>
          </p:grpSpPr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Freeform 21"/>
            <p:cNvSpPr>
              <a:spLocks/>
            </p:cNvSpPr>
            <p:nvPr/>
          </p:nvSpPr>
          <p:spPr bwMode="auto">
            <a:xfrm rot="16200000" flipH="1">
              <a:off x="1090613" y="3116301"/>
              <a:ext cx="2065337" cy="173037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V="1">
            <a:off x="788794" y="47244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17394" y="4800600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e, </a:t>
            </a:r>
            <a:r>
              <a:rPr lang="en-US" i="1" dirty="0"/>
              <a:t>p</a:t>
            </a:r>
            <a:r>
              <a:rPr lang="en-US" i="1" baseline="-25000" dirty="0"/>
              <a:t>1</a:t>
            </a:r>
            <a:endParaRPr lang="en-US" i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941194" y="16002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93594" y="1295400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2</a:t>
            </a:r>
            <a:endParaRPr lang="en-US" i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613499" y="1525491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8981" y="1272115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4</a:t>
            </a:r>
            <a:endParaRPr lang="en-US" i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554656" y="4629759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54643" y="4768334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e, </a:t>
            </a:r>
            <a:r>
              <a:rPr lang="en-US" i="1" dirty="0"/>
              <a:t>p</a:t>
            </a:r>
            <a:r>
              <a:rPr lang="en-US" i="1" baseline="-25000" dirty="0"/>
              <a:t>3</a:t>
            </a:r>
            <a:endParaRPr lang="en-US" i="1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160394" y="25908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36581" y="2831068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q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483994" y="4313644"/>
            <a:ext cx="3124200" cy="1059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438400" y="2525205"/>
            <a:ext cx="0" cy="143719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60194" y="1828800"/>
            <a:ext cx="3124200" cy="1059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174580"/>
              </p:ext>
            </p:extLst>
          </p:nvPr>
        </p:nvGraphicFramePr>
        <p:xfrm>
          <a:off x="5570537" y="2913063"/>
          <a:ext cx="3116263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49" name="Equation" r:id="rId3" imgW="1168400" imgH="279400" progId="Equation.DSMT4">
                  <p:embed/>
                </p:oleObj>
              </mc:Choice>
              <mc:Fallback>
                <p:oleObj name="Equation" r:id="rId3" imgW="11684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70537" y="2913063"/>
                        <a:ext cx="3116263" cy="744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713718"/>
              </p:ext>
            </p:extLst>
          </p:nvPr>
        </p:nvGraphicFramePr>
        <p:xfrm>
          <a:off x="4162425" y="2713038"/>
          <a:ext cx="1052513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50" name="Equation" r:id="rId5" imgW="381000" imgH="431800" progId="Equation.DSMT4">
                  <p:embed/>
                </p:oleObj>
              </mc:Choice>
              <mc:Fallback>
                <p:oleObj name="Equation" r:id="rId5" imgW="3810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62425" y="2713038"/>
                        <a:ext cx="1052513" cy="119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44359"/>
              </p:ext>
            </p:extLst>
          </p:nvPr>
        </p:nvGraphicFramePr>
        <p:xfrm>
          <a:off x="4191000" y="1846262"/>
          <a:ext cx="30480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51" name="Equation" r:id="rId7" imgW="1143000" imgH="279400" progId="Equation.DSMT4">
                  <p:embed/>
                </p:oleObj>
              </mc:Choice>
              <mc:Fallback>
                <p:oleObj name="Equation" r:id="rId7" imgW="11430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91000" y="1846262"/>
                        <a:ext cx="3048000" cy="744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792403"/>
              </p:ext>
            </p:extLst>
          </p:nvPr>
        </p:nvGraphicFramePr>
        <p:xfrm>
          <a:off x="4874311" y="3638550"/>
          <a:ext cx="2821889" cy="5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52" name="Equation" r:id="rId9" imgW="1320800" imgH="279400" progId="Equation.DSMT4">
                  <p:embed/>
                </p:oleObj>
              </mc:Choice>
              <mc:Fallback>
                <p:oleObj name="Equation" r:id="rId9" imgW="13208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74311" y="3638550"/>
                        <a:ext cx="2821889" cy="59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461138"/>
              </p:ext>
            </p:extLst>
          </p:nvPr>
        </p:nvGraphicFramePr>
        <p:xfrm>
          <a:off x="4889500" y="4279900"/>
          <a:ext cx="27955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53" name="Equation" r:id="rId11" imgW="1308100" imgH="279400" progId="Equation.DSMT4">
                  <p:embed/>
                </p:oleObj>
              </mc:Choice>
              <mc:Fallback>
                <p:oleObj name="Equation" r:id="rId11" imgW="1308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89500" y="4279900"/>
                        <a:ext cx="2795588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488175"/>
              </p:ext>
            </p:extLst>
          </p:nvPr>
        </p:nvGraphicFramePr>
        <p:xfrm>
          <a:off x="3657600" y="-762000"/>
          <a:ext cx="5154613" cy="597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54" name="Equation" r:id="rId13" imgW="1993900" imgH="2311400" progId="Equation.DSMT4">
                  <p:embed/>
                </p:oleObj>
              </mc:Choice>
              <mc:Fallback>
                <p:oleObj name="Equation" r:id="rId13" imgW="1993900" imgH="231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57600" y="-762000"/>
                        <a:ext cx="5154613" cy="597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698514"/>
              </p:ext>
            </p:extLst>
          </p:nvPr>
        </p:nvGraphicFramePr>
        <p:xfrm>
          <a:off x="285750" y="5148263"/>
          <a:ext cx="8401050" cy="1394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55" name="Equation" r:id="rId15" imgW="4203700" imgH="698500" progId="Equation.DSMT4">
                  <p:embed/>
                </p:oleObj>
              </mc:Choice>
              <mc:Fallback>
                <p:oleObj name="Equation" r:id="rId15" imgW="42037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5750" y="5148263"/>
                        <a:ext cx="8401050" cy="1394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933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Averaging over spins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25-Mar-22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25332"/>
              </p:ext>
            </p:extLst>
          </p:nvPr>
        </p:nvGraphicFramePr>
        <p:xfrm>
          <a:off x="228600" y="1447799"/>
          <a:ext cx="8537868" cy="649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58" name="Equation" r:id="rId3" imgW="4508500" imgH="342900" progId="Equation.DSMT4">
                  <p:embed/>
                </p:oleObj>
              </mc:Choice>
              <mc:Fallback>
                <p:oleObj name="Equation" r:id="rId3" imgW="45085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447799"/>
                        <a:ext cx="8537868" cy="649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792814"/>
              </p:ext>
            </p:extLst>
          </p:nvPr>
        </p:nvGraphicFramePr>
        <p:xfrm>
          <a:off x="203200" y="2286000"/>
          <a:ext cx="86979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59" name="Equation" r:id="rId5" imgW="4470400" imgH="469900" progId="Equation.DSMT4">
                  <p:embed/>
                </p:oleObj>
              </mc:Choice>
              <mc:Fallback>
                <p:oleObj name="Equation" r:id="rId5" imgW="4470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200" y="2286000"/>
                        <a:ext cx="8697913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031937"/>
              </p:ext>
            </p:extLst>
          </p:nvPr>
        </p:nvGraphicFramePr>
        <p:xfrm>
          <a:off x="251830" y="3124200"/>
          <a:ext cx="4247767" cy="61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60" name="Equation" r:id="rId7" imgW="1917700" imgH="279400" progId="Equation.DSMT4">
                  <p:embed/>
                </p:oleObj>
              </mc:Choice>
              <mc:Fallback>
                <p:oleObj name="Equation" r:id="rId7" imgW="19177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830" y="3124200"/>
                        <a:ext cx="4247767" cy="618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892417"/>
              </p:ext>
            </p:extLst>
          </p:nvPr>
        </p:nvGraphicFramePr>
        <p:xfrm>
          <a:off x="304800" y="3962400"/>
          <a:ext cx="6692901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61" name="Equation" r:id="rId9" imgW="3022600" imgH="304800" progId="Equation.DSMT4">
                  <p:embed/>
                </p:oleObj>
              </mc:Choice>
              <mc:Fallback>
                <p:oleObj name="Equation" r:id="rId9" imgW="30226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" y="3962400"/>
                        <a:ext cx="6692901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478636"/>
              </p:ext>
            </p:extLst>
          </p:nvPr>
        </p:nvGraphicFramePr>
        <p:xfrm>
          <a:off x="304800" y="4876800"/>
          <a:ext cx="700246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62" name="Equation" r:id="rId11" imgW="3162300" imgH="228600" progId="Equation.DSMT4">
                  <p:embed/>
                </p:oleObj>
              </mc:Choice>
              <mc:Fallback>
                <p:oleObj name="Equation" r:id="rId11" imgW="31623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800" y="4876800"/>
                        <a:ext cx="7002462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747908"/>
              </p:ext>
            </p:extLst>
          </p:nvPr>
        </p:nvGraphicFramePr>
        <p:xfrm>
          <a:off x="304800" y="5553075"/>
          <a:ext cx="413543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63" name="Equation" r:id="rId13" imgW="1866900" imgH="279400" progId="Equation.DSMT4">
                  <p:embed/>
                </p:oleObj>
              </mc:Choice>
              <mc:Fallback>
                <p:oleObj name="Equation" r:id="rId13" imgW="18669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4800" y="5553075"/>
                        <a:ext cx="4135437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578120"/>
              </p:ext>
            </p:extLst>
          </p:nvPr>
        </p:nvGraphicFramePr>
        <p:xfrm>
          <a:off x="4895850" y="5410200"/>
          <a:ext cx="4021138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64" name="Equation" r:id="rId15" imgW="1816100" imgH="495300" progId="Equation.DSMT4">
                  <p:embed/>
                </p:oleObj>
              </mc:Choice>
              <mc:Fallback>
                <p:oleObj name="Equation" r:id="rId15" imgW="18161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95850" y="5410200"/>
                        <a:ext cx="4021138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414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70562</TotalTime>
  <Words>1450</Words>
  <Application>Microsoft Macintosh PowerPoint</Application>
  <PresentationFormat>On-screen Show (4:3)</PresentationFormat>
  <Paragraphs>385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Cambria Math</vt:lpstr>
      <vt:lpstr>Helvetica</vt:lpstr>
      <vt:lpstr>Symbol</vt:lpstr>
      <vt:lpstr>Office Theme</vt:lpstr>
      <vt:lpstr>Equation</vt:lpstr>
      <vt:lpstr>Physics 535 : Lecture 14</vt:lpstr>
      <vt:lpstr>QED Feynman Rules</vt:lpstr>
      <vt:lpstr>Dirac Field Anti-commutators</vt:lpstr>
      <vt:lpstr>Feynman Rules for QED</vt:lpstr>
      <vt:lpstr>External Lines</vt:lpstr>
      <vt:lpstr>More rules …</vt:lpstr>
      <vt:lpstr>Two Body Scattering Formula</vt:lpstr>
      <vt:lpstr>Mott Scattering</vt:lpstr>
      <vt:lpstr>Averaging over spins</vt:lpstr>
      <vt:lpstr>Averaging over spins</vt:lpstr>
      <vt:lpstr>For Mott Scattering</vt:lpstr>
      <vt:lpstr>For Mott Scattering</vt:lpstr>
      <vt:lpstr>Electron-Electron Scattering</vt:lpstr>
      <vt:lpstr>Electron-Positron Scattering</vt:lpstr>
      <vt:lpstr>Electron-Positron Scattering</vt:lpstr>
      <vt:lpstr>Electron-Positron Scattering</vt:lpstr>
      <vt:lpstr>Compton Scattering</vt:lpstr>
      <vt:lpstr>Physics 535 : Lecture 15</vt:lpstr>
      <vt:lpstr>Matrix Element : Feynman Rules</vt:lpstr>
      <vt:lpstr>Averaging over Spins</vt:lpstr>
      <vt:lpstr>Surviving Helicity Combinations</vt:lpstr>
      <vt:lpstr>Cross section for : e+e–m+m–</vt:lpstr>
      <vt:lpstr>In Terms of Lorentz Invariants</vt:lpstr>
      <vt:lpstr>Mott Scattering Annihilation</vt:lpstr>
      <vt:lpstr>QED Connecting to the Experiments</vt:lpstr>
      <vt:lpstr>QED Feynman Rules: External Lines</vt:lpstr>
      <vt:lpstr>QED Feynman Rules: Propagators…</vt:lpstr>
      <vt:lpstr>Hadron Production in  e+-e– Collisions</vt:lpstr>
      <vt:lpstr>Hadron Production in  e+-e– Collisions</vt:lpstr>
      <vt:lpstr>Hadron Production in  e+-e– Collisions</vt:lpstr>
      <vt:lpstr>Quarks to Hadrons</vt:lpstr>
      <vt:lpstr>Cross Section at High Energy</vt:lpstr>
      <vt:lpstr>Graph of R</vt:lpstr>
      <vt:lpstr>Electron-Proton Elastic Scattering</vt:lpstr>
      <vt:lpstr>Mott Scattering</vt:lpstr>
      <vt:lpstr>Mott Scattering (em)</vt:lpstr>
      <vt:lpstr>Electron-Proton Elastic Scattering</vt:lpstr>
      <vt:lpstr>Electron-Proton Elastic Scattering</vt:lpstr>
      <vt:lpstr>Electron-Proton Elastic Scattering</vt:lpstr>
      <vt:lpstr>eP Elastic Form Factors</vt:lpstr>
      <vt:lpstr>Deep Inelastic Scattering</vt:lpstr>
      <vt:lpstr>Proton Structure Functions</vt:lpstr>
      <vt:lpstr>Discovery of ~Free Point  Particles within Proton</vt:lpstr>
      <vt:lpstr>Quark-Parton Model</vt:lpstr>
    </vt:vector>
  </TitlesOfParts>
  <Manager/>
  <Company>University of Wisconsin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535</dc:title>
  <dc:subject/>
  <dc:creator>Sridhara Dasu</dc:creator>
  <cp:keywords/>
  <dc:description/>
  <cp:lastModifiedBy>Sridhara Dasu</cp:lastModifiedBy>
  <cp:revision>646</cp:revision>
  <dcterms:created xsi:type="dcterms:W3CDTF">2012-01-24T18:30:37Z</dcterms:created>
  <dcterms:modified xsi:type="dcterms:W3CDTF">2022-03-25T23:47:46Z</dcterms:modified>
  <cp:category/>
</cp:coreProperties>
</file>