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256" r:id="rId10"/>
    <p:sldId id="297" r:id="rId11"/>
    <p:sldId id="303" r:id="rId12"/>
    <p:sldId id="271" r:id="rId13"/>
    <p:sldId id="270" r:id="rId14"/>
    <p:sldId id="272" r:id="rId15"/>
    <p:sldId id="298" r:id="rId16"/>
    <p:sldId id="299" r:id="rId17"/>
    <p:sldId id="273" r:id="rId18"/>
    <p:sldId id="304" r:id="rId19"/>
    <p:sldId id="305" r:id="rId20"/>
    <p:sldId id="306" r:id="rId21"/>
    <p:sldId id="286" r:id="rId22"/>
    <p:sldId id="307" r:id="rId23"/>
    <p:sldId id="308" r:id="rId24"/>
    <p:sldId id="268" r:id="rId25"/>
    <p:sldId id="309" r:id="rId26"/>
    <p:sldId id="310" r:id="rId27"/>
    <p:sldId id="311" r:id="rId28"/>
    <p:sldId id="282" r:id="rId29"/>
    <p:sldId id="283" r:id="rId30"/>
    <p:sldId id="284" r:id="rId31"/>
    <p:sldId id="319" r:id="rId32"/>
    <p:sldId id="320" r:id="rId33"/>
    <p:sldId id="321" r:id="rId34"/>
    <p:sldId id="322" r:id="rId35"/>
    <p:sldId id="323" r:id="rId36"/>
    <p:sldId id="324" r:id="rId37"/>
    <p:sldId id="318" r:id="rId38"/>
    <p:sldId id="257" r:id="rId39"/>
    <p:sldId id="264" r:id="rId40"/>
    <p:sldId id="258" r:id="rId41"/>
    <p:sldId id="259" r:id="rId42"/>
    <p:sldId id="260" r:id="rId43"/>
    <p:sldId id="261" r:id="rId44"/>
    <p:sldId id="262" r:id="rId45"/>
    <p:sldId id="263" r:id="rId46"/>
    <p:sldId id="265" r:id="rId47"/>
    <p:sldId id="266" r:id="rId48"/>
    <p:sldId id="267" r:id="rId49"/>
    <p:sldId id="276" r:id="rId50"/>
    <p:sldId id="277" r:id="rId51"/>
    <p:sldId id="278" r:id="rId52"/>
    <p:sldId id="279" r:id="rId53"/>
    <p:sldId id="280" r:id="rId54"/>
    <p:sldId id="281" r:id="rId55"/>
    <p:sldId id="290" r:id="rId56"/>
    <p:sldId id="291" r:id="rId57"/>
    <p:sldId id="293" r:id="rId58"/>
    <p:sldId id="294" r:id="rId59"/>
    <p:sldId id="295" r:id="rId60"/>
    <p:sldId id="296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E497-4061-4B01-9272-E6B65FA6B192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61E1-142F-4820-BF56-BC06A0D1E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8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E497-4061-4B01-9272-E6B65FA6B192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61E1-142F-4820-BF56-BC06A0D1E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E497-4061-4B01-9272-E6B65FA6B192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61E1-142F-4820-BF56-BC06A0D1E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4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E497-4061-4B01-9272-E6B65FA6B192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61E1-142F-4820-BF56-BC06A0D1E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2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E497-4061-4B01-9272-E6B65FA6B192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61E1-142F-4820-BF56-BC06A0D1E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E497-4061-4B01-9272-E6B65FA6B192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61E1-142F-4820-BF56-BC06A0D1E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0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E497-4061-4B01-9272-E6B65FA6B192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61E1-142F-4820-BF56-BC06A0D1E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9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E497-4061-4B01-9272-E6B65FA6B192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61E1-142F-4820-BF56-BC06A0D1E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9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E497-4061-4B01-9272-E6B65FA6B192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61E1-142F-4820-BF56-BC06A0D1E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E497-4061-4B01-9272-E6B65FA6B192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61E1-142F-4820-BF56-BC06A0D1E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0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E497-4061-4B01-9272-E6B65FA6B192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61E1-142F-4820-BF56-BC06A0D1E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1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AE497-4061-4B01-9272-E6B65FA6B192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C61E1-142F-4820-BF56-BC06A0D1E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0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XXII International </a:t>
            </a:r>
            <a:r>
              <a:rPr lang="en-US" dirty="0" err="1" smtClean="0"/>
              <a:t>Baldin</a:t>
            </a:r>
            <a:r>
              <a:rPr lang="en-US" dirty="0" smtClean="0"/>
              <a:t>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81" y="2743200"/>
            <a:ext cx="8229600" cy="353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767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4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WW analysis presented here was performed by Matt Herndon and Will Parker of the University of Wisconsin. Will Parker presented the results at ICHEP 2014 in Valencia, Spain.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Parker’s talk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91" y="1600200"/>
            <a:ext cx="63436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7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 pair analysis started by Higgs 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2567781"/>
            <a:ext cx="5676900" cy="2590800"/>
          </a:xfrm>
        </p:spPr>
      </p:pic>
      <p:sp>
        <p:nvSpPr>
          <p:cNvPr id="5" name="TextBox 4"/>
          <p:cNvSpPr txBox="1"/>
          <p:nvPr/>
        </p:nvSpPr>
        <p:spPr>
          <a:xfrm>
            <a:off x="2286000" y="4495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 0 H -&gt; parallel charged leptons</a:t>
            </a:r>
          </a:p>
        </p:txBody>
      </p:sp>
    </p:spTree>
    <p:extLst>
      <p:ext uri="{BB962C8B-B14F-4D97-AF65-F5344CB8AC3E}">
        <p14:creationId xmlns:p14="http://schemas.microsoft.com/office/powerpoint/2010/main" val="30919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Higgs decay is one source of W pairs</a:t>
            </a:r>
            <a:br>
              <a:rPr lang="en-US" dirty="0" smtClean="0"/>
            </a:br>
            <a:r>
              <a:rPr lang="en-US" dirty="0" smtClean="0"/>
              <a:t>other sources: off quarks s &amp; t channel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2567781"/>
            <a:ext cx="5676900" cy="2590800"/>
          </a:xfrm>
        </p:spPr>
      </p:pic>
    </p:spTree>
    <p:extLst>
      <p:ext uri="{BB962C8B-B14F-4D97-AF65-F5344CB8AC3E}">
        <p14:creationId xmlns:p14="http://schemas.microsoft.com/office/powerpoint/2010/main" val="235422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source </a:t>
            </a:r>
            <a:r>
              <a:rPr lang="en-US" dirty="0" err="1" smtClean="0"/>
              <a:t>ttbar</a:t>
            </a:r>
            <a:r>
              <a:rPr lang="en-US" dirty="0" smtClean="0"/>
              <a:t> pairs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2567781"/>
            <a:ext cx="5676900" cy="2590800"/>
          </a:xfrm>
        </p:spPr>
      </p:pic>
    </p:spTree>
    <p:extLst>
      <p:ext uri="{BB962C8B-B14F-4D97-AF65-F5344CB8AC3E}">
        <p14:creationId xmlns:p14="http://schemas.microsoft.com/office/powerpoint/2010/main" val="6851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 + jets Diagrams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93" y="1600200"/>
            <a:ext cx="625801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8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measurements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14" y="1600200"/>
            <a:ext cx="68885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8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decays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restrict the final state to </a:t>
            </a:r>
            <a:r>
              <a:rPr lang="en-US" dirty="0" err="1" smtClean="0"/>
              <a:t>leptonic</a:t>
            </a:r>
            <a:r>
              <a:rPr lang="en-US" dirty="0" smtClean="0"/>
              <a:t> decays</a:t>
            </a:r>
          </a:p>
          <a:p>
            <a:r>
              <a:rPr lang="en-US" dirty="0" smtClean="0"/>
              <a:t>W</a:t>
            </a:r>
            <a:r>
              <a:rPr lang="en-US" baseline="30000" dirty="0" smtClean="0"/>
              <a:t>+</a:t>
            </a:r>
            <a:r>
              <a:rPr lang="en-US" dirty="0" smtClean="0"/>
              <a:t> -&gt; </a:t>
            </a:r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 </a:t>
            </a:r>
            <a:r>
              <a:rPr lang="en-US" baseline="-25000" dirty="0" smtClean="0">
                <a:sym typeface="Symbol"/>
              </a:rPr>
              <a:t></a:t>
            </a:r>
          </a:p>
          <a:p>
            <a:r>
              <a:rPr lang="en-US" dirty="0" smtClean="0">
                <a:sym typeface="Symbol"/>
              </a:rPr>
              <a:t>W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 -&gt;e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 </a:t>
            </a:r>
            <a:r>
              <a:rPr lang="en-US" baseline="-25000" dirty="0" smtClean="0">
                <a:sym typeface="Symbol"/>
              </a:rPr>
              <a:t>e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W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 -&gt;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 </a:t>
            </a:r>
            <a:r>
              <a:rPr lang="en-US" baseline="-25000" dirty="0" smtClean="0">
                <a:sym typeface="Symbol"/>
              </a:rPr>
              <a:t></a:t>
            </a:r>
            <a:r>
              <a:rPr lang="en-US" dirty="0" smtClean="0">
                <a:sym typeface="Symbol"/>
              </a:rPr>
              <a:t> ; 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 -&gt; 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 </a:t>
            </a:r>
            <a:r>
              <a:rPr lang="en-US" baseline="-25000" dirty="0" smtClean="0">
                <a:sym typeface="Symbol"/>
              </a:rPr>
              <a:t></a:t>
            </a:r>
            <a:r>
              <a:rPr lang="en-US" dirty="0" smtClean="0">
                <a:sym typeface="Symbol"/>
              </a:rPr>
              <a:t> (e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e</a:t>
            </a:r>
            <a:r>
              <a:rPr lang="en-US" dirty="0" smtClean="0">
                <a:sym typeface="Symbol"/>
              </a:rPr>
              <a:t>) </a:t>
            </a:r>
            <a:r>
              <a:rPr lang="en-US" baseline="-25000" dirty="0" smtClean="0">
                <a:sym typeface="Symbol"/>
              </a:rPr>
              <a:t> </a:t>
            </a:r>
            <a:r>
              <a:rPr lang="en-US" dirty="0" smtClean="0">
                <a:sym typeface="Symbol"/>
              </a:rPr>
              <a:t>- smaller acceptance</a:t>
            </a:r>
          </a:p>
          <a:p>
            <a:r>
              <a:rPr lang="en-US" dirty="0" smtClean="0">
                <a:sym typeface="Symbol"/>
              </a:rPr>
              <a:t>Charge conjugates for W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 . So the final state is</a:t>
            </a:r>
          </a:p>
          <a:p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l</a:t>
            </a:r>
            <a:r>
              <a:rPr lang="en-US" baseline="30000" dirty="0" err="1" smtClean="0">
                <a:sym typeface="Symbol"/>
              </a:rPr>
              <a:t>+</a:t>
            </a:r>
            <a:r>
              <a:rPr lang="en-US" dirty="0" err="1" smtClean="0">
                <a:sym typeface="Symbol"/>
              </a:rPr>
              <a:t>l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 + 2 ’s (missing E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) + possible jets from initial state radiation, or from top quarks(background).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94" y="1600200"/>
            <a:ext cx="60230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4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and background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73" y="1600200"/>
            <a:ext cx="63134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9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 of </a:t>
            </a:r>
            <a:r>
              <a:rPr lang="en-US" dirty="0" err="1" smtClean="0"/>
              <a:t>Dubna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</a:p>
          <a:p>
            <a:r>
              <a:rPr lang="en-US" dirty="0" smtClean="0"/>
              <a:t>Igor </a:t>
            </a:r>
            <a:r>
              <a:rPr lang="en-US" dirty="0" err="1" smtClean="0"/>
              <a:t>Golovin’s</a:t>
            </a:r>
            <a:r>
              <a:rPr lang="en-US" dirty="0" smtClean="0"/>
              <a:t> biography of Igor </a:t>
            </a:r>
            <a:r>
              <a:rPr lang="en-US" dirty="0" err="1" smtClean="0"/>
              <a:t>Kurchatov</a:t>
            </a:r>
            <a:endParaRPr lang="en-US" dirty="0" smtClean="0"/>
          </a:p>
          <a:p>
            <a:r>
              <a:rPr lang="en-US" dirty="0" smtClean="0"/>
              <a:t>V. P. </a:t>
            </a:r>
            <a:r>
              <a:rPr lang="en-US" dirty="0" err="1" smtClean="0"/>
              <a:t>Dzhelepov’s</a:t>
            </a:r>
            <a:r>
              <a:rPr lang="en-US" dirty="0" smtClean="0"/>
              <a:t> article in HISAP ‘96 “when </a:t>
            </a:r>
            <a:r>
              <a:rPr lang="en-US" dirty="0" err="1" smtClean="0"/>
              <a:t>Dubna</a:t>
            </a:r>
            <a:r>
              <a:rPr lang="en-US" dirty="0" smtClean="0"/>
              <a:t> was not on the map”</a:t>
            </a:r>
          </a:p>
          <a:p>
            <a:r>
              <a:rPr lang="en-US" dirty="0" smtClean="0"/>
              <a:t>B. L. </a:t>
            </a:r>
            <a:r>
              <a:rPr lang="en-US" dirty="0" err="1" smtClean="0"/>
              <a:t>Ioffe’s</a:t>
            </a:r>
            <a:r>
              <a:rPr lang="en-US" dirty="0" smtClean="0"/>
              <a:t> article in HISAP ‘96 “Why the ‘tube’ did not proceed, the heavy water reactor at ITEF”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regions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49" y="1600200"/>
            <a:ext cx="62319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8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quarks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(</a:t>
            </a:r>
            <a:r>
              <a:rPr lang="en-US" dirty="0" err="1" smtClean="0">
                <a:sym typeface="Symbol"/>
              </a:rPr>
              <a:t>pbar</a:t>
            </a:r>
            <a:r>
              <a:rPr lang="en-US" dirty="0" smtClean="0">
                <a:sym typeface="Symbol"/>
              </a:rPr>
              <a:t> p -&gt; </a:t>
            </a:r>
            <a:r>
              <a:rPr lang="en-US" dirty="0" err="1" smtClean="0">
                <a:sym typeface="Symbol"/>
              </a:rPr>
              <a:t>tbar</a:t>
            </a:r>
            <a:r>
              <a:rPr lang="en-US" dirty="0" smtClean="0">
                <a:sym typeface="Symbol"/>
              </a:rPr>
              <a:t> t) at 1.96 </a:t>
            </a:r>
            <a:r>
              <a:rPr lang="en-US" dirty="0" err="1" smtClean="0">
                <a:sym typeface="Symbol"/>
              </a:rPr>
              <a:t>TeV</a:t>
            </a:r>
            <a:r>
              <a:rPr lang="en-US" dirty="0" smtClean="0">
                <a:sym typeface="Symbol"/>
              </a:rPr>
              <a:t>  2/3 (WW)</a:t>
            </a:r>
          </a:p>
          <a:p>
            <a:r>
              <a:rPr lang="en-US" dirty="0" err="1">
                <a:sym typeface="Symbol"/>
              </a:rPr>
              <a:t>t</a:t>
            </a:r>
            <a:r>
              <a:rPr lang="en-US" dirty="0" err="1" smtClean="0">
                <a:sym typeface="Symbol"/>
              </a:rPr>
              <a:t>bar</a:t>
            </a:r>
            <a:r>
              <a:rPr lang="en-US" dirty="0" smtClean="0">
                <a:sym typeface="Symbol"/>
              </a:rPr>
              <a:t> t -&gt; W</a:t>
            </a:r>
            <a:r>
              <a:rPr lang="en-US" baseline="30000" dirty="0" smtClean="0">
                <a:sym typeface="Symbol"/>
              </a:rPr>
              <a:t>- </a:t>
            </a:r>
            <a:r>
              <a:rPr lang="en-US" dirty="0" smtClean="0">
                <a:sym typeface="Symbol"/>
              </a:rPr>
              <a:t>W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 + </a:t>
            </a:r>
            <a:r>
              <a:rPr lang="en-US" dirty="0" err="1" smtClean="0">
                <a:sym typeface="Symbol"/>
              </a:rPr>
              <a:t>bbar</a:t>
            </a:r>
            <a:r>
              <a:rPr lang="en-US" dirty="0" smtClean="0">
                <a:sym typeface="Symbol"/>
              </a:rPr>
              <a:t> b (two heavy flavor jets)</a:t>
            </a:r>
          </a:p>
          <a:p>
            <a:r>
              <a:rPr lang="en-US" dirty="0" smtClean="0">
                <a:sym typeface="Symbol"/>
              </a:rPr>
              <a:t>Therefore </a:t>
            </a:r>
            <a:r>
              <a:rPr lang="en-US" dirty="0" err="1" smtClean="0">
                <a:sym typeface="Symbol"/>
              </a:rPr>
              <a:t>tbar</a:t>
            </a:r>
            <a:r>
              <a:rPr lang="en-US" dirty="0" smtClean="0">
                <a:sym typeface="Symbol"/>
              </a:rPr>
              <a:t> t is a big problem in any measurement of (WW + jets)</a:t>
            </a:r>
          </a:p>
          <a:p>
            <a:r>
              <a:rPr lang="en-US" dirty="0" smtClean="0">
                <a:sym typeface="Symbol"/>
              </a:rPr>
              <a:t>Handles: secondary vertex b tagger veto leaves about 25% untagged; and the total E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 in the event  300 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, twice that of WW.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6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65" y="1600200"/>
            <a:ext cx="616946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2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 output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98" y="1600200"/>
            <a:ext cx="61350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3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 events + background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71" y="2209800"/>
            <a:ext cx="6377882" cy="3352800"/>
          </a:xfrm>
        </p:spPr>
      </p:pic>
    </p:spTree>
    <p:extLst>
      <p:ext uri="{BB962C8B-B14F-4D97-AF65-F5344CB8AC3E}">
        <p14:creationId xmlns:p14="http://schemas.microsoft.com/office/powerpoint/2010/main" val="11092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uncertainties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46" y="1600200"/>
            <a:ext cx="63763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7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36" y="1600200"/>
            <a:ext cx="617732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5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" y="1739106"/>
            <a:ext cx="68865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3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analysis check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Look at high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muon</a:t>
                </a:r>
                <a:r>
                  <a:rPr lang="en-US" dirty="0" smtClean="0"/>
                  <a:t> candidates (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T</a:t>
                </a:r>
                <a:r>
                  <a:rPr lang="en-US" dirty="0" smtClean="0"/>
                  <a:t> &gt; 18 </a:t>
                </a:r>
                <a:r>
                  <a:rPr lang="en-US" dirty="0" err="1" smtClean="0"/>
                  <a:t>GeV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>
                    <a:sym typeface="Symbol"/>
                  </a:rPr>
                  <a:t></a:t>
                </a:r>
                <a:r>
                  <a:rPr lang="en-US" dirty="0" err="1" smtClean="0">
                    <a:sym typeface="Symbol"/>
                  </a:rPr>
                  <a:t>Ldt</a:t>
                </a:r>
                <a:r>
                  <a:rPr lang="en-US" dirty="0" smtClean="0">
                    <a:sym typeface="Symbol"/>
                  </a:rPr>
                  <a:t> = 9.6/fb good runs</a:t>
                </a:r>
              </a:p>
              <a:p>
                <a:r>
                  <a:rPr lang="en-US" dirty="0" smtClean="0">
                    <a:sym typeface="Symbol"/>
                  </a:rPr>
                  <a:t>3x10</a:t>
                </a:r>
                <a:r>
                  <a:rPr lang="en-US" baseline="30000" dirty="0" smtClean="0">
                    <a:sym typeface="Symbol"/>
                  </a:rPr>
                  <a:t>8</a:t>
                </a:r>
                <a:r>
                  <a:rPr lang="en-US" dirty="0" smtClean="0">
                    <a:sym typeface="Symbol"/>
                  </a:rPr>
                  <a:t> events</a:t>
                </a:r>
              </a:p>
              <a:p>
                <a:r>
                  <a:rPr lang="en-US" dirty="0" smtClean="0">
                    <a:sym typeface="Symbol"/>
                  </a:rPr>
                  <a:t>Require </a:t>
                </a:r>
                <a:r>
                  <a:rPr lang="en-US" dirty="0" err="1" smtClean="0">
                    <a:sym typeface="Symbol"/>
                  </a:rPr>
                  <a:t>p</a:t>
                </a:r>
                <a:r>
                  <a:rPr lang="en-US" baseline="-25000" dirty="0" err="1" smtClean="0">
                    <a:sym typeface="Symbol"/>
                  </a:rPr>
                  <a:t>T</a:t>
                </a:r>
                <a:r>
                  <a:rPr lang="en-US" baseline="-25000" dirty="0" smtClean="0">
                    <a:sym typeface="Symbol"/>
                  </a:rPr>
                  <a:t></a:t>
                </a:r>
                <a:r>
                  <a:rPr lang="en-US" dirty="0" smtClean="0">
                    <a:sym typeface="Symbol"/>
                  </a:rPr>
                  <a:t> &gt; 20 </a:t>
                </a:r>
                <a:r>
                  <a:rPr lang="en-US" dirty="0" err="1" smtClean="0">
                    <a:sym typeface="Symbol"/>
                  </a:rPr>
                  <a:t>GeV</a:t>
                </a:r>
                <a:endParaRPr lang="en-US" dirty="0" smtClean="0">
                  <a:sym typeface="Symbol"/>
                </a:endParaRPr>
              </a:p>
              <a:p>
                <a:r>
                  <a:rPr lang="en-US" dirty="0" smtClean="0">
                    <a:sym typeface="Symbol"/>
                  </a:rPr>
                  <a:t>Missing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 </m:t>
                        </m:r>
                      </m:e>
                    </m:acc>
                    <m:r>
                      <a:rPr lang="en-US" b="0" i="0" smtClean="0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en-US" baseline="-25000" dirty="0" smtClean="0">
                    <a:sym typeface="Symbol"/>
                  </a:rPr>
                  <a:t>T </a:t>
                </a:r>
                <a:r>
                  <a:rPr lang="en-US" dirty="0" smtClean="0">
                    <a:sym typeface="Symbol"/>
                  </a:rPr>
                  <a:t>= -  </a:t>
                </a:r>
                <a:r>
                  <a:rPr lang="en-US" baseline="-25000" dirty="0">
                    <a:sym typeface="Symbol"/>
                  </a:rPr>
                  <a:t>j</a:t>
                </a:r>
                <a:r>
                  <a:rPr lang="en-US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baseline="-25000" dirty="0" err="1" smtClean="0"/>
                  <a:t>Tj</a:t>
                </a:r>
                <a:r>
                  <a:rPr lang="en-US" dirty="0" smtClean="0"/>
                  <a:t> summed over all calorimeter towers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baseline="-25000" dirty="0" smtClean="0"/>
                  <a:t>T</a:t>
                </a:r>
                <a14:m>
                  <m:oMath xmlns:m="http://schemas.openxmlformats.org/officeDocument/2006/math">
                    <m:r>
                      <a:rPr lang="en-US" i="1" baseline="-25000" dirty="0" smtClean="0">
                        <a:latin typeface="Cambria Math"/>
                        <a:sym typeface="Symbol"/>
                      </a:rPr>
                      <m:t></m:t>
                    </m:r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baseline="-25000" dirty="0" smtClean="0"/>
                  <a:t>T</a:t>
                </a:r>
                <a:r>
                  <a:rPr lang="en-US" baseline="-25000" dirty="0" smtClean="0">
                    <a:sym typeface="Symbol"/>
                  </a:rPr>
                  <a:t></a:t>
                </a:r>
                <a:r>
                  <a:rPr lang="en-US" dirty="0" smtClean="0">
                    <a:sym typeface="Symbol"/>
                  </a:rPr>
                  <a:t> (</a:t>
                </a:r>
                <a:r>
                  <a:rPr lang="en-US" dirty="0" err="1" smtClean="0">
                    <a:sym typeface="Symbol"/>
                  </a:rPr>
                  <a:t>dE</a:t>
                </a:r>
                <a:r>
                  <a:rPr lang="en-US" dirty="0" smtClean="0">
                    <a:sym typeface="Symbol"/>
                  </a:rPr>
                  <a:t>/dx)</a:t>
                </a:r>
              </a:p>
              <a:p>
                <a:r>
                  <a:rPr lang="en-US" dirty="0" smtClean="0">
                    <a:sym typeface="Symbol"/>
                  </a:rPr>
                  <a:t>Require missing E</a:t>
                </a:r>
                <a:r>
                  <a:rPr lang="en-US" baseline="-25000" dirty="0" smtClean="0">
                    <a:sym typeface="Symbol"/>
                  </a:rPr>
                  <a:t>T</a:t>
                </a:r>
                <a:r>
                  <a:rPr lang="en-US" dirty="0" smtClean="0">
                    <a:sym typeface="Symbol"/>
                  </a:rPr>
                  <a:t> &gt; 15 </a:t>
                </a:r>
                <a:r>
                  <a:rPr lang="en-US" dirty="0" err="1" smtClean="0">
                    <a:sym typeface="Symbol"/>
                  </a:rPr>
                  <a:t>GeV</a:t>
                </a:r>
                <a:r>
                  <a:rPr lang="en-US" dirty="0" smtClean="0">
                    <a:sym typeface="Symbol"/>
                  </a:rPr>
                  <a:t> for e- pairs</a:t>
                </a:r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8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Muon</a:t>
            </a:r>
            <a:r>
              <a:rPr lang="en-US" dirty="0" smtClean="0"/>
              <a:t> candidates 9.6/fb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615281"/>
            <a:ext cx="6629400" cy="4495800"/>
          </a:xfrm>
        </p:spPr>
      </p:pic>
      <p:sp>
        <p:nvSpPr>
          <p:cNvPr id="5" name="TextBox 4"/>
          <p:cNvSpPr txBox="1"/>
          <p:nvPr/>
        </p:nvSpPr>
        <p:spPr>
          <a:xfrm>
            <a:off x="1219200" y="1219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CDF Preliminary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219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3x10</a:t>
            </a:r>
            <a:r>
              <a:rPr lang="en-US" baseline="30000" dirty="0" smtClean="0"/>
              <a:t>8</a:t>
            </a:r>
            <a:r>
              <a:rPr lang="en-US" dirty="0" smtClean="0"/>
              <a:t>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6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Veksler</a:t>
            </a:r>
            <a:r>
              <a:rPr lang="en-US" dirty="0" smtClean="0"/>
              <a:t> and Phase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Soon after </a:t>
            </a:r>
            <a:r>
              <a:rPr lang="en-US" dirty="0" err="1" smtClean="0"/>
              <a:t>Veksler’s</a:t>
            </a:r>
            <a:r>
              <a:rPr lang="en-US" dirty="0" smtClean="0"/>
              <a:t> discovery in 1944, </a:t>
            </a:r>
            <a:r>
              <a:rPr lang="en-US" dirty="0" err="1" smtClean="0"/>
              <a:t>Kurchatov</a:t>
            </a:r>
            <a:r>
              <a:rPr lang="en-US" dirty="0" smtClean="0"/>
              <a:t> became convinced that a high energy proton accelerator could and should be built in the USSR. </a:t>
            </a:r>
          </a:p>
          <a:p>
            <a:r>
              <a:rPr lang="en-US" dirty="0" smtClean="0"/>
              <a:t>In 1946 </a:t>
            </a:r>
            <a:r>
              <a:rPr lang="en-US" dirty="0" err="1" smtClean="0"/>
              <a:t>Kurchatov</a:t>
            </a:r>
            <a:r>
              <a:rPr lang="en-US" dirty="0" smtClean="0"/>
              <a:t> proposed to the government that such a facility be constructed.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 for WW candidates in </a:t>
            </a:r>
            <a:r>
              <a:rPr lang="en-US" dirty="0" smtClean="0">
                <a:sym typeface="Symbol"/>
              </a:rPr>
              <a:t>e events with missing E</a:t>
            </a:r>
            <a:r>
              <a:rPr lang="en-US" baseline="-25000" dirty="0" smtClean="0">
                <a:sym typeface="Symbol"/>
              </a:rPr>
              <a:t>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Eliminates </a:t>
            </a:r>
            <a:r>
              <a:rPr lang="en-US" dirty="0" err="1" smtClean="0"/>
              <a:t>Drell</a:t>
            </a:r>
            <a:r>
              <a:rPr lang="en-US" dirty="0" smtClean="0"/>
              <a:t>-Yan background, like Z plus missing E</a:t>
            </a:r>
            <a:r>
              <a:rPr lang="en-US" baseline="-25000" dirty="0" smtClean="0"/>
              <a:t>T </a:t>
            </a:r>
            <a:r>
              <a:rPr lang="en-US" dirty="0" smtClean="0"/>
              <a:t>from </a:t>
            </a:r>
            <a:r>
              <a:rPr lang="en-US" dirty="0" err="1" smtClean="0"/>
              <a:t>mismeasured</a:t>
            </a:r>
            <a:r>
              <a:rPr lang="en-US" dirty="0" smtClean="0"/>
              <a:t> jet activity.</a:t>
            </a:r>
          </a:p>
          <a:p>
            <a:r>
              <a:rPr lang="en-US" dirty="0" smtClean="0"/>
              <a:t>Major backgrounds are W + jets, where a jet fakes an electron, and t-</a:t>
            </a:r>
            <a:r>
              <a:rPr lang="en-US" dirty="0" err="1" smtClean="0"/>
              <a:t>tbar</a:t>
            </a:r>
            <a:r>
              <a:rPr lang="en-US" dirty="0" smtClean="0"/>
              <a:t> pairs. There are 3x10</a:t>
            </a:r>
            <a:r>
              <a:rPr lang="en-US" baseline="30000" dirty="0" smtClean="0"/>
              <a:t>6</a:t>
            </a:r>
            <a:r>
              <a:rPr lang="en-US" dirty="0" smtClean="0"/>
              <a:t> W’s. </a:t>
            </a:r>
            <a:r>
              <a:rPr lang="en-US" dirty="0" smtClean="0">
                <a:sym typeface="Symbol"/>
              </a:rPr>
              <a:t>(t-</a:t>
            </a:r>
            <a:r>
              <a:rPr lang="en-US" dirty="0" err="1" smtClean="0">
                <a:sym typeface="Symbol"/>
              </a:rPr>
              <a:t>tbar</a:t>
            </a:r>
            <a:r>
              <a:rPr lang="en-US" dirty="0" smtClean="0">
                <a:sym typeface="Symbol"/>
              </a:rPr>
              <a:t>)  (WW)/2.</a:t>
            </a:r>
            <a:endParaRPr lang="en-US" dirty="0" smtClean="0"/>
          </a:p>
          <a:p>
            <a:r>
              <a:rPr lang="en-US" dirty="0" smtClean="0"/>
              <a:t>Smaller backgrounds are W</a:t>
            </a:r>
            <a:r>
              <a:rPr lang="en-US" dirty="0" smtClean="0">
                <a:sym typeface="Symbol"/>
              </a:rPr>
              <a:t> ( 2xWW), and WZ</a:t>
            </a:r>
            <a:r>
              <a:rPr lang="en-US" dirty="0" smtClean="0"/>
              <a:t> (</a:t>
            </a:r>
            <a:r>
              <a:rPr lang="en-US" dirty="0" smtClean="0">
                <a:sym typeface="Symbol"/>
              </a:rPr>
              <a:t>WW/3), where one e leg is lost.</a:t>
            </a:r>
          </a:p>
          <a:p>
            <a:r>
              <a:rPr lang="en-US" dirty="0" smtClean="0">
                <a:sym typeface="Symbol"/>
              </a:rPr>
              <a:t>Approximate cancellation by like sign subtraction.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Pythia Monte Carlo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Pythia </a:t>
            </a:r>
            <a:r>
              <a:rPr lang="en-US" dirty="0" err="1" smtClean="0"/>
              <a:t>pbar+p</a:t>
            </a:r>
            <a:r>
              <a:rPr lang="en-US" dirty="0" smtClean="0"/>
              <a:t> -&gt; W</a:t>
            </a:r>
            <a:r>
              <a:rPr lang="en-US" baseline="30000" dirty="0" smtClean="0"/>
              <a:t>+</a:t>
            </a:r>
            <a:r>
              <a:rPr lang="en-US" dirty="0" smtClean="0"/>
              <a:t> + W</a:t>
            </a:r>
            <a:r>
              <a:rPr lang="en-US" baseline="30000" dirty="0" smtClean="0"/>
              <a:t>-</a:t>
            </a:r>
            <a:r>
              <a:rPr lang="en-US" dirty="0" smtClean="0"/>
              <a:t>, each W decays e or </a:t>
            </a:r>
            <a:r>
              <a:rPr lang="en-US" dirty="0" smtClean="0">
                <a:sym typeface="Symbol"/>
              </a:rPr>
              <a:t> or . Branching fraction 0.105. </a:t>
            </a:r>
          </a:p>
          <a:p>
            <a:r>
              <a:rPr lang="en-US" dirty="0" smtClean="0">
                <a:sym typeface="Symbol"/>
              </a:rPr>
              <a:t>Pythia </a:t>
            </a:r>
            <a:r>
              <a:rPr lang="en-US" dirty="0" err="1" smtClean="0">
                <a:sym typeface="Symbol"/>
              </a:rPr>
              <a:t>pbar+p</a:t>
            </a:r>
            <a:r>
              <a:rPr lang="en-US" dirty="0" smtClean="0">
                <a:sym typeface="Symbol"/>
              </a:rPr>
              <a:t>-&gt; </a:t>
            </a:r>
            <a:r>
              <a:rPr lang="en-US" dirty="0" err="1" smtClean="0">
                <a:sym typeface="Symbol"/>
              </a:rPr>
              <a:t>tbar</a:t>
            </a:r>
            <a:r>
              <a:rPr lang="en-US" dirty="0" smtClean="0">
                <a:sym typeface="Symbol"/>
              </a:rPr>
              <a:t> + t, again each W decays e or  or .</a:t>
            </a:r>
          </a:p>
          <a:p>
            <a:r>
              <a:rPr lang="en-US" dirty="0" smtClean="0">
                <a:sym typeface="Symbol"/>
              </a:rPr>
              <a:t>Data sample should be 65% WW, and 35% </a:t>
            </a:r>
            <a:r>
              <a:rPr lang="en-US" dirty="0" err="1" smtClean="0">
                <a:sym typeface="Symbol"/>
              </a:rPr>
              <a:t>ttbar</a:t>
            </a:r>
            <a:r>
              <a:rPr lang="en-US" dirty="0" smtClean="0">
                <a:sym typeface="Symbol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300x10</a:t>
            </a:r>
            <a:r>
              <a:rPr lang="en-US" baseline="30000" dirty="0" smtClean="0"/>
              <a:t>6</a:t>
            </a:r>
            <a:r>
              <a:rPr lang="en-US" dirty="0" smtClean="0"/>
              <a:t>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muon</a:t>
            </a:r>
            <a:r>
              <a:rPr lang="en-US" dirty="0" smtClean="0"/>
              <a:t> triggers</a:t>
            </a:r>
          </a:p>
          <a:p>
            <a:r>
              <a:rPr lang="en-US" dirty="0" smtClean="0"/>
              <a:t>658 opposite sign </a:t>
            </a:r>
            <a:r>
              <a:rPr lang="en-US" dirty="0" smtClean="0">
                <a:sym typeface="Symbol"/>
              </a:rPr>
              <a:t> e pairs passing all cuts.</a:t>
            </a:r>
          </a:p>
          <a:p>
            <a:r>
              <a:rPr lang="en-US" dirty="0" smtClean="0">
                <a:sym typeface="Symbol"/>
              </a:rPr>
              <a:t>248 like sign  e pairs passing all cuts (38% like sign background).</a:t>
            </a:r>
          </a:p>
          <a:p>
            <a:r>
              <a:rPr lang="en-US" dirty="0" smtClean="0">
                <a:sym typeface="Symbol"/>
              </a:rPr>
              <a:t>3x10</a:t>
            </a:r>
            <a:r>
              <a:rPr lang="en-US" baseline="30000" dirty="0" smtClean="0">
                <a:sym typeface="Symbol"/>
              </a:rPr>
              <a:t>6 </a:t>
            </a:r>
            <a:r>
              <a:rPr lang="en-US" dirty="0" smtClean="0">
                <a:sym typeface="Symbol"/>
              </a:rPr>
              <a:t>single W’s -&gt; 300,000 </a:t>
            </a:r>
            <a:r>
              <a:rPr lang="en-US" dirty="0" err="1" smtClean="0">
                <a:sym typeface="Symbol"/>
              </a:rPr>
              <a:t>W+jets</a:t>
            </a:r>
            <a:r>
              <a:rPr lang="en-US" dirty="0" smtClean="0">
                <a:sym typeface="Symbol"/>
              </a:rPr>
              <a:t>, so jet -&gt; fake electron 0.001.</a:t>
            </a:r>
          </a:p>
          <a:p>
            <a:r>
              <a:rPr lang="en-US" dirty="0" smtClean="0">
                <a:sym typeface="Symbol"/>
              </a:rPr>
              <a:t>410 events like sign subtracted.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Opp</a:t>
            </a:r>
            <a:r>
              <a:rPr lang="en-US" dirty="0" smtClean="0"/>
              <a:t> – like sign) data compared to </a:t>
            </a:r>
            <a:r>
              <a:rPr lang="en-US" dirty="0" err="1" smtClean="0"/>
              <a:t>Pythia</a:t>
            </a:r>
            <a:r>
              <a:rPr lang="en-US" dirty="0" smtClean="0"/>
              <a:t> 65%WW + 35% </a:t>
            </a:r>
            <a:r>
              <a:rPr lang="en-US" dirty="0" err="1" smtClean="0"/>
              <a:t>ttbar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767681"/>
            <a:ext cx="6629400" cy="4191000"/>
          </a:xfrm>
        </p:spPr>
      </p:pic>
    </p:spTree>
    <p:extLst>
      <p:ext uri="{BB962C8B-B14F-4D97-AF65-F5344CB8AC3E}">
        <p14:creationId xmlns:p14="http://schemas.microsoft.com/office/powerpoint/2010/main" val="13683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Data-Pythia comparison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767681"/>
            <a:ext cx="6629400" cy="4191000"/>
          </a:xfrm>
        </p:spPr>
      </p:pic>
    </p:spTree>
    <p:extLst>
      <p:ext uri="{BB962C8B-B14F-4D97-AF65-F5344CB8AC3E}">
        <p14:creationId xmlns:p14="http://schemas.microsoft.com/office/powerpoint/2010/main" val="14741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–Pythia comparison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767681"/>
            <a:ext cx="6629400" cy="4191000"/>
          </a:xfrm>
        </p:spPr>
      </p:pic>
    </p:spTree>
    <p:extLst>
      <p:ext uri="{BB962C8B-B14F-4D97-AF65-F5344CB8AC3E}">
        <p14:creationId xmlns:p14="http://schemas.microsoft.com/office/powerpoint/2010/main" val="1959792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cross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Pythia to calculate the acceptance, assuming </a:t>
            </a:r>
            <a:r>
              <a:rPr lang="en-US" dirty="0" smtClean="0">
                <a:sym typeface="Symbol"/>
              </a:rPr>
              <a:t> (</a:t>
            </a:r>
            <a:r>
              <a:rPr lang="en-US" dirty="0" err="1" smtClean="0">
                <a:sym typeface="Symbol"/>
              </a:rPr>
              <a:t>ttbar</a:t>
            </a:r>
            <a:r>
              <a:rPr lang="en-US" dirty="0" smtClean="0">
                <a:sym typeface="Symbol"/>
              </a:rPr>
              <a:t>) = 7.6 0.6 </a:t>
            </a:r>
            <a:r>
              <a:rPr lang="en-US" dirty="0" err="1" smtClean="0">
                <a:sym typeface="Symbol"/>
              </a:rPr>
              <a:t>pb</a:t>
            </a:r>
            <a:r>
              <a:rPr lang="en-US" dirty="0" smtClean="0">
                <a:sym typeface="Symbol"/>
              </a:rPr>
              <a:t> (D0 </a:t>
            </a:r>
            <a:r>
              <a:rPr lang="en-US" dirty="0" err="1" smtClean="0">
                <a:sym typeface="Symbol"/>
              </a:rPr>
              <a:t>Tevatron</a:t>
            </a:r>
            <a:r>
              <a:rPr lang="en-US" dirty="0" smtClean="0">
                <a:sym typeface="Symbol"/>
              </a:rPr>
              <a:t>)</a:t>
            </a:r>
          </a:p>
          <a:p>
            <a:r>
              <a:rPr lang="en-US" dirty="0" smtClean="0">
                <a:sym typeface="Symbol"/>
              </a:rPr>
              <a:t>And floating (WW) gives 410 </a:t>
            </a:r>
            <a:r>
              <a:rPr lang="en-US" dirty="0" err="1" smtClean="0">
                <a:sym typeface="Symbol"/>
              </a:rPr>
              <a:t>opp</a:t>
            </a:r>
            <a:r>
              <a:rPr lang="en-US" dirty="0" smtClean="0">
                <a:sym typeface="Symbol"/>
              </a:rPr>
              <a:t> sign events in 9.6/fb for </a:t>
            </a:r>
          </a:p>
          <a:p>
            <a:r>
              <a:rPr lang="en-US" dirty="0" smtClean="0">
                <a:sym typeface="Symbol"/>
              </a:rPr>
              <a:t>(</a:t>
            </a:r>
            <a:r>
              <a:rPr lang="en-US" dirty="0" err="1" smtClean="0">
                <a:sym typeface="Symbol"/>
              </a:rPr>
              <a:t>pbar+p</a:t>
            </a:r>
            <a:r>
              <a:rPr lang="en-US" dirty="0" smtClean="0">
                <a:sym typeface="Symbol"/>
              </a:rPr>
              <a:t>-&gt;WW+X) at 1.96 </a:t>
            </a:r>
            <a:r>
              <a:rPr lang="en-US" dirty="0" err="1" smtClean="0">
                <a:sym typeface="Symbol"/>
              </a:rPr>
              <a:t>TeV</a:t>
            </a:r>
            <a:r>
              <a:rPr lang="en-US" dirty="0" smtClean="0">
                <a:sym typeface="Symbol"/>
              </a:rPr>
              <a:t> = 17.61.8 </a:t>
            </a:r>
            <a:r>
              <a:rPr lang="en-US" dirty="0" err="1" smtClean="0">
                <a:sym typeface="Symbol"/>
              </a:rPr>
              <a:t>pb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Neural net analysis gave  = 14.02.0 </a:t>
            </a:r>
            <a:r>
              <a:rPr lang="en-US" dirty="0" err="1" smtClean="0">
                <a:sym typeface="Symbol"/>
              </a:rPr>
              <a:t>pb</a:t>
            </a:r>
            <a:r>
              <a:rPr lang="en-US" dirty="0" smtClean="0">
                <a:sym typeface="Symbol"/>
              </a:rPr>
              <a:t> using a larger data sample (2000 events, </a:t>
            </a:r>
            <a:r>
              <a:rPr lang="en-US" smtClean="0">
                <a:sym typeface="Symbol"/>
              </a:rPr>
              <a:t>1000 background).</a:t>
            </a:r>
            <a:endParaRPr lang="en-US" dirty="0" smtClean="0">
              <a:sym typeface="Symbo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28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 smtClean="0"/>
              <a:t>ДОПОЛНИТЕЛЬНЫЙ</a:t>
            </a:r>
            <a:r>
              <a:rPr lang="en-US" dirty="0" smtClean="0"/>
              <a:t> </a:t>
            </a:r>
            <a:r>
              <a:rPr lang="az-Cyrl-AZ" dirty="0" smtClean="0"/>
              <a:t>МАТЕРИАЛ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 smtClean="0"/>
              <a:t>Мой</a:t>
            </a:r>
            <a:r>
              <a:rPr lang="en-US" dirty="0" smtClean="0"/>
              <a:t> </a:t>
            </a:r>
            <a:r>
              <a:rPr lang="az-Cyrl-AZ" dirty="0" smtClean="0"/>
              <a:t>доклад</a:t>
            </a:r>
            <a:r>
              <a:rPr lang="en-US" dirty="0" smtClean="0"/>
              <a:t> </a:t>
            </a:r>
            <a:r>
              <a:rPr lang="az-Cyrl-AZ" dirty="0" smtClean="0"/>
              <a:t>кончается</a:t>
            </a:r>
            <a:r>
              <a:rPr lang="en-US" dirty="0" smtClean="0"/>
              <a:t>.</a:t>
            </a:r>
          </a:p>
          <a:p>
            <a:r>
              <a:rPr lang="en-US" dirty="0" smtClean="0"/>
              <a:t>С</a:t>
            </a:r>
            <a:r>
              <a:rPr lang="az-Cyrl-AZ" dirty="0" smtClean="0"/>
              <a:t>пасибо</a:t>
            </a:r>
            <a:r>
              <a:rPr lang="en-US" dirty="0" smtClean="0"/>
              <a:t> </a:t>
            </a:r>
            <a:r>
              <a:rPr lang="az-Cyrl-AZ" dirty="0" smtClean="0"/>
              <a:t>для</a:t>
            </a:r>
            <a:r>
              <a:rPr lang="en-US" dirty="0" smtClean="0"/>
              <a:t> </a:t>
            </a:r>
            <a:r>
              <a:rPr lang="az-Cyrl-AZ" dirty="0" smtClean="0"/>
              <a:t>внимания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825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 inclusive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2105819"/>
            <a:ext cx="5400675" cy="3514725"/>
          </a:xfrm>
        </p:spPr>
      </p:pic>
    </p:spTree>
    <p:extLst>
      <p:ext uri="{BB962C8B-B14F-4D97-AF65-F5344CB8AC3E}">
        <p14:creationId xmlns:p14="http://schemas.microsoft.com/office/powerpoint/2010/main" val="32633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WW kinematic variables</a:t>
            </a:r>
            <a:br>
              <a:rPr lang="en-US" dirty="0" smtClean="0"/>
            </a:b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of leading lepton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2034381"/>
            <a:ext cx="5400675" cy="3657600"/>
          </a:xfrm>
        </p:spPr>
      </p:pic>
    </p:spTree>
    <p:extLst>
      <p:ext uri="{BB962C8B-B14F-4D97-AF65-F5344CB8AC3E}">
        <p14:creationId xmlns:p14="http://schemas.microsoft.com/office/powerpoint/2010/main" val="13538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Beria takes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Soviet government in 1946 authorized the construction of a synchrocyclotron of 500-700 </a:t>
            </a:r>
            <a:r>
              <a:rPr lang="en-US" dirty="0" err="1" smtClean="0"/>
              <a:t>MeV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site selection committee was chosen by Beria.</a:t>
            </a:r>
          </a:p>
          <a:p>
            <a:r>
              <a:rPr lang="en-US" dirty="0" smtClean="0"/>
              <a:t>A. I. </a:t>
            </a:r>
            <a:r>
              <a:rPr lang="en-US" dirty="0" err="1" smtClean="0"/>
              <a:t>Mintz</a:t>
            </a:r>
            <a:r>
              <a:rPr lang="en-US" dirty="0" smtClean="0"/>
              <a:t> gave the selection committee recommendation to Beria.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WW kinematic variables</a:t>
            </a:r>
            <a:br>
              <a:rPr lang="en-US" dirty="0" smtClean="0"/>
            </a:b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of second lepton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2034381"/>
            <a:ext cx="5400675" cy="3657600"/>
          </a:xfrm>
        </p:spPr>
      </p:pic>
    </p:spTree>
    <p:extLst>
      <p:ext uri="{BB962C8B-B14F-4D97-AF65-F5344CB8AC3E}">
        <p14:creationId xmlns:p14="http://schemas.microsoft.com/office/powerpoint/2010/main" val="25255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WW kinematic variables</a:t>
            </a:r>
            <a:br>
              <a:rPr lang="en-US" dirty="0" smtClean="0"/>
            </a:br>
            <a:r>
              <a:rPr lang="en-US" dirty="0" smtClean="0"/>
              <a:t>Sum E</a:t>
            </a:r>
            <a:r>
              <a:rPr lang="en-US" baseline="-25000" dirty="0" smtClean="0"/>
              <a:t>T</a:t>
            </a:r>
            <a:r>
              <a:rPr lang="en-US" dirty="0" smtClean="0"/>
              <a:t> leptons + jets + </a:t>
            </a:r>
            <a:r>
              <a:rPr lang="en-US" dirty="0" err="1" smtClean="0"/>
              <a:t>MeT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2034381"/>
            <a:ext cx="5400675" cy="3657600"/>
          </a:xfrm>
        </p:spPr>
      </p:pic>
    </p:spTree>
    <p:extLst>
      <p:ext uri="{BB962C8B-B14F-4D97-AF65-F5344CB8AC3E}">
        <p14:creationId xmlns:p14="http://schemas.microsoft.com/office/powerpoint/2010/main" val="34486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WW kinematic variables</a:t>
            </a:r>
            <a:br>
              <a:rPr lang="en-US" dirty="0" smtClean="0"/>
            </a:br>
            <a:r>
              <a:rPr lang="en-US" dirty="0" err="1" smtClean="0"/>
              <a:t>liklehood</a:t>
            </a:r>
            <a:r>
              <a:rPr lang="en-US" dirty="0" smtClean="0"/>
              <a:t> ratio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2034381"/>
            <a:ext cx="5400675" cy="3657600"/>
          </a:xfrm>
        </p:spPr>
      </p:pic>
    </p:spTree>
    <p:extLst>
      <p:ext uri="{BB962C8B-B14F-4D97-AF65-F5344CB8AC3E}">
        <p14:creationId xmlns:p14="http://schemas.microsoft.com/office/powerpoint/2010/main" val="33627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WW kinematic variables</a:t>
            </a:r>
            <a:br>
              <a:rPr lang="en-US" dirty="0" smtClean="0"/>
            </a:br>
            <a:r>
              <a:rPr lang="en-US" dirty="0" smtClean="0"/>
              <a:t>lepton pair mass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2034381"/>
            <a:ext cx="5400675" cy="3657600"/>
          </a:xfrm>
        </p:spPr>
      </p:pic>
    </p:spTree>
    <p:extLst>
      <p:ext uri="{BB962C8B-B14F-4D97-AF65-F5344CB8AC3E}">
        <p14:creationId xmlns:p14="http://schemas.microsoft.com/office/powerpoint/2010/main" val="8041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WW kinematic variables</a:t>
            </a:r>
            <a:br>
              <a:rPr lang="en-US" dirty="0" smtClean="0"/>
            </a:br>
            <a:r>
              <a:rPr lang="en-US" dirty="0" smtClean="0">
                <a:sym typeface="Symbol"/>
              </a:rPr>
              <a:t> lepton pair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2034381"/>
            <a:ext cx="5400675" cy="3657600"/>
          </a:xfrm>
        </p:spPr>
      </p:pic>
    </p:spTree>
    <p:extLst>
      <p:ext uri="{BB962C8B-B14F-4D97-AF65-F5344CB8AC3E}">
        <p14:creationId xmlns:p14="http://schemas.microsoft.com/office/powerpoint/2010/main" val="24589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WW kinematic variables</a:t>
            </a:r>
            <a:br>
              <a:rPr lang="en-US" dirty="0" smtClean="0"/>
            </a:br>
            <a:r>
              <a:rPr lang="en-US" dirty="0" smtClean="0"/>
              <a:t>transverse mass lepton pair + Met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2034381"/>
            <a:ext cx="5400675" cy="3657600"/>
          </a:xfrm>
        </p:spPr>
      </p:pic>
    </p:spTree>
    <p:extLst>
      <p:ext uri="{BB962C8B-B14F-4D97-AF65-F5344CB8AC3E}">
        <p14:creationId xmlns:p14="http://schemas.microsoft.com/office/powerpoint/2010/main" val="19210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WW kinematic variables</a:t>
            </a:r>
            <a:br>
              <a:rPr lang="en-US" dirty="0" smtClean="0"/>
            </a:br>
            <a:r>
              <a:rPr lang="en-US" dirty="0" smtClean="0"/>
              <a:t>Energy of leading lepton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2034381"/>
            <a:ext cx="5400675" cy="3657600"/>
          </a:xfrm>
        </p:spPr>
      </p:pic>
    </p:spTree>
    <p:extLst>
      <p:ext uri="{BB962C8B-B14F-4D97-AF65-F5344CB8AC3E}">
        <p14:creationId xmlns:p14="http://schemas.microsoft.com/office/powerpoint/2010/main" val="41650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WW kinematic variables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R lepton pair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2034381"/>
            <a:ext cx="5400675" cy="3657600"/>
          </a:xfrm>
        </p:spPr>
      </p:pic>
    </p:spTree>
    <p:extLst>
      <p:ext uri="{BB962C8B-B14F-4D97-AF65-F5344CB8AC3E}">
        <p14:creationId xmlns:p14="http://schemas.microsoft.com/office/powerpoint/2010/main" val="356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Neural net output</a:t>
            </a:r>
            <a:br>
              <a:rPr lang="en-US" dirty="0" smtClean="0"/>
            </a:br>
            <a:r>
              <a:rPr lang="en-US" dirty="0" smtClean="0"/>
              <a:t>WW no jets with E</a:t>
            </a:r>
            <a:r>
              <a:rPr lang="en-US" baseline="-25000" dirty="0" smtClean="0"/>
              <a:t>T</a:t>
            </a:r>
            <a:r>
              <a:rPr lang="en-US" dirty="0" smtClean="0">
                <a:sym typeface="Symbol"/>
              </a:rPr>
              <a:t>15 </a:t>
            </a:r>
            <a:r>
              <a:rPr lang="en-US" dirty="0" err="1" smtClean="0">
                <a:sym typeface="Symbol"/>
              </a:rPr>
              <a:t>GeV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2034381"/>
            <a:ext cx="5400675" cy="3657600"/>
          </a:xfrm>
        </p:spPr>
      </p:pic>
    </p:spTree>
    <p:extLst>
      <p:ext uri="{BB962C8B-B14F-4D97-AF65-F5344CB8AC3E}">
        <p14:creationId xmlns:p14="http://schemas.microsoft.com/office/powerpoint/2010/main" val="39224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sign background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2977356"/>
            <a:ext cx="47339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00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Mintz’s</a:t>
            </a:r>
            <a:r>
              <a:rPr lang="en-US" dirty="0" smtClean="0"/>
              <a:t> </a:t>
            </a:r>
            <a:r>
              <a:rPr lang="en-US" dirty="0" err="1" smtClean="0"/>
              <a:t>recommedation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sites were deemed suitable.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Kryukovo</a:t>
            </a:r>
            <a:r>
              <a:rPr lang="en-US" dirty="0" smtClean="0"/>
              <a:t> region about 40 km from Moscow (in the direction of </a:t>
            </a:r>
            <a:r>
              <a:rPr lang="en-US" dirty="0" err="1" smtClean="0"/>
              <a:t>Dubna</a:t>
            </a:r>
            <a:r>
              <a:rPr lang="en-US" dirty="0" smtClean="0"/>
              <a:t>, but closer, near </a:t>
            </a:r>
            <a:r>
              <a:rPr lang="en-US" dirty="0" err="1" smtClean="0"/>
              <a:t>Sheremetevo</a:t>
            </a:r>
            <a:r>
              <a:rPr lang="en-US" dirty="0" smtClean="0"/>
              <a:t> airport.)</a:t>
            </a:r>
          </a:p>
          <a:p>
            <a:r>
              <a:rPr lang="en-US" dirty="0" smtClean="0"/>
              <a:t>A site near the village of Novo-</a:t>
            </a:r>
            <a:r>
              <a:rPr lang="en-US" dirty="0" err="1" smtClean="0"/>
              <a:t>Ivankovo</a:t>
            </a:r>
            <a:r>
              <a:rPr lang="en-US" dirty="0" smtClean="0"/>
              <a:t>, 125 km from Moscow, where </a:t>
            </a:r>
            <a:r>
              <a:rPr lang="en-US" dirty="0" err="1" smtClean="0"/>
              <a:t>Dubna</a:t>
            </a:r>
            <a:r>
              <a:rPr lang="en-US" dirty="0" smtClean="0"/>
              <a:t> now is. </a:t>
            </a:r>
          </a:p>
          <a:p>
            <a:r>
              <a:rPr lang="en-US" dirty="0" err="1" smtClean="0"/>
              <a:t>Mintz</a:t>
            </a:r>
            <a:r>
              <a:rPr lang="en-US" dirty="0" smtClean="0"/>
              <a:t> preferred the </a:t>
            </a:r>
            <a:r>
              <a:rPr lang="en-US" dirty="0" err="1" smtClean="0"/>
              <a:t>Kryukovo</a:t>
            </a:r>
            <a:r>
              <a:rPr lang="en-US" dirty="0" smtClean="0"/>
              <a:t> site.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sign background distributions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62" y="2514600"/>
            <a:ext cx="745235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1116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sign background distributions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38" y="2819400"/>
            <a:ext cx="69789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1563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sign background distributions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44" y="2667000"/>
            <a:ext cx="740333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7600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Like sign background distributions continued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1649556"/>
            <a:ext cx="2909888" cy="38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8350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Like sign background distributions </a:t>
            </a:r>
            <a:r>
              <a:rPr lang="en-US" dirty="0" err="1" smtClean="0"/>
              <a:t>contued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510469"/>
            <a:ext cx="3505200" cy="470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5637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 + two or more jets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2848769"/>
            <a:ext cx="58007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3186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 + two or more jets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2" y="2877344"/>
            <a:ext cx="57816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0468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 + two or more jets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7" y="2882106"/>
            <a:ext cx="58769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6641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 + two or more jets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886869"/>
            <a:ext cx="56007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9435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 + two or more jets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2977356"/>
            <a:ext cx="57054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66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Beria chose Novo-</a:t>
            </a:r>
            <a:r>
              <a:rPr lang="en-US" dirty="0" err="1" smtClean="0"/>
              <a:t>Ivankovo</a:t>
            </a:r>
            <a:r>
              <a:rPr lang="en-US" dirty="0" smtClean="0"/>
              <a:t>, near the first locks of the Volga-Moscow canal, on the banks of the Volga River.</a:t>
            </a:r>
          </a:p>
          <a:p>
            <a:r>
              <a:rPr lang="en-US" dirty="0" err="1" smtClean="0"/>
              <a:t>Mintz</a:t>
            </a:r>
            <a:r>
              <a:rPr lang="en-US" dirty="0" smtClean="0"/>
              <a:t> said the place was swampy. Beria said we will drain it. </a:t>
            </a:r>
            <a:r>
              <a:rPr lang="en-US" dirty="0" err="1" smtClean="0"/>
              <a:t>Mintz</a:t>
            </a:r>
            <a:r>
              <a:rPr lang="en-US" dirty="0" smtClean="0"/>
              <a:t> said there was no railroad. Beria said we will build one. </a:t>
            </a:r>
            <a:r>
              <a:rPr lang="en-US" dirty="0" err="1" smtClean="0"/>
              <a:t>Mintz</a:t>
            </a:r>
            <a:r>
              <a:rPr lang="en-US" dirty="0" smtClean="0"/>
              <a:t> said there was not enough electric power. Beria said we will build a new power station.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 + 2 or more jets NN output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1696244"/>
            <a:ext cx="56864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322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Beria wins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One important factor in the choice was the remoteness of the site. Another was that cooling water was available from the Volga. A third was the proximity of a prison camp which supplied construction labor. </a:t>
            </a:r>
          </a:p>
          <a:p>
            <a:r>
              <a:rPr lang="en-US" dirty="0" err="1" smtClean="0"/>
              <a:t>Kurchatov</a:t>
            </a:r>
            <a:r>
              <a:rPr lang="en-US" dirty="0" smtClean="0"/>
              <a:t> chose two of his best co-workers for the cyclotron construction – V. P. </a:t>
            </a:r>
            <a:r>
              <a:rPr lang="en-US" dirty="0" err="1" smtClean="0"/>
              <a:t>Dzhelepov</a:t>
            </a:r>
            <a:r>
              <a:rPr lang="en-US" dirty="0" smtClean="0"/>
              <a:t> and M.S. </a:t>
            </a:r>
            <a:r>
              <a:rPr lang="en-US" dirty="0" err="1" smtClean="0"/>
              <a:t>Kozodaev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laboratory was called the Hydrodynamics Laboratory of the USSR Academy of </a:t>
            </a:r>
            <a:r>
              <a:rPr lang="en-US" dirty="0" err="1" smtClean="0"/>
              <a:t>Sciences.The</a:t>
            </a:r>
            <a:r>
              <a:rPr lang="en-US" dirty="0" smtClean="0"/>
              <a:t> director was M.G. </a:t>
            </a:r>
            <a:r>
              <a:rPr lang="en-US" dirty="0" err="1" smtClean="0"/>
              <a:t>Mesheryakov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goal was 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synchrocyclotron, with a magnet diameter of 5 </a:t>
            </a:r>
            <a:r>
              <a:rPr lang="en-US" dirty="0" err="1" smtClean="0"/>
              <a:t>m</a:t>
            </a:r>
            <a:r>
              <a:rPr lang="en-US" dirty="0" smtClean="0"/>
              <a:t>, was commissioned in December, 1949, in time for Stalin’s 70</a:t>
            </a:r>
            <a:r>
              <a:rPr lang="en-US" baseline="30000" dirty="0" smtClean="0"/>
              <a:t>th</a:t>
            </a:r>
            <a:r>
              <a:rPr lang="en-US" dirty="0" smtClean="0"/>
              <a:t> birthday.</a:t>
            </a:r>
          </a:p>
          <a:p>
            <a:r>
              <a:rPr lang="en-US" dirty="0" err="1" smtClean="0"/>
              <a:t>Dubna</a:t>
            </a:r>
            <a:r>
              <a:rPr lang="en-US" dirty="0" smtClean="0"/>
              <a:t> remained a secret town until the mid ‘50’s. </a:t>
            </a:r>
          </a:p>
          <a:p>
            <a:r>
              <a:rPr lang="en-US" dirty="0" smtClean="0"/>
              <a:t>All nuclear research in the USSR was classified.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 pair production at the </a:t>
            </a:r>
            <a:r>
              <a:rPr lang="en-US" dirty="0" err="1" smtClean="0"/>
              <a:t>Tevatron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Lee </a:t>
            </a:r>
            <a:r>
              <a:rPr lang="en-US" dirty="0" err="1" smtClean="0"/>
              <a:t>Pondrom</a:t>
            </a:r>
            <a:endParaRPr lang="en-US" dirty="0" smtClean="0"/>
          </a:p>
          <a:p>
            <a:r>
              <a:rPr lang="en-US" dirty="0" smtClean="0"/>
              <a:t>University of Wisconsin</a:t>
            </a:r>
          </a:p>
          <a:p>
            <a:r>
              <a:rPr lang="en-US" dirty="0" smtClean="0"/>
              <a:t>For the CDF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16714</TotalTime>
  <Words>1136</Words>
  <Application>Microsoft Office PowerPoint</Application>
  <PresentationFormat>On-screen Show (4:3)</PresentationFormat>
  <Paragraphs>122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XXII International Baldin Seminar</vt:lpstr>
      <vt:lpstr>The Beginning of Dubna</vt:lpstr>
      <vt:lpstr>Veksler and Phase Stability</vt:lpstr>
      <vt:lpstr>Beria takes control</vt:lpstr>
      <vt:lpstr>Mintz’s recommedation</vt:lpstr>
      <vt:lpstr>Site selection</vt:lpstr>
      <vt:lpstr>Beria wins</vt:lpstr>
      <vt:lpstr>Construction goal was met</vt:lpstr>
      <vt:lpstr>W pair production at the Tevatron</vt:lpstr>
      <vt:lpstr>Data analyzers</vt:lpstr>
      <vt:lpstr>Will Parker’s talk</vt:lpstr>
      <vt:lpstr>W pair analysis started by Higgs search</vt:lpstr>
      <vt:lpstr>Higgs decay is one source of W pairs other sources: off quarks s &amp; t channel</vt:lpstr>
      <vt:lpstr>Another source ttbar pairs</vt:lpstr>
      <vt:lpstr>WW + jets Diagrams</vt:lpstr>
      <vt:lpstr>Previous measurements</vt:lpstr>
      <vt:lpstr>W decays</vt:lpstr>
      <vt:lpstr>Data sets</vt:lpstr>
      <vt:lpstr>Signal and background</vt:lpstr>
      <vt:lpstr>Control regions</vt:lpstr>
      <vt:lpstr>Top quarks</vt:lpstr>
      <vt:lpstr>Neural network</vt:lpstr>
      <vt:lpstr>Neural Net output</vt:lpstr>
      <vt:lpstr>WW events + background</vt:lpstr>
      <vt:lpstr>Systematic uncertainties</vt:lpstr>
      <vt:lpstr>Results</vt:lpstr>
      <vt:lpstr>conclusions</vt:lpstr>
      <vt:lpstr>Simplified analysis check</vt:lpstr>
      <vt:lpstr>High pT Muon candidates 9.6/fb</vt:lpstr>
      <vt:lpstr>Look for WW candidates in e events with missing ET</vt:lpstr>
      <vt:lpstr>Pythia Monte Carlo comparison</vt:lpstr>
      <vt:lpstr>Data </vt:lpstr>
      <vt:lpstr>(Opp – like sign) data compared to Pythia 65%WW + 35% ttbar</vt:lpstr>
      <vt:lpstr>Data-Pythia comparison</vt:lpstr>
      <vt:lpstr> data –Pythia comparison</vt:lpstr>
      <vt:lpstr>Preliminary cross section</vt:lpstr>
      <vt:lpstr>ДОПОЛНИТЕЛЬНЫЙ МАТЕРИАЛ</vt:lpstr>
      <vt:lpstr>WW inclusive</vt:lpstr>
      <vt:lpstr>WW kinematic variables pT of leading lepton</vt:lpstr>
      <vt:lpstr>WW kinematic variables pT of second lepton</vt:lpstr>
      <vt:lpstr>WW kinematic variables Sum ET leptons + jets + MeT</vt:lpstr>
      <vt:lpstr>WW kinematic variables liklehood ratio</vt:lpstr>
      <vt:lpstr>WW kinematic variables lepton pair mass</vt:lpstr>
      <vt:lpstr>WW kinematic variables  lepton pair</vt:lpstr>
      <vt:lpstr>WW kinematic variables transverse mass lepton pair + Met</vt:lpstr>
      <vt:lpstr>WW kinematic variables Energy of leading lepton</vt:lpstr>
      <vt:lpstr>WW kinematic variables  R lepton pair</vt:lpstr>
      <vt:lpstr>Neural net output WW no jets with ET15 GeV</vt:lpstr>
      <vt:lpstr>Like sign background</vt:lpstr>
      <vt:lpstr>Like sign background distributions</vt:lpstr>
      <vt:lpstr>Like sign background distributions</vt:lpstr>
      <vt:lpstr>Like sign background distributions</vt:lpstr>
      <vt:lpstr>Like sign background distributions continued</vt:lpstr>
      <vt:lpstr>Like sign background distributions contued</vt:lpstr>
      <vt:lpstr>WW + two or more jets</vt:lpstr>
      <vt:lpstr>WW + two or more jets</vt:lpstr>
      <vt:lpstr>WW + two or more jets</vt:lpstr>
      <vt:lpstr>WW + two or more jets</vt:lpstr>
      <vt:lpstr>WW + two or more jets</vt:lpstr>
      <vt:lpstr>WW + 2 or more jets NN output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pair production at the Tevatron</dc:title>
  <dc:creator>Lee Pondrom</dc:creator>
  <cp:lastModifiedBy>Lee Pondrom</cp:lastModifiedBy>
  <cp:revision>58</cp:revision>
  <dcterms:created xsi:type="dcterms:W3CDTF">2014-09-10T02:37:04Z</dcterms:created>
  <dcterms:modified xsi:type="dcterms:W3CDTF">2014-09-10T21:16:54Z</dcterms:modified>
</cp:coreProperties>
</file>